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2.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tags/tag31.xml" ContentType="application/vnd.openxmlformats-officedocument.presentationml.tags+xml"/>
  <Override PartName="/ppt/tags/tag32.xml" ContentType="application/vnd.openxmlformats-officedocument.presentationml.tags+xml"/>
  <Override PartName="/ppt/notesSlides/notesSlide8.xml" ContentType="application/vnd.openxmlformats-officedocument.presentationml.notesSlide+xml"/>
  <Override PartName="/ppt/charts/chart2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4.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25.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tags/tag33.xml" ContentType="application/vnd.openxmlformats-officedocument.presentationml.tags+xml"/>
  <Override PartName="/ppt/tags/tag34.xml" ContentType="application/vnd.openxmlformats-officedocument.presentationml.tags+xml"/>
  <Override PartName="/ppt/notesSlides/notesSlide9.xml" ContentType="application/vnd.openxmlformats-officedocument.presentationml.notesSlide+xml"/>
  <Override PartName="/ppt/charts/chart26.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drawings/drawing1.xml" ContentType="application/vnd.openxmlformats-officedocument.drawingml.chartshapes+xml"/>
  <Override PartName="/ppt/charts/chart27.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drawings/drawing2.xml" ContentType="application/vnd.openxmlformats-officedocument.drawingml.chartshapes+xml"/>
  <Override PartName="/ppt/tags/tag35.xml" ContentType="application/vnd.openxmlformats-officedocument.presentationml.tags+xml"/>
  <Override PartName="/ppt/notesSlides/notesSlide10.xml" ContentType="application/vnd.openxmlformats-officedocument.presentationml.notesSlide+xml"/>
  <Override PartName="/ppt/charts/chart28.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drawings/drawing3.xml" ContentType="application/vnd.openxmlformats-officedocument.drawingml.chartshapes+xml"/>
  <Override PartName="/ppt/charts/chart29.xml" ContentType="application/vnd.openxmlformats-officedocument.drawingml.chart+xml"/>
  <Override PartName="/ppt/charts/style7.xml" ContentType="application/vnd.ms-office.chartstyle+xml"/>
  <Override PartName="/ppt/charts/colors7.xml" ContentType="application/vnd.ms-office.chartcolorstyle+xml"/>
  <Override PartName="/ppt/charts/chart30.xml" ContentType="application/vnd.openxmlformats-officedocument.drawingml.chart+xml"/>
  <Override PartName="/ppt/charts/chart31.xml" ContentType="application/vnd.openxmlformats-officedocument.drawingml.chart+xml"/>
  <Override PartName="/ppt/charts/style8.xml" ContentType="application/vnd.ms-office.chartstyle+xml"/>
  <Override PartName="/ppt/charts/colors8.xml" ContentType="application/vnd.ms-office.chartcolorstyle+xml"/>
  <Override PartName="/ppt/charts/chart32.xml" ContentType="application/vnd.openxmlformats-officedocument.drawingml.chart+xml"/>
  <Override PartName="/ppt/charts/style9.xml" ContentType="application/vnd.ms-office.chartstyle+xml"/>
  <Override PartName="/ppt/charts/colors9.xml" ContentType="application/vnd.ms-office.chartcolorstyle+xml"/>
  <Override PartName="/ppt/charts/chart33.xml" ContentType="application/vnd.openxmlformats-officedocument.drawingml.chart+xml"/>
  <Override PartName="/ppt/charts/style10.xml" ContentType="application/vnd.ms-office.chartstyle+xml"/>
  <Override PartName="/ppt/charts/colors10.xml" ContentType="application/vnd.ms-office.chartcolorstyle+xml"/>
  <Override PartName="/ppt/tags/tag36.xml" ContentType="application/vnd.openxmlformats-officedocument.presentationml.tags+xml"/>
  <Override PartName="/ppt/tags/tag37.xml" ContentType="application/vnd.openxmlformats-officedocument.presentationml.tags+xml"/>
  <Override PartName="/ppt/charts/chart34.xml" ContentType="application/vnd.openxmlformats-officedocument.drawingml.chart+xml"/>
  <Override PartName="/ppt/theme/themeOverride7.xml" ContentType="application/vnd.openxmlformats-officedocument.themeOverride+xml"/>
  <Override PartName="/ppt/charts/chart35.xml" ContentType="application/vnd.openxmlformats-officedocument.drawingml.chart+xml"/>
  <Override PartName="/ppt/theme/themeOverride8.xml" ContentType="application/vnd.openxmlformats-officedocument.themeOverride+xml"/>
  <Override PartName="/ppt/charts/chart36.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37.xml" ContentType="application/vnd.openxmlformats-officedocument.drawingml.chart+xml"/>
  <Override PartName="/ppt/charts/style12.xml" ContentType="application/vnd.ms-office.chartstyle+xml"/>
  <Override PartName="/ppt/charts/colors12.xml" ContentType="application/vnd.ms-office.chartcolorstyle+xml"/>
  <Override PartName="/ppt/tags/tag38.xml" ContentType="application/vnd.openxmlformats-officedocument.presentationml.tags+xml"/>
  <Override PartName="/ppt/tags/tag39.xml" ContentType="application/vnd.openxmlformats-officedocument.presentationml.tags+xml"/>
  <Override PartName="/ppt/notesSlides/notesSlide11.xml" ContentType="application/vnd.openxmlformats-officedocument.presentationml.notesSlide+xml"/>
  <Override PartName="/ppt/tags/tag40.xml" ContentType="application/vnd.openxmlformats-officedocument.presentationml.tags+xml"/>
  <Override PartName="/ppt/charts/chart38.xml" ContentType="application/vnd.openxmlformats-officedocument.drawingml.chart+xml"/>
  <Override PartName="/ppt/charts/style13.xml" ContentType="application/vnd.ms-office.chartstyle+xml"/>
  <Override PartName="/ppt/charts/colors13.xml" ContentType="application/vnd.ms-office.chartcolorstyle+xml"/>
  <Override PartName="/ppt/tags/tag41.xml" ContentType="application/vnd.openxmlformats-officedocument.presentationml.tags+xml"/>
  <Override PartName="/ppt/tags/tag42.xml" ContentType="application/vnd.openxmlformats-officedocument.presentationml.tags+xml"/>
  <Override PartName="/ppt/notesSlides/notesSlide12.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notesSlides/notesSlide13.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4"/>
    <p:sldMasterId id="2147483677" r:id="rId5"/>
    <p:sldMasterId id="2147483681" r:id="rId6"/>
    <p:sldMasterId id="2147483716" r:id="rId7"/>
    <p:sldMasterId id="2147483732" r:id="rId8"/>
  </p:sldMasterIdLst>
  <p:notesMasterIdLst>
    <p:notesMasterId r:id="rId33"/>
  </p:notesMasterIdLst>
  <p:handoutMasterIdLst>
    <p:handoutMasterId r:id="rId34"/>
  </p:handoutMasterIdLst>
  <p:sldIdLst>
    <p:sldId id="2477" r:id="rId9"/>
    <p:sldId id="2147375722" r:id="rId10"/>
    <p:sldId id="2147375733" r:id="rId11"/>
    <p:sldId id="2147375790" r:id="rId12"/>
    <p:sldId id="2147375802" r:id="rId13"/>
    <p:sldId id="2147375793" r:id="rId14"/>
    <p:sldId id="1314" r:id="rId15"/>
    <p:sldId id="2147375759" r:id="rId16"/>
    <p:sldId id="2147375757" r:id="rId17"/>
    <p:sldId id="2147375758" r:id="rId18"/>
    <p:sldId id="2147375798" r:id="rId19"/>
    <p:sldId id="2147375765" r:id="rId20"/>
    <p:sldId id="2147375766" r:id="rId21"/>
    <p:sldId id="2147375767" r:id="rId22"/>
    <p:sldId id="2147375773" r:id="rId23"/>
    <p:sldId id="2147375736" r:id="rId24"/>
    <p:sldId id="2147375839" r:id="rId25"/>
    <p:sldId id="2147375841" r:id="rId26"/>
    <p:sldId id="2147375840" r:id="rId27"/>
    <p:sldId id="2147375797" r:id="rId28"/>
    <p:sldId id="2534" r:id="rId29"/>
    <p:sldId id="2134959685" r:id="rId30"/>
    <p:sldId id="2540" r:id="rId31"/>
    <p:sldId id="1158" r:id="rId32"/>
  </p:sldIdLst>
  <p:sldSz cx="10691813" cy="7559675"/>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657" userDrawn="1">
          <p15:clr>
            <a:srgbClr val="A4A3A4"/>
          </p15:clr>
        </p15:guide>
        <p15:guide id="4" pos="188" userDrawn="1">
          <p15:clr>
            <a:srgbClr val="A4A3A4"/>
          </p15:clr>
        </p15:guide>
        <p15:guide id="5" pos="6543" userDrawn="1">
          <p15:clr>
            <a:srgbClr val="A4A3A4"/>
          </p15:clr>
        </p15:guide>
        <p15:guide id="6" orient="horz" pos="1837" userDrawn="1">
          <p15:clr>
            <a:srgbClr val="A4A3A4"/>
          </p15:clr>
        </p15:guide>
        <p15:guide id="7" pos="19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AEC9520-E110-AEE0-873B-6C3546B6C9B0}" name="nazira amra" initials="na" userId="7a6a05d17d7809f3" providerId="Windows Live"/>
  <p188:author id="{F1DD3F3C-2658-07F1-1CB6-B9C733309A1C}" name="PC" initials="PC" userId="PC" providerId="None"/>
  <p188:author id="{F457CF50-71CC-4EFE-6AE7-9EE283755E8E}" name="Aditya Venugopal" initials="AV" userId="8d148d7e802e096f" providerId="Windows Live"/>
  <p188:author id="{7F18E381-439A-B114-6716-F33EED63C123}" name="Frederic CREN" initials="FC" userId="S-1-5-21-350225746-2560443598-484810665-2876" providerId="AD"/>
  <p188:author id="{819821CC-1E01-BC97-F1BE-AB4034BB64DB}" name="Pascaline CLERC" initials="PC" userId="S-1-5-21-350225746-2560443598-484810665-7328" providerId="AD"/>
  <p188:author id="{8364AAF2-69AA-0981-3087-3F0879DE3DD4}" name="Pascaline Clerc" initials="PC" userId="Pascaline Clerc"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Pascaline CLERC" initials="PC" lastIdx="32" clrIdx="7">
    <p:extLst>
      <p:ext uri="{19B8F6BF-5375-455C-9EA6-DF929625EA0E}">
        <p15:presenceInfo xmlns:p15="http://schemas.microsoft.com/office/powerpoint/2012/main" userId="S-1-5-21-350225746-2560443598-484810665-7328" providerId="AD"/>
      </p:ext>
    </p:extLst>
  </p:cmAuthor>
  <p:cmAuthor id="1" name="Volatier, Jean" initials="VJ" lastIdx="1" clrIdx="4"/>
  <p:cmAuthor id="8" name="Michael COOREMAN" initials="MC" lastIdx="61" clrIdx="8">
    <p:extLst>
      <p:ext uri="{19B8F6BF-5375-455C-9EA6-DF929625EA0E}">
        <p15:presenceInfo xmlns:p15="http://schemas.microsoft.com/office/powerpoint/2012/main" userId="S-1-5-21-350225746-2560443598-484810665-7264" providerId="AD"/>
      </p:ext>
    </p:extLst>
  </p:cmAuthor>
  <p:cmAuthor id="2" name="Pierre Barel" initials="PB" lastIdx="2" clrIdx="1"/>
  <p:cmAuthor id="9" name="Jean VOLATIER" initials="JV" lastIdx="1" clrIdx="9">
    <p:extLst>
      <p:ext uri="{19B8F6BF-5375-455C-9EA6-DF929625EA0E}">
        <p15:presenceInfo xmlns:p15="http://schemas.microsoft.com/office/powerpoint/2012/main" userId="S-1-5-21-350225746-2560443598-484810665-2857" providerId="AD"/>
      </p:ext>
    </p:extLst>
  </p:cmAuthor>
  <p:cmAuthor id="3" name="broqupx" initials="b" lastIdx="19" clrIdx="2"/>
  <p:cmAuthor id="10" name="Pierre Broqua" initials="PB" lastIdx="1" clrIdx="10">
    <p:extLst>
      <p:ext uri="{19B8F6BF-5375-455C-9EA6-DF929625EA0E}">
        <p15:presenceInfo xmlns:p15="http://schemas.microsoft.com/office/powerpoint/2012/main" userId="Pierre Broqua" providerId="None"/>
      </p:ext>
    </p:extLst>
  </p:cmAuthor>
  <p:cmAuthor id="4" name="Cren, Frederic" initials="CF" lastIdx="1" clrIdx="3"/>
  <p:cmAuthor id="5" name="Isabelle COUSSY" initials="IC" lastIdx="6" clrIdx="5">
    <p:extLst>
      <p:ext uri="{19B8F6BF-5375-455C-9EA6-DF929625EA0E}">
        <p15:presenceInfo xmlns:p15="http://schemas.microsoft.com/office/powerpoint/2012/main" userId="S-1-5-21-350225746-2560443598-484810665-2082" providerId="AD"/>
      </p:ext>
    </p:extLst>
  </p:cmAuthor>
  <p:cmAuthor id="6" name="Frederic CREN" initials="FC" lastIdx="1" clrIdx="6">
    <p:extLst>
      <p:ext uri="{19B8F6BF-5375-455C-9EA6-DF929625EA0E}">
        <p15:presenceInfo xmlns:p15="http://schemas.microsoft.com/office/powerpoint/2012/main" userId="S-1-5-21-350225746-2560443598-484810665-28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00"/>
    <a:srgbClr val="679524"/>
    <a:srgbClr val="679224"/>
    <a:srgbClr val="A9D18E"/>
    <a:srgbClr val="EDEDED"/>
    <a:srgbClr val="ED7D31"/>
    <a:srgbClr val="FFEFBD"/>
    <a:srgbClr val="FFAFAF"/>
    <a:srgbClr val="4B4B4D"/>
    <a:srgbClr val="3939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Style léger 1 - Accentuation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269D01E-BC32-4049-B463-5C60D7B0CCD2}" styleName="Style à thème 2 - Accentuation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A488322-F2BA-4B5B-9748-0D474271808F}" styleName="Style moyen 3 - Accentuation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FECB4D8-DB02-4DC6-A0A2-4F2EBAE1DC90}" styleName="Style moyen 1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62" autoAdjust="0"/>
    <p:restoredTop sz="96110" autoAdjust="0"/>
  </p:normalViewPr>
  <p:slideViewPr>
    <p:cSldViewPr showGuides="1">
      <p:cViewPr varScale="1">
        <p:scale>
          <a:sx n="98" d="100"/>
          <a:sy n="98" d="100"/>
        </p:scale>
        <p:origin x="1362" y="90"/>
      </p:cViewPr>
      <p:guideLst>
        <p:guide orient="horz" pos="657"/>
        <p:guide pos="188"/>
        <p:guide pos="6543"/>
        <p:guide orient="horz" pos="1837"/>
        <p:guide pos="192"/>
      </p:guideLst>
    </p:cSldViewPr>
  </p:slideViewPr>
  <p:notesTextViewPr>
    <p:cViewPr>
      <p:scale>
        <a:sx n="1" d="1"/>
        <a:sy n="1" d="1"/>
      </p:scale>
      <p:origin x="0" y="0"/>
    </p:cViewPr>
  </p:notesTextViewPr>
  <p:sorterViewPr>
    <p:cViewPr>
      <p:scale>
        <a:sx n="110" d="100"/>
        <a:sy n="110" d="100"/>
      </p:scale>
      <p:origin x="0" y="-3252"/>
    </p:cViewPr>
  </p:sorterViewPr>
  <p:notesViewPr>
    <p:cSldViewPr showGuides="1">
      <p:cViewPr varScale="1">
        <p:scale>
          <a:sx n="44" d="100"/>
          <a:sy n="44" d="100"/>
        </p:scale>
        <p:origin x="2780"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ableStyles" Target="tableStyles.xml"/><Relationship Id="rId21" Type="http://schemas.openxmlformats.org/officeDocument/2006/relationships/slide" Target="slides/slide13.xml"/><Relationship Id="rId34"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commentAuthors" Target="commentAuthors.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2.xml"/></Relationships>
</file>

<file path=ppt/charts/_rels/chart28.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3.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8.xml"/><Relationship Id="rId1" Type="http://schemas.microsoft.com/office/2011/relationships/chartStyle" Target="style8.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9.xml"/><Relationship Id="rId1" Type="http://schemas.microsoft.com/office/2011/relationships/chartStyle" Target="style9.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0.xml"/><Relationship Id="rId1" Type="http://schemas.microsoft.com/office/2011/relationships/chartStyle" Target="style10.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7.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8.xml"/></Relationships>
</file>

<file path=ppt/charts/_rels/chart36.xml.rels><?xml version="1.0" encoding="UTF-8" standalone="yes"?>
<Relationships xmlns="http://schemas.openxmlformats.org/package/2006/relationships"><Relationship Id="rId3" Type="http://schemas.openxmlformats.org/officeDocument/2006/relationships/oleObject" Target="https://sharelock.inventivapharma.com/studies/337HNAS21016/TMF%20I%20General/06%20Biostat/10%20Final%20analysis/IVA_Results/Graphs/LEGEND_GraphicsPHM_Weight_only.xlsx" TargetMode="External"/><Relationship Id="rId2" Type="http://schemas.microsoft.com/office/2011/relationships/chartColorStyle" Target="colors11.xml"/><Relationship Id="rId1" Type="http://schemas.microsoft.com/office/2011/relationships/chartStyle" Target="style11.xml"/></Relationships>
</file>

<file path=ppt/charts/_rels/chart37.xml.rels><?xml version="1.0" encoding="UTF-8" standalone="yes"?>
<Relationships xmlns="http://schemas.openxmlformats.org/package/2006/relationships"><Relationship Id="rId3" Type="http://schemas.openxmlformats.org/officeDocument/2006/relationships/oleObject" Target="https://sharelock.inventivapharma.com/studies/337HNAS21016/TMF%20I%20General/06%20Biostat/10%20Final%20analysis/IVA_Results/Graphs/LEGEND_GraphicsPHM_Weight_only.xlsx" TargetMode="External"/><Relationship Id="rId2" Type="http://schemas.microsoft.com/office/2011/relationships/chartColorStyle" Target="colors12.xml"/><Relationship Id="rId1" Type="http://schemas.microsoft.com/office/2011/relationships/chartStyle" Target="style12.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3.xml"/><Relationship Id="rId1" Type="http://schemas.microsoft.com/office/2011/relationships/chartStyle" Target="style1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7.6969797979797985E-2"/>
          <c:y val="5.8107037037037061E-2"/>
          <c:w val="0.86111111111111116"/>
          <c:h val="0.8797239766689976"/>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bg1">
                  <a:lumMod val="50000"/>
                </a:schemeClr>
              </a:solidFill>
              <a:ln>
                <a:noFill/>
              </a:ln>
              <a:effectLst/>
            </c:spPr>
            <c:extLst>
              <c:ext xmlns:c16="http://schemas.microsoft.com/office/drawing/2014/chart" uri="{C3380CC4-5D6E-409C-BE32-E72D297353CC}">
                <c16:uniqueId val="{00000003-5D40-47C4-9213-3A92130E71FB}"/>
              </c:ext>
            </c:extLst>
          </c:dPt>
          <c:dPt>
            <c:idx val="1"/>
            <c:invertIfNegative val="0"/>
            <c:bubble3D val="0"/>
            <c:spPr>
              <a:solidFill>
                <a:srgbClr val="2184C3"/>
              </a:solidFill>
              <a:ln>
                <a:noFill/>
              </a:ln>
              <a:effectLst/>
            </c:spPr>
            <c:extLst>
              <c:ext xmlns:c16="http://schemas.microsoft.com/office/drawing/2014/chart" uri="{C3380CC4-5D6E-409C-BE32-E72D297353CC}">
                <c16:uniqueId val="{00000004-5D40-47C4-9213-3A92130E71FB}"/>
              </c:ext>
            </c:extLst>
          </c:dPt>
          <c:dPt>
            <c:idx val="2"/>
            <c:invertIfNegative val="0"/>
            <c:bubble3D val="0"/>
            <c:spPr>
              <a:solidFill>
                <a:srgbClr val="2184C3"/>
              </a:solidFill>
              <a:ln>
                <a:noFill/>
              </a:ln>
              <a:effectLst/>
            </c:spPr>
            <c:extLst>
              <c:ext xmlns:c16="http://schemas.microsoft.com/office/drawing/2014/chart" uri="{C3380CC4-5D6E-409C-BE32-E72D297353CC}">
                <c16:uniqueId val="{00000005-5D40-47C4-9213-3A92130E71FB}"/>
              </c:ext>
            </c:extLst>
          </c:dPt>
          <c:dLbls>
            <c:dLbl>
              <c:idx val="0"/>
              <c:dLblPos val="outEnd"/>
              <c:showLegendKey val="0"/>
              <c:showVal val="1"/>
              <c:showCatName val="0"/>
              <c:showSerName val="0"/>
              <c:showPercent val="0"/>
              <c:showBubbleSize val="0"/>
              <c:extLst>
                <c:ext xmlns:c15="http://schemas.microsoft.com/office/drawing/2012/chart" uri="{CE6537A1-D6FC-4f65-9D91-7224C49458BB}">
                  <c15:layout>
                    <c:manualLayout>
                      <c:w val="0.22394615445796548"/>
                      <c:h val="6.334410744953177E-2"/>
                    </c:manualLayout>
                  </c15:layout>
                </c:ext>
                <c:ext xmlns:c16="http://schemas.microsoft.com/office/drawing/2014/chart" uri="{C3380CC4-5D6E-409C-BE32-E72D297353CC}">
                  <c16:uniqueId val="{00000003-5D40-47C4-9213-3A92130E71FB}"/>
                </c:ext>
              </c:extLst>
            </c:dLbl>
            <c:dLbl>
              <c:idx val="1"/>
              <c:dLblPos val="outEnd"/>
              <c:showLegendKey val="0"/>
              <c:showVal val="1"/>
              <c:showCatName val="0"/>
              <c:showSerName val="0"/>
              <c:showPercent val="0"/>
              <c:showBubbleSize val="0"/>
              <c:extLst>
                <c:ext xmlns:c15="http://schemas.microsoft.com/office/drawing/2012/chart" uri="{CE6537A1-D6FC-4f65-9D91-7224C49458BB}">
                  <c15:layout>
                    <c:manualLayout>
                      <c:w val="0.2806818181818182"/>
                      <c:h val="6.334410744953177E-2"/>
                    </c:manualLayout>
                  </c15:layout>
                </c:ext>
                <c:ext xmlns:c16="http://schemas.microsoft.com/office/drawing/2014/chart" uri="{C3380CC4-5D6E-409C-BE32-E72D297353CC}">
                  <c16:uniqueId val="{00000004-5D40-47C4-9213-3A92130E71FB}"/>
                </c:ext>
              </c:extLst>
            </c:dLbl>
            <c:dLbl>
              <c:idx val="2"/>
              <c:dLblPos val="outEnd"/>
              <c:showLegendKey val="0"/>
              <c:showVal val="1"/>
              <c:showCatName val="0"/>
              <c:showSerName val="0"/>
              <c:showPercent val="0"/>
              <c:showBubbleSize val="0"/>
              <c:extLst>
                <c:ext xmlns:c15="http://schemas.microsoft.com/office/drawing/2012/chart" uri="{CE6537A1-D6FC-4f65-9D91-7224C49458BB}">
                  <c15:layout>
                    <c:manualLayout>
                      <c:w val="0.2806818181818182"/>
                      <c:h val="6.334410744953177E-2"/>
                    </c:manualLayout>
                  </c15:layout>
                </c:ext>
                <c:ext xmlns:c16="http://schemas.microsoft.com/office/drawing/2014/chart" uri="{C3380CC4-5D6E-409C-BE32-E72D297353CC}">
                  <c16:uniqueId val="{00000005-5D40-47C4-9213-3A92130E71FB}"/>
                </c:ext>
              </c:extLst>
            </c:dLbl>
            <c:spPr>
              <a:noFill/>
              <a:ln>
                <a:noFill/>
              </a:ln>
              <a:effectLst/>
            </c:spPr>
            <c:txPr>
              <a:bodyPr rot="0" spcFirstLastPara="1" vertOverflow="overflow" horzOverflow="overflow" vert="horz" wrap="none" anchor="ctr" anchorCtr="1">
                <a:noAutofit/>
              </a:bodyPr>
              <a:lstStyle/>
              <a:p>
                <a:pPr>
                  <a:defRPr sz="8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Sheet1!$A$2:$A$4</c:f>
              <c:strCache>
                <c:ptCount val="3"/>
                <c:pt idx="0">
                  <c:v>Placebo</c:v>
                </c:pt>
                <c:pt idx="1">
                  <c:v>28mg</c:v>
                </c:pt>
                <c:pt idx="2">
                  <c:v>50mg</c:v>
                </c:pt>
              </c:strCache>
            </c:strRef>
          </c:cat>
          <c:val>
            <c:numRef>
              <c:f>Sheet1!$B$2:$B$4</c:f>
              <c:numCache>
                <c:formatCode>0%</c:formatCode>
                <c:ptCount val="3"/>
                <c:pt idx="0">
                  <c:v>0.05</c:v>
                </c:pt>
                <c:pt idx="1">
                  <c:v>0.26</c:v>
                </c:pt>
                <c:pt idx="2">
                  <c:v>0.33</c:v>
                </c:pt>
              </c:numCache>
            </c:numRef>
          </c:val>
          <c:extLst>
            <c:ext xmlns:c16="http://schemas.microsoft.com/office/drawing/2014/chart" uri="{C3380CC4-5D6E-409C-BE32-E72D297353CC}">
              <c16:uniqueId val="{00000000-5D40-47C4-9213-3A92130E71FB}"/>
            </c:ext>
          </c:extLst>
        </c:ser>
        <c:dLbls>
          <c:dLblPos val="outEnd"/>
          <c:showLegendKey val="0"/>
          <c:showVal val="1"/>
          <c:showCatName val="0"/>
          <c:showSerName val="0"/>
          <c:showPercent val="0"/>
          <c:showBubbleSize val="0"/>
        </c:dLbls>
        <c:gapWidth val="35"/>
        <c:axId val="1039874504"/>
        <c:axId val="1039875160"/>
      </c:barChart>
      <c:catAx>
        <c:axId val="1039874504"/>
        <c:scaling>
          <c:orientation val="minMax"/>
        </c:scaling>
        <c:delete val="1"/>
        <c:axPos val="b"/>
        <c:numFmt formatCode="General" sourceLinked="1"/>
        <c:majorTickMark val="out"/>
        <c:minorTickMark val="none"/>
        <c:tickLblPos val="nextTo"/>
        <c:crossAx val="1039875160"/>
        <c:crosses val="autoZero"/>
        <c:auto val="1"/>
        <c:lblAlgn val="ctr"/>
        <c:lblOffset val="100"/>
        <c:noMultiLvlLbl val="0"/>
      </c:catAx>
      <c:valAx>
        <c:axId val="1039875160"/>
        <c:scaling>
          <c:orientation val="minMax"/>
          <c:max val="0.5"/>
        </c:scaling>
        <c:delete val="1"/>
        <c:axPos val="l"/>
        <c:numFmt formatCode="0%" sourceLinked="1"/>
        <c:majorTickMark val="out"/>
        <c:minorTickMark val="none"/>
        <c:tickLblPos val="nextTo"/>
        <c:crossAx val="1039874504"/>
        <c:crosses val="autoZero"/>
        <c:crossBetween val="between"/>
      </c:valAx>
      <c:spPr>
        <a:noFill/>
        <a:ln>
          <a:noFill/>
        </a:ln>
        <a:effectLst/>
      </c:spPr>
    </c:plotArea>
    <c:plotVisOnly val="1"/>
    <c:dispBlanksAs val="gap"/>
    <c:showDLblsOverMax val="0"/>
  </c:chart>
  <c:spPr>
    <a:noFill/>
    <a:ln>
      <a:noFill/>
    </a:ln>
    <a:effectLst/>
  </c:spPr>
  <c:txPr>
    <a:bodyPr/>
    <a:lstStyle/>
    <a:p>
      <a:pPr>
        <a:defRPr sz="800"/>
      </a:pPr>
      <a:endParaRPr lang="fr-FR"/>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7.6969797979797985E-2"/>
          <c:y val="5.8107037037037061E-2"/>
          <c:w val="0.86111111111111116"/>
          <c:h val="0.88991769547325106"/>
        </c:manualLayout>
      </c:layout>
      <c:barChart>
        <c:barDir val="col"/>
        <c:grouping val="clustered"/>
        <c:varyColors val="0"/>
        <c:ser>
          <c:idx val="0"/>
          <c:order val="0"/>
          <c:tx>
            <c:strRef>
              <c:f>Sheet1!$B$1</c:f>
              <c:strCache>
                <c:ptCount val="1"/>
                <c:pt idx="0">
                  <c:v>Series 1</c:v>
                </c:pt>
              </c:strCache>
            </c:strRef>
          </c:tx>
          <c:spPr>
            <a:solidFill>
              <a:srgbClr val="2184C3"/>
            </a:solidFill>
            <a:ln>
              <a:noFill/>
            </a:ln>
            <a:effectLst/>
          </c:spPr>
          <c:invertIfNegative val="0"/>
          <c:dPt>
            <c:idx val="0"/>
            <c:invertIfNegative val="0"/>
            <c:bubble3D val="0"/>
            <c:spPr>
              <a:solidFill>
                <a:srgbClr val="7F7F7F"/>
              </a:solidFill>
              <a:ln>
                <a:noFill/>
              </a:ln>
              <a:effectLst/>
            </c:spPr>
            <c:extLst>
              <c:ext xmlns:c16="http://schemas.microsoft.com/office/drawing/2014/chart" uri="{C3380CC4-5D6E-409C-BE32-E72D297353CC}">
                <c16:uniqueId val="{00000003-7E14-4398-9D25-DE77C08DC99D}"/>
              </c:ext>
            </c:extLst>
          </c:dPt>
          <c:dLbls>
            <c:dLbl>
              <c:idx val="0"/>
              <c:dLblPos val="outEnd"/>
              <c:showLegendKey val="0"/>
              <c:showVal val="1"/>
              <c:showCatName val="0"/>
              <c:showSerName val="0"/>
              <c:showPercent val="0"/>
              <c:showBubbleSize val="0"/>
              <c:extLst>
                <c:ext xmlns:c15="http://schemas.microsoft.com/office/drawing/2012/chart" uri="{CE6537A1-D6FC-4f65-9D91-7224C49458BB}">
                  <c15:layout>
                    <c:manualLayout>
                      <c:w val="0.22394615445796548"/>
                      <c:h val="6.334410744953177E-2"/>
                    </c:manualLayout>
                  </c15:layout>
                </c:ext>
                <c:ext xmlns:c16="http://schemas.microsoft.com/office/drawing/2014/chart" uri="{C3380CC4-5D6E-409C-BE32-E72D297353CC}">
                  <c16:uniqueId val="{00000003-7E14-4398-9D25-DE77C08DC99D}"/>
                </c:ext>
              </c:extLst>
            </c:dLbl>
            <c:dLbl>
              <c:idx val="1"/>
              <c:layout>
                <c:manualLayout>
                  <c:x val="-2.525252525252528E-2"/>
                  <c:y val="5.144032921810605E-3"/>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2806818181818182"/>
                      <c:h val="6.334410744953177E-2"/>
                    </c:manualLayout>
                  </c15:layout>
                </c:ext>
                <c:ext xmlns:c16="http://schemas.microsoft.com/office/drawing/2014/chart" uri="{C3380CC4-5D6E-409C-BE32-E72D297353CC}">
                  <c16:uniqueId val="{00000003-7CAD-40FF-8EBE-D32A5E6C0779}"/>
                </c:ext>
              </c:extLst>
            </c:dLbl>
            <c:dLbl>
              <c:idx val="2"/>
              <c:layout>
                <c:manualLayout>
                  <c:x val="-5.7869701854636328E-17"/>
                  <c:y val="-5.1440329218106996E-3"/>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2806818181818182"/>
                      <c:h val="6.334410744953177E-2"/>
                    </c:manualLayout>
                  </c15:layout>
                </c:ext>
                <c:ext xmlns:c16="http://schemas.microsoft.com/office/drawing/2014/chart" uri="{C3380CC4-5D6E-409C-BE32-E72D297353CC}">
                  <c16:uniqueId val="{00000002-6004-4422-B720-0513F0F26B9E}"/>
                </c:ext>
              </c:extLst>
            </c:dLbl>
            <c:dLbl>
              <c:idx val="3"/>
              <c:layout>
                <c:manualLayout>
                  <c:x val="-1.1573940370927266E-16"/>
                  <c:y val="-5.1440329218106998E-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2806818181818182"/>
                      <c:h val="6.334410744953177E-2"/>
                    </c:manualLayout>
                  </c15:layout>
                </c:ext>
                <c:ext xmlns:c16="http://schemas.microsoft.com/office/drawing/2014/chart" uri="{C3380CC4-5D6E-409C-BE32-E72D297353CC}">
                  <c16:uniqueId val="{00000003-6004-4422-B720-0513F0F26B9E}"/>
                </c:ext>
              </c:extLst>
            </c:dLbl>
            <c:spPr>
              <a:noFill/>
              <a:ln>
                <a:noFill/>
              </a:ln>
              <a:effectLst/>
            </c:spPr>
            <c:txPr>
              <a:bodyPr rot="0" spcFirstLastPara="1" vertOverflow="overflow" horzOverflow="overflow" vert="horz" wrap="none" anchor="ctr" anchorCtr="1">
                <a:noAutofit/>
              </a:bodyPr>
              <a:lstStyle/>
              <a:p>
                <a:pPr>
                  <a:defRPr sz="8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Sheet1!$A$2:$A$5</c:f>
              <c:strCache>
                <c:ptCount val="4"/>
                <c:pt idx="0">
                  <c:v>Placebo</c:v>
                </c:pt>
                <c:pt idx="1">
                  <c:v>15mg QW</c:v>
                </c:pt>
                <c:pt idx="2">
                  <c:v>30mg QW</c:v>
                </c:pt>
                <c:pt idx="3">
                  <c:v>44mg Q2W</c:v>
                </c:pt>
              </c:strCache>
            </c:strRef>
          </c:cat>
          <c:val>
            <c:numRef>
              <c:f>Sheet1!$B$2:$B$5</c:f>
              <c:numCache>
                <c:formatCode>0%</c:formatCode>
                <c:ptCount val="4"/>
                <c:pt idx="0">
                  <c:v>7.0000000000000007E-2</c:v>
                </c:pt>
                <c:pt idx="1">
                  <c:v>0.22</c:v>
                </c:pt>
                <c:pt idx="2">
                  <c:v>0.26</c:v>
                </c:pt>
                <c:pt idx="3">
                  <c:v>0.27</c:v>
                </c:pt>
              </c:numCache>
            </c:numRef>
          </c:val>
          <c:extLst>
            <c:ext xmlns:c16="http://schemas.microsoft.com/office/drawing/2014/chart" uri="{C3380CC4-5D6E-409C-BE32-E72D297353CC}">
              <c16:uniqueId val="{00000000-7E14-4398-9D25-DE77C08DC99D}"/>
            </c:ext>
          </c:extLst>
        </c:ser>
        <c:dLbls>
          <c:dLblPos val="outEnd"/>
          <c:showLegendKey val="0"/>
          <c:showVal val="1"/>
          <c:showCatName val="0"/>
          <c:showSerName val="0"/>
          <c:showPercent val="0"/>
          <c:showBubbleSize val="0"/>
        </c:dLbls>
        <c:gapWidth val="35"/>
        <c:axId val="881213392"/>
        <c:axId val="881213720"/>
      </c:barChart>
      <c:catAx>
        <c:axId val="881213392"/>
        <c:scaling>
          <c:orientation val="minMax"/>
        </c:scaling>
        <c:delete val="1"/>
        <c:axPos val="b"/>
        <c:numFmt formatCode="General" sourceLinked="1"/>
        <c:majorTickMark val="none"/>
        <c:minorTickMark val="none"/>
        <c:tickLblPos val="nextTo"/>
        <c:crossAx val="881213720"/>
        <c:crosses val="autoZero"/>
        <c:auto val="1"/>
        <c:lblAlgn val="ctr"/>
        <c:lblOffset val="100"/>
        <c:noMultiLvlLbl val="0"/>
      </c:catAx>
      <c:valAx>
        <c:axId val="881213720"/>
        <c:scaling>
          <c:orientation val="minMax"/>
          <c:max val="0.8"/>
        </c:scaling>
        <c:delete val="1"/>
        <c:axPos val="l"/>
        <c:numFmt formatCode="0%" sourceLinked="1"/>
        <c:majorTickMark val="none"/>
        <c:minorTickMark val="none"/>
        <c:tickLblPos val="nextTo"/>
        <c:crossAx val="881213392"/>
        <c:crosses val="autoZero"/>
        <c:crossBetween val="between"/>
      </c:valAx>
      <c:spPr>
        <a:noFill/>
        <a:ln>
          <a:noFill/>
        </a:ln>
        <a:effectLst/>
      </c:spPr>
    </c:plotArea>
    <c:plotVisOnly val="1"/>
    <c:dispBlanksAs val="gap"/>
    <c:showDLblsOverMax val="0"/>
  </c:chart>
  <c:spPr>
    <a:noFill/>
    <a:ln>
      <a:noFill/>
    </a:ln>
    <a:effectLst/>
  </c:spPr>
  <c:txPr>
    <a:bodyPr/>
    <a:lstStyle/>
    <a:p>
      <a:pPr>
        <a:defRPr sz="800"/>
      </a:pPr>
      <a:endParaRPr lang="fr-FR"/>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7.6969797979797985E-2"/>
          <c:y val="6.0679053497942413E-2"/>
          <c:w val="0.86111111111111116"/>
          <c:h val="0.8847736625514403"/>
        </c:manualLayout>
      </c:layout>
      <c:barChart>
        <c:barDir val="col"/>
        <c:grouping val="clustered"/>
        <c:varyColors val="0"/>
        <c:ser>
          <c:idx val="0"/>
          <c:order val="0"/>
          <c:tx>
            <c:strRef>
              <c:f>Sheet1!$B$1</c:f>
              <c:strCache>
                <c:ptCount val="1"/>
                <c:pt idx="0">
                  <c:v>Series 1</c:v>
                </c:pt>
              </c:strCache>
            </c:strRef>
          </c:tx>
          <c:spPr>
            <a:solidFill>
              <a:srgbClr val="2184C3"/>
            </a:solidFill>
            <a:ln>
              <a:noFill/>
            </a:ln>
            <a:effectLst/>
          </c:spPr>
          <c:invertIfNegative val="0"/>
          <c:dPt>
            <c:idx val="0"/>
            <c:invertIfNegative val="0"/>
            <c:bubble3D val="0"/>
            <c:spPr>
              <a:solidFill>
                <a:srgbClr val="7F7F7F"/>
              </a:solidFill>
              <a:ln>
                <a:noFill/>
              </a:ln>
              <a:effectLst/>
            </c:spPr>
            <c:extLst>
              <c:ext xmlns:c16="http://schemas.microsoft.com/office/drawing/2014/chart" uri="{C3380CC4-5D6E-409C-BE32-E72D297353CC}">
                <c16:uniqueId val="{00000003-7E14-4398-9D25-DE77C08DC99D}"/>
              </c:ext>
            </c:extLst>
          </c:dPt>
          <c:dLbls>
            <c:dLbl>
              <c:idx val="0"/>
              <c:layout>
                <c:manualLayout>
                  <c:x val="-2.5252525252525256E-2"/>
                  <c:y val="0"/>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2806818181818182"/>
                      <c:h val="6.334410744953177E-2"/>
                    </c:manualLayout>
                  </c15:layout>
                </c:ext>
                <c:ext xmlns:c16="http://schemas.microsoft.com/office/drawing/2014/chart" uri="{C3380CC4-5D6E-409C-BE32-E72D297353CC}">
                  <c16:uniqueId val="{00000003-7E14-4398-9D25-DE77C08DC99D}"/>
                </c:ext>
              </c:extLst>
            </c:dLbl>
            <c:dLbl>
              <c:idx val="1"/>
              <c:layout>
                <c:manualLayout>
                  <c:x val="-2.525252525252528E-2"/>
                  <c:y val="-2.5720164609053499E-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2806818181818182"/>
                      <c:h val="6.334410744953177E-2"/>
                    </c:manualLayout>
                  </c15:layout>
                </c:ext>
                <c:ext xmlns:c16="http://schemas.microsoft.com/office/drawing/2014/chart" uri="{C3380CC4-5D6E-409C-BE32-E72D297353CC}">
                  <c16:uniqueId val="{00000002-F467-4102-B681-CCF00EB5C78F}"/>
                </c:ext>
              </c:extLst>
            </c:dLbl>
            <c:dLbl>
              <c:idx val="2"/>
              <c:layout>
                <c:manualLayout>
                  <c:x val="-5.7869701854636328E-17"/>
                  <c:y val="-1.0288065843621399E-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2806818181818182"/>
                      <c:h val="6.334410744953177E-2"/>
                    </c:manualLayout>
                  </c15:layout>
                </c:ext>
                <c:ext xmlns:c16="http://schemas.microsoft.com/office/drawing/2014/chart" uri="{C3380CC4-5D6E-409C-BE32-E72D297353CC}">
                  <c16:uniqueId val="{00000003-F467-4102-B681-CCF00EB5C78F}"/>
                </c:ext>
              </c:extLst>
            </c:dLbl>
            <c:dLbl>
              <c:idx val="3"/>
              <c:dLblPos val="outEnd"/>
              <c:showLegendKey val="0"/>
              <c:showVal val="1"/>
              <c:showCatName val="0"/>
              <c:showSerName val="0"/>
              <c:showPercent val="0"/>
              <c:showBubbleSize val="0"/>
              <c:extLst>
                <c:ext xmlns:c15="http://schemas.microsoft.com/office/drawing/2012/chart" uri="{CE6537A1-D6FC-4f65-9D91-7224C49458BB}">
                  <c15:layout>
                    <c:manualLayout>
                      <c:w val="0.2806818181818182"/>
                      <c:h val="6.334410744953177E-2"/>
                    </c:manualLayout>
                  </c15:layout>
                </c:ext>
                <c:ext xmlns:c16="http://schemas.microsoft.com/office/drawing/2014/chart" uri="{C3380CC4-5D6E-409C-BE32-E72D297353CC}">
                  <c16:uniqueId val="{00000004-F467-4102-B681-CCF00EB5C78F}"/>
                </c:ext>
              </c:extLst>
            </c:dLbl>
            <c:spPr>
              <a:noFill/>
              <a:ln>
                <a:noFill/>
              </a:ln>
              <a:effectLst/>
            </c:spPr>
            <c:txPr>
              <a:bodyPr rot="0" spcFirstLastPara="1" vertOverflow="overflow" horzOverflow="overflow" vert="horz" wrap="none" anchor="ctr" anchorCtr="1">
                <a:noAutofit/>
              </a:bodyPr>
              <a:lstStyle/>
              <a:p>
                <a:pPr>
                  <a:defRPr sz="8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Sheet1!$A$2:$A$5</c:f>
              <c:strCache>
                <c:ptCount val="4"/>
                <c:pt idx="0">
                  <c:v>Placebo</c:v>
                </c:pt>
                <c:pt idx="1">
                  <c:v>2.4mg QW</c:v>
                </c:pt>
                <c:pt idx="2">
                  <c:v>4.8mg QW</c:v>
                </c:pt>
                <c:pt idx="3">
                  <c:v>6.0mg QW</c:v>
                </c:pt>
              </c:strCache>
            </c:strRef>
          </c:cat>
          <c:val>
            <c:numRef>
              <c:f>Sheet1!$B$2:$B$5</c:f>
              <c:numCache>
                <c:formatCode>0%</c:formatCode>
                <c:ptCount val="4"/>
                <c:pt idx="0">
                  <c:v>0.217</c:v>
                </c:pt>
                <c:pt idx="1">
                  <c:v>0.377</c:v>
                </c:pt>
                <c:pt idx="2">
                  <c:v>0.33900000000000002</c:v>
                </c:pt>
                <c:pt idx="3">
                  <c:v>0.43099999999999999</c:v>
                </c:pt>
              </c:numCache>
            </c:numRef>
          </c:val>
          <c:extLst>
            <c:ext xmlns:c16="http://schemas.microsoft.com/office/drawing/2014/chart" uri="{C3380CC4-5D6E-409C-BE32-E72D297353CC}">
              <c16:uniqueId val="{00000000-7E14-4398-9D25-DE77C08DC99D}"/>
            </c:ext>
          </c:extLst>
        </c:ser>
        <c:dLbls>
          <c:dLblPos val="outEnd"/>
          <c:showLegendKey val="0"/>
          <c:showVal val="1"/>
          <c:showCatName val="0"/>
          <c:showSerName val="0"/>
          <c:showPercent val="0"/>
          <c:showBubbleSize val="0"/>
        </c:dLbls>
        <c:gapWidth val="35"/>
        <c:axId val="881213392"/>
        <c:axId val="881213720"/>
      </c:barChart>
      <c:catAx>
        <c:axId val="881213392"/>
        <c:scaling>
          <c:orientation val="minMax"/>
        </c:scaling>
        <c:delete val="1"/>
        <c:axPos val="b"/>
        <c:numFmt formatCode="General" sourceLinked="1"/>
        <c:majorTickMark val="none"/>
        <c:minorTickMark val="none"/>
        <c:tickLblPos val="nextTo"/>
        <c:crossAx val="881213720"/>
        <c:crosses val="autoZero"/>
        <c:auto val="1"/>
        <c:lblAlgn val="ctr"/>
        <c:lblOffset val="100"/>
        <c:noMultiLvlLbl val="0"/>
      </c:catAx>
      <c:valAx>
        <c:axId val="881213720"/>
        <c:scaling>
          <c:orientation val="minMax"/>
          <c:max val="0.8"/>
        </c:scaling>
        <c:delete val="1"/>
        <c:axPos val="l"/>
        <c:numFmt formatCode="0%" sourceLinked="1"/>
        <c:majorTickMark val="none"/>
        <c:minorTickMark val="none"/>
        <c:tickLblPos val="nextTo"/>
        <c:crossAx val="881213392"/>
        <c:crosses val="autoZero"/>
        <c:crossBetween val="between"/>
      </c:valAx>
      <c:spPr>
        <a:noFill/>
        <a:ln>
          <a:noFill/>
        </a:ln>
        <a:effectLst/>
      </c:spPr>
    </c:plotArea>
    <c:plotVisOnly val="1"/>
    <c:dispBlanksAs val="gap"/>
    <c:showDLblsOverMax val="0"/>
  </c:chart>
  <c:spPr>
    <a:noFill/>
    <a:ln>
      <a:noFill/>
    </a:ln>
    <a:effectLst/>
  </c:spPr>
  <c:txPr>
    <a:bodyPr/>
    <a:lstStyle/>
    <a:p>
      <a:pPr>
        <a:defRPr sz="800"/>
      </a:pPr>
      <a:endParaRPr lang="fr-FR"/>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7.6969797979797985E-2"/>
          <c:y val="6.0679053497942413E-2"/>
          <c:w val="0.86111111111111116"/>
          <c:h val="0.8847736625514403"/>
        </c:manualLayout>
      </c:layout>
      <c:barChart>
        <c:barDir val="col"/>
        <c:grouping val="clustered"/>
        <c:varyColors val="0"/>
        <c:ser>
          <c:idx val="0"/>
          <c:order val="0"/>
          <c:tx>
            <c:strRef>
              <c:f>Sheet1!$B$1</c:f>
              <c:strCache>
                <c:ptCount val="1"/>
                <c:pt idx="0">
                  <c:v>Series 1</c:v>
                </c:pt>
              </c:strCache>
            </c:strRef>
          </c:tx>
          <c:spPr>
            <a:solidFill>
              <a:srgbClr val="2184C3"/>
            </a:solidFill>
            <a:ln>
              <a:noFill/>
            </a:ln>
            <a:effectLst/>
          </c:spPr>
          <c:invertIfNegative val="0"/>
          <c:dPt>
            <c:idx val="0"/>
            <c:invertIfNegative val="0"/>
            <c:bubble3D val="0"/>
            <c:spPr>
              <a:solidFill>
                <a:srgbClr val="7F7F7F"/>
              </a:solidFill>
              <a:ln>
                <a:noFill/>
              </a:ln>
              <a:effectLst/>
            </c:spPr>
            <c:extLst>
              <c:ext xmlns:c16="http://schemas.microsoft.com/office/drawing/2014/chart" uri="{C3380CC4-5D6E-409C-BE32-E72D297353CC}">
                <c16:uniqueId val="{00000003-7E14-4398-9D25-DE77C08DC99D}"/>
              </c:ext>
            </c:extLst>
          </c:dPt>
          <c:dLbls>
            <c:dLbl>
              <c:idx val="1"/>
              <c:layout>
                <c:manualLayout>
                  <c:x val="0"/>
                  <c:y val="-4.629629629629632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BC7-4F89-9EE2-3810786765A9}"/>
                </c:ext>
              </c:extLst>
            </c:dLbl>
            <c:dLbl>
              <c:idx val="2"/>
              <c:layout>
                <c:manualLayout>
                  <c:x val="-5.7869701854636328E-17"/>
                  <c:y val="-3.086419753086424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BC7-4F89-9EE2-3810786765A9}"/>
                </c:ext>
              </c:extLst>
            </c:dLbl>
            <c:dLbl>
              <c:idx val="3"/>
              <c:layout>
                <c:manualLayout>
                  <c:x val="0"/>
                  <c:y val="2.05761316872427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BC7-4F89-9EE2-3810786765A9}"/>
                </c:ext>
              </c:extLst>
            </c:dLbl>
            <c:spPr>
              <a:noFill/>
              <a:ln>
                <a:noFill/>
              </a:ln>
              <a:effectLst/>
            </c:spPr>
            <c:txPr>
              <a:bodyPr rot="0" spcFirstLastPara="1" vertOverflow="overflow" horzOverflow="overflow" vert="horz" wrap="none" anchor="ctr" anchorCtr="1">
                <a:spAutoFit/>
              </a:bodyPr>
              <a:lstStyle/>
              <a:p>
                <a:pPr>
                  <a:defRPr sz="8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Sheet1!$A$2:$A$5</c:f>
              <c:strCache>
                <c:ptCount val="4"/>
                <c:pt idx="0">
                  <c:v>Placebo</c:v>
                </c:pt>
                <c:pt idx="1">
                  <c:v>5MG</c:v>
                </c:pt>
                <c:pt idx="2">
                  <c:v>10mg</c:v>
                </c:pt>
                <c:pt idx="3">
                  <c:v>15mg</c:v>
                </c:pt>
              </c:strCache>
            </c:strRef>
          </c:cat>
          <c:val>
            <c:numRef>
              <c:f>Sheet1!$B$2:$B$5</c:f>
              <c:numCache>
                <c:formatCode>0%</c:formatCode>
                <c:ptCount val="4"/>
                <c:pt idx="0">
                  <c:v>0.3</c:v>
                </c:pt>
                <c:pt idx="1">
                  <c:v>0.55000000000000004</c:v>
                </c:pt>
                <c:pt idx="2">
                  <c:v>0.51</c:v>
                </c:pt>
                <c:pt idx="3">
                  <c:v>0.51</c:v>
                </c:pt>
              </c:numCache>
            </c:numRef>
          </c:val>
          <c:extLst>
            <c:ext xmlns:c16="http://schemas.microsoft.com/office/drawing/2014/chart" uri="{C3380CC4-5D6E-409C-BE32-E72D297353CC}">
              <c16:uniqueId val="{00000000-7E14-4398-9D25-DE77C08DC99D}"/>
            </c:ext>
          </c:extLst>
        </c:ser>
        <c:dLbls>
          <c:dLblPos val="outEnd"/>
          <c:showLegendKey val="0"/>
          <c:showVal val="1"/>
          <c:showCatName val="0"/>
          <c:showSerName val="0"/>
          <c:showPercent val="0"/>
          <c:showBubbleSize val="0"/>
        </c:dLbls>
        <c:gapWidth val="35"/>
        <c:axId val="881213392"/>
        <c:axId val="881213720"/>
      </c:barChart>
      <c:catAx>
        <c:axId val="881213392"/>
        <c:scaling>
          <c:orientation val="minMax"/>
        </c:scaling>
        <c:delete val="1"/>
        <c:axPos val="b"/>
        <c:numFmt formatCode="General" sourceLinked="1"/>
        <c:majorTickMark val="none"/>
        <c:minorTickMark val="none"/>
        <c:tickLblPos val="nextTo"/>
        <c:crossAx val="881213720"/>
        <c:crosses val="autoZero"/>
        <c:auto val="1"/>
        <c:lblAlgn val="ctr"/>
        <c:lblOffset val="100"/>
        <c:noMultiLvlLbl val="0"/>
      </c:catAx>
      <c:valAx>
        <c:axId val="881213720"/>
        <c:scaling>
          <c:orientation val="minMax"/>
          <c:max val="0.8"/>
        </c:scaling>
        <c:delete val="1"/>
        <c:axPos val="l"/>
        <c:numFmt formatCode="0%" sourceLinked="1"/>
        <c:majorTickMark val="none"/>
        <c:minorTickMark val="none"/>
        <c:tickLblPos val="nextTo"/>
        <c:crossAx val="881213392"/>
        <c:crosses val="autoZero"/>
        <c:crossBetween val="between"/>
      </c:valAx>
      <c:spPr>
        <a:noFill/>
        <a:ln>
          <a:noFill/>
        </a:ln>
        <a:effectLst/>
      </c:spPr>
    </c:plotArea>
    <c:plotVisOnly val="1"/>
    <c:dispBlanksAs val="gap"/>
    <c:showDLblsOverMax val="0"/>
  </c:chart>
  <c:spPr>
    <a:noFill/>
    <a:ln>
      <a:noFill/>
    </a:ln>
    <a:effectLst/>
  </c:spPr>
  <c:txPr>
    <a:bodyPr/>
    <a:lstStyle/>
    <a:p>
      <a:pPr>
        <a:defRPr sz="800"/>
      </a:pPr>
      <a:endParaRPr lang="fr-FR"/>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7.6969797979797985E-2"/>
          <c:y val="6.0679053497942413E-2"/>
          <c:w val="0.86111111111111116"/>
          <c:h val="0.8847736625514403"/>
        </c:manualLayout>
      </c:layout>
      <c:barChart>
        <c:barDir val="col"/>
        <c:grouping val="clustered"/>
        <c:varyColors val="0"/>
        <c:ser>
          <c:idx val="0"/>
          <c:order val="0"/>
          <c:tx>
            <c:strRef>
              <c:f>Sheet1!$B$1</c:f>
              <c:strCache>
                <c:ptCount val="1"/>
                <c:pt idx="0">
                  <c:v>Series 1</c:v>
                </c:pt>
              </c:strCache>
            </c:strRef>
          </c:tx>
          <c:spPr>
            <a:solidFill>
              <a:srgbClr val="2184C3"/>
            </a:solidFill>
            <a:ln>
              <a:noFill/>
            </a:ln>
            <a:effectLst/>
          </c:spPr>
          <c:invertIfNegative val="0"/>
          <c:dPt>
            <c:idx val="0"/>
            <c:invertIfNegative val="0"/>
            <c:bubble3D val="0"/>
            <c:spPr>
              <a:solidFill>
                <a:srgbClr val="7F7F7F"/>
              </a:solidFill>
              <a:ln>
                <a:noFill/>
              </a:ln>
              <a:effectLst/>
            </c:spPr>
            <c:extLst>
              <c:ext xmlns:c16="http://schemas.microsoft.com/office/drawing/2014/chart" uri="{C3380CC4-5D6E-409C-BE32-E72D297353CC}">
                <c16:uniqueId val="{00000001-6361-4559-B755-4038799819DB}"/>
              </c:ext>
            </c:extLst>
          </c:dPt>
          <c:dLbls>
            <c:dLbl>
              <c:idx val="0"/>
              <c:dLblPos val="outEnd"/>
              <c:showLegendKey val="0"/>
              <c:showVal val="1"/>
              <c:showCatName val="0"/>
              <c:showSerName val="0"/>
              <c:showPercent val="0"/>
              <c:showBubbleSize val="0"/>
              <c:extLst>
                <c:ext xmlns:c15="http://schemas.microsoft.com/office/drawing/2012/chart" uri="{CE6537A1-D6FC-4f65-9D91-7224C49458BB}">
                  <c15:layout>
                    <c:manualLayout>
                      <c:w val="0.2806818181818182"/>
                      <c:h val="6.334410744953177E-2"/>
                    </c:manualLayout>
                  </c15:layout>
                </c:ext>
                <c:ext xmlns:c16="http://schemas.microsoft.com/office/drawing/2014/chart" uri="{C3380CC4-5D6E-409C-BE32-E72D297353CC}">
                  <c16:uniqueId val="{00000001-6361-4559-B755-4038799819DB}"/>
                </c:ext>
              </c:extLst>
            </c:dLbl>
            <c:dLbl>
              <c:idx val="1"/>
              <c:dLblPos val="outEnd"/>
              <c:showLegendKey val="0"/>
              <c:showVal val="1"/>
              <c:showCatName val="0"/>
              <c:showSerName val="0"/>
              <c:showPercent val="0"/>
              <c:showBubbleSize val="0"/>
              <c:extLst>
                <c:ext xmlns:c15="http://schemas.microsoft.com/office/drawing/2012/chart" uri="{CE6537A1-D6FC-4f65-9D91-7224C49458BB}">
                  <c15:layout>
                    <c:manualLayout>
                      <c:w val="0.2806818181818182"/>
                      <c:h val="6.334410744953177E-2"/>
                    </c:manualLayout>
                  </c15:layout>
                </c:ext>
                <c:ext xmlns:c16="http://schemas.microsoft.com/office/drawing/2014/chart" uri="{C3380CC4-5D6E-409C-BE32-E72D297353CC}">
                  <c16:uniqueId val="{00000002-6361-4559-B755-4038799819DB}"/>
                </c:ext>
              </c:extLst>
            </c:dLbl>
            <c:dLbl>
              <c:idx val="2"/>
              <c:dLblPos val="outEnd"/>
              <c:showLegendKey val="0"/>
              <c:showVal val="1"/>
              <c:showCatName val="0"/>
              <c:showSerName val="0"/>
              <c:showPercent val="0"/>
              <c:showBubbleSize val="0"/>
              <c:extLst>
                <c:ext xmlns:c15="http://schemas.microsoft.com/office/drawing/2012/chart" uri="{CE6537A1-D6FC-4f65-9D91-7224C49458BB}">
                  <c15:layout>
                    <c:manualLayout>
                      <c:w val="0.2806818181818182"/>
                      <c:h val="6.334410744953177E-2"/>
                    </c:manualLayout>
                  </c15:layout>
                </c:ext>
                <c:ext xmlns:c16="http://schemas.microsoft.com/office/drawing/2014/chart" uri="{C3380CC4-5D6E-409C-BE32-E72D297353CC}">
                  <c16:uniqueId val="{00000003-6361-4559-B755-4038799819DB}"/>
                </c:ext>
              </c:extLst>
            </c:dLbl>
            <c:spPr>
              <a:noFill/>
              <a:ln>
                <a:noFill/>
              </a:ln>
              <a:effectLst/>
            </c:spPr>
            <c:txPr>
              <a:bodyPr rot="0" vertOverflow="overflow" horzOverflow="overflow" vert="horz" wrap="none">
                <a:noAutofit/>
              </a:bodyPr>
              <a:lstStyle/>
              <a:p>
                <a:pPr>
                  <a:defRPr sz="800" b="1">
                    <a:solidFill>
                      <a:schemeClr val="tx1"/>
                    </a:solidFill>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Placebo</c:v>
                </c:pt>
                <c:pt idx="1">
                  <c:v>28mg</c:v>
                </c:pt>
                <c:pt idx="2">
                  <c:v>50mg</c:v>
                </c:pt>
              </c:strCache>
            </c:strRef>
          </c:cat>
          <c:val>
            <c:numRef>
              <c:f>Sheet1!$B$2:$B$4</c:f>
              <c:numCache>
                <c:formatCode>0%</c:formatCode>
                <c:ptCount val="3"/>
                <c:pt idx="0">
                  <c:v>0.19</c:v>
                </c:pt>
                <c:pt idx="1">
                  <c:v>0.3</c:v>
                </c:pt>
                <c:pt idx="2">
                  <c:v>0.49</c:v>
                </c:pt>
              </c:numCache>
            </c:numRef>
          </c:val>
          <c:extLst>
            <c:ext xmlns:c16="http://schemas.microsoft.com/office/drawing/2014/chart" uri="{C3380CC4-5D6E-409C-BE32-E72D297353CC}">
              <c16:uniqueId val="{00000004-6361-4559-B755-4038799819DB}"/>
            </c:ext>
          </c:extLst>
        </c:ser>
        <c:dLbls>
          <c:dLblPos val="outEnd"/>
          <c:showLegendKey val="0"/>
          <c:showVal val="1"/>
          <c:showCatName val="0"/>
          <c:showSerName val="0"/>
          <c:showPercent val="0"/>
          <c:showBubbleSize val="0"/>
        </c:dLbls>
        <c:gapWidth val="35"/>
        <c:axId val="1039874504"/>
        <c:axId val="1039875160"/>
      </c:barChart>
      <c:catAx>
        <c:axId val="1039874504"/>
        <c:scaling>
          <c:orientation val="minMax"/>
        </c:scaling>
        <c:delete val="1"/>
        <c:axPos val="b"/>
        <c:numFmt formatCode="General" sourceLinked="1"/>
        <c:majorTickMark val="out"/>
        <c:minorTickMark val="none"/>
        <c:tickLblPos val="nextTo"/>
        <c:crossAx val="1039875160"/>
        <c:crosses val="autoZero"/>
        <c:auto val="1"/>
        <c:lblAlgn val="ctr"/>
        <c:lblOffset val="100"/>
        <c:noMultiLvlLbl val="0"/>
      </c:catAx>
      <c:valAx>
        <c:axId val="1039875160"/>
        <c:scaling>
          <c:orientation val="minMax"/>
          <c:max val="0.8"/>
        </c:scaling>
        <c:delete val="1"/>
        <c:axPos val="l"/>
        <c:numFmt formatCode="0%" sourceLinked="1"/>
        <c:majorTickMark val="out"/>
        <c:minorTickMark val="none"/>
        <c:tickLblPos val="nextTo"/>
        <c:crossAx val="1039874504"/>
        <c:crosses val="autoZero"/>
        <c:crossBetween val="between"/>
      </c:valAx>
      <c:spPr>
        <a:noFill/>
        <a:ln>
          <a:noFill/>
        </a:ln>
        <a:effectLst/>
      </c:spPr>
    </c:plotArea>
    <c:plotVisOnly val="1"/>
    <c:dispBlanksAs val="gap"/>
    <c:showDLblsOverMax val="0"/>
  </c:chart>
  <c:spPr>
    <a:noFill/>
    <a:ln>
      <a:noFill/>
    </a:ln>
    <a:effectLst/>
  </c:spPr>
  <c:txPr>
    <a:bodyPr/>
    <a:lstStyle/>
    <a:p>
      <a:pPr>
        <a:defRPr sz="800"/>
      </a:pPr>
      <a:endParaRPr lang="fr-FR"/>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7.6969797979797985E-2"/>
          <c:y val="6.0679053497942413E-2"/>
          <c:w val="0.86111111111111116"/>
          <c:h val="0.8847736625514403"/>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bg1">
                  <a:lumMod val="50000"/>
                </a:schemeClr>
              </a:solidFill>
              <a:ln>
                <a:noFill/>
              </a:ln>
              <a:effectLst/>
            </c:spPr>
            <c:extLst>
              <c:ext xmlns:c16="http://schemas.microsoft.com/office/drawing/2014/chart" uri="{C3380CC4-5D6E-409C-BE32-E72D297353CC}">
                <c16:uniqueId val="{00000001-0190-4FBF-931A-3D43E7C54C63}"/>
              </c:ext>
            </c:extLst>
          </c:dPt>
          <c:dPt>
            <c:idx val="1"/>
            <c:invertIfNegative val="0"/>
            <c:bubble3D val="0"/>
            <c:spPr>
              <a:solidFill>
                <a:srgbClr val="669900"/>
              </a:solidFill>
              <a:ln>
                <a:noFill/>
              </a:ln>
              <a:effectLst/>
            </c:spPr>
            <c:extLst>
              <c:ext xmlns:c16="http://schemas.microsoft.com/office/drawing/2014/chart" uri="{C3380CC4-5D6E-409C-BE32-E72D297353CC}">
                <c16:uniqueId val="{00000003-0190-4FBF-931A-3D43E7C54C63}"/>
              </c:ext>
            </c:extLst>
          </c:dPt>
          <c:dPt>
            <c:idx val="2"/>
            <c:invertIfNegative val="0"/>
            <c:bubble3D val="0"/>
            <c:spPr>
              <a:solidFill>
                <a:srgbClr val="669900"/>
              </a:solidFill>
              <a:ln>
                <a:noFill/>
              </a:ln>
              <a:effectLst/>
            </c:spPr>
            <c:extLst>
              <c:ext xmlns:c16="http://schemas.microsoft.com/office/drawing/2014/chart" uri="{C3380CC4-5D6E-409C-BE32-E72D297353CC}">
                <c16:uniqueId val="{00000005-0190-4FBF-931A-3D43E7C54C63}"/>
              </c:ext>
            </c:extLst>
          </c:dPt>
          <c:dLbls>
            <c:dLbl>
              <c:idx val="0"/>
              <c:spPr>
                <a:noFill/>
                <a:ln>
                  <a:noFill/>
                </a:ln>
                <a:effectLst/>
              </c:spPr>
              <c:txPr>
                <a:bodyPr rot="0" spcFirstLastPara="1" vertOverflow="ellipsis" vert="horz" wrap="none" lIns="38100" tIns="19050" rIns="38100" bIns="19050" anchor="ctr" anchorCtr="1">
                  <a:noAutofit/>
                </a:bodyPr>
                <a:lstStyle/>
                <a:p>
                  <a:pPr>
                    <a:defRPr sz="11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806818181818182"/>
                      <c:h val="6.334410744953177E-2"/>
                    </c:manualLayout>
                  </c15:layout>
                </c:ext>
                <c:ext xmlns:c16="http://schemas.microsoft.com/office/drawing/2014/chart" uri="{C3380CC4-5D6E-409C-BE32-E72D297353CC}">
                  <c16:uniqueId val="{00000001-0190-4FBF-931A-3D43E7C54C63}"/>
                </c:ext>
              </c:extLst>
            </c:dLbl>
            <c:dLbl>
              <c:idx val="1"/>
              <c:spPr>
                <a:noFill/>
                <a:ln>
                  <a:noFill/>
                </a:ln>
                <a:effectLst/>
              </c:spPr>
              <c:txPr>
                <a:bodyPr rot="0" spcFirstLastPara="1" vertOverflow="ellipsis" vert="horz" wrap="none" lIns="38100" tIns="19050" rIns="38100" bIns="19050" anchor="ctr" anchorCtr="1">
                  <a:noAutofit/>
                </a:bodyPr>
                <a:lstStyle/>
                <a:p>
                  <a:pPr>
                    <a:defRPr sz="11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806818181818182"/>
                      <c:h val="6.334410744953177E-2"/>
                    </c:manualLayout>
                  </c15:layout>
                </c:ext>
                <c:ext xmlns:c16="http://schemas.microsoft.com/office/drawing/2014/chart" uri="{C3380CC4-5D6E-409C-BE32-E72D297353CC}">
                  <c16:uniqueId val="{00000003-0190-4FBF-931A-3D43E7C54C63}"/>
                </c:ext>
              </c:extLst>
            </c:dLbl>
            <c:dLbl>
              <c:idx val="2"/>
              <c:spPr>
                <a:noFill/>
                <a:ln>
                  <a:noFill/>
                </a:ln>
                <a:effectLst/>
              </c:spPr>
              <c:txPr>
                <a:bodyPr rot="0" spcFirstLastPara="1" vertOverflow="ellipsis" vert="horz" wrap="none" lIns="38100" tIns="19050" rIns="38100" bIns="19050" anchor="ctr" anchorCtr="1">
                  <a:noAutofit/>
                </a:bodyPr>
                <a:lstStyle/>
                <a:p>
                  <a:pPr>
                    <a:defRPr sz="11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806818181818182"/>
                      <c:h val="6.334410744953177E-2"/>
                    </c:manualLayout>
                  </c15:layout>
                </c:ext>
                <c:ext xmlns:c16="http://schemas.microsoft.com/office/drawing/2014/chart" uri="{C3380CC4-5D6E-409C-BE32-E72D297353CC}">
                  <c16:uniqueId val="{00000005-0190-4FBF-931A-3D43E7C54C63}"/>
                </c:ext>
              </c:extLst>
            </c:dLbl>
            <c:spPr>
              <a:noFill/>
              <a:ln>
                <a:noFill/>
              </a:ln>
              <a:effectLst/>
            </c:spPr>
            <c:txPr>
              <a:bodyPr rot="0" spcFirstLastPara="1" vertOverflow="ellipsis" vert="horz" wrap="none" lIns="38100" tIns="19050" rIns="38100" bIns="19050" anchor="ctr" anchorCtr="1">
                <a:noAutofit/>
              </a:bodyPr>
              <a:lstStyle/>
              <a:p>
                <a:pPr>
                  <a:defRPr sz="11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Placebo</c:v>
                </c:pt>
                <c:pt idx="1">
                  <c:v>800mg</c:v>
                </c:pt>
                <c:pt idx="2">
                  <c:v>1200mg</c:v>
                </c:pt>
              </c:strCache>
            </c:strRef>
          </c:cat>
          <c:val>
            <c:numRef>
              <c:f>Sheet1!$B$2:$B$4</c:f>
              <c:numCache>
                <c:formatCode>0%</c:formatCode>
                <c:ptCount val="3"/>
                <c:pt idx="0">
                  <c:v>0.24</c:v>
                </c:pt>
                <c:pt idx="1">
                  <c:v>0.28000000000000003</c:v>
                </c:pt>
                <c:pt idx="2">
                  <c:v>0.42</c:v>
                </c:pt>
              </c:numCache>
            </c:numRef>
          </c:val>
          <c:extLst>
            <c:ext xmlns:c16="http://schemas.microsoft.com/office/drawing/2014/chart" uri="{C3380CC4-5D6E-409C-BE32-E72D297353CC}">
              <c16:uniqueId val="{00000006-0190-4FBF-931A-3D43E7C54C63}"/>
            </c:ext>
          </c:extLst>
        </c:ser>
        <c:dLbls>
          <c:showLegendKey val="0"/>
          <c:showVal val="0"/>
          <c:showCatName val="0"/>
          <c:showSerName val="0"/>
          <c:showPercent val="0"/>
          <c:showBubbleSize val="0"/>
        </c:dLbls>
        <c:gapWidth val="35"/>
        <c:axId val="1037855992"/>
        <c:axId val="1037852712"/>
      </c:barChart>
      <c:catAx>
        <c:axId val="1037855992"/>
        <c:scaling>
          <c:orientation val="minMax"/>
        </c:scaling>
        <c:delete val="1"/>
        <c:axPos val="b"/>
        <c:numFmt formatCode="General" sourceLinked="1"/>
        <c:majorTickMark val="out"/>
        <c:minorTickMark val="none"/>
        <c:tickLblPos val="nextTo"/>
        <c:crossAx val="1037852712"/>
        <c:crosses val="autoZero"/>
        <c:auto val="1"/>
        <c:lblAlgn val="ctr"/>
        <c:lblOffset val="100"/>
        <c:noMultiLvlLbl val="0"/>
      </c:catAx>
      <c:valAx>
        <c:axId val="1037852712"/>
        <c:scaling>
          <c:orientation val="minMax"/>
          <c:max val="0.60000000000000009"/>
        </c:scaling>
        <c:delete val="1"/>
        <c:axPos val="l"/>
        <c:numFmt formatCode="0%" sourceLinked="1"/>
        <c:majorTickMark val="out"/>
        <c:minorTickMark val="none"/>
        <c:tickLblPos val="nextTo"/>
        <c:crossAx val="10378559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7.6969797979797985E-2"/>
          <c:y val="6.0679053497942413E-2"/>
          <c:w val="0.86111111111111116"/>
          <c:h val="0.8847736625514403"/>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bg1">
                  <a:lumMod val="50000"/>
                </a:schemeClr>
              </a:solidFill>
              <a:ln>
                <a:noFill/>
              </a:ln>
              <a:effectLst/>
            </c:spPr>
            <c:extLst>
              <c:ext xmlns:c16="http://schemas.microsoft.com/office/drawing/2014/chart" uri="{C3380CC4-5D6E-409C-BE32-E72D297353CC}">
                <c16:uniqueId val="{00000003-631F-4A1F-A27F-73E607EC5F85}"/>
              </c:ext>
            </c:extLst>
          </c:dPt>
          <c:dPt>
            <c:idx val="1"/>
            <c:invertIfNegative val="0"/>
            <c:bubble3D val="0"/>
            <c:spPr>
              <a:solidFill>
                <a:srgbClr val="669900"/>
              </a:solidFill>
              <a:ln>
                <a:noFill/>
              </a:ln>
              <a:effectLst/>
            </c:spPr>
            <c:extLst>
              <c:ext xmlns:c16="http://schemas.microsoft.com/office/drawing/2014/chart" uri="{C3380CC4-5D6E-409C-BE32-E72D297353CC}">
                <c16:uniqueId val="{00000004-631F-4A1F-A27F-73E607EC5F85}"/>
              </c:ext>
            </c:extLst>
          </c:dPt>
          <c:dPt>
            <c:idx val="2"/>
            <c:invertIfNegative val="0"/>
            <c:bubble3D val="0"/>
            <c:spPr>
              <a:solidFill>
                <a:srgbClr val="669900"/>
              </a:solidFill>
              <a:ln>
                <a:noFill/>
              </a:ln>
              <a:effectLst/>
            </c:spPr>
            <c:extLst>
              <c:ext xmlns:c16="http://schemas.microsoft.com/office/drawing/2014/chart" uri="{C3380CC4-5D6E-409C-BE32-E72D297353CC}">
                <c16:uniqueId val="{00000005-631F-4A1F-A27F-73E607EC5F85}"/>
              </c:ext>
            </c:extLst>
          </c:dPt>
          <c:dLbls>
            <c:dLbl>
              <c:idx val="0"/>
              <c:spPr>
                <a:noFill/>
                <a:ln>
                  <a:noFill/>
                </a:ln>
                <a:effectLst/>
              </c:spPr>
              <c:txPr>
                <a:bodyPr rot="0" spcFirstLastPara="1" vertOverflow="ellipsis" vert="horz" wrap="none" lIns="38100" tIns="19050" rIns="38100" bIns="19050" anchor="ctr" anchorCtr="1">
                  <a:noAutofit/>
                </a:bodyPr>
                <a:lstStyle/>
                <a:p>
                  <a:pPr>
                    <a:defRPr sz="11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806818181818182"/>
                      <c:h val="6.334410744953177E-2"/>
                    </c:manualLayout>
                  </c15:layout>
                </c:ext>
                <c:ext xmlns:c16="http://schemas.microsoft.com/office/drawing/2014/chart" uri="{C3380CC4-5D6E-409C-BE32-E72D297353CC}">
                  <c16:uniqueId val="{00000003-631F-4A1F-A27F-73E607EC5F85}"/>
                </c:ext>
              </c:extLst>
            </c:dLbl>
            <c:dLbl>
              <c:idx val="1"/>
              <c:spPr>
                <a:noFill/>
                <a:ln>
                  <a:noFill/>
                </a:ln>
                <a:effectLst/>
              </c:spPr>
              <c:txPr>
                <a:bodyPr rot="0" spcFirstLastPara="1" vertOverflow="ellipsis" vert="horz" wrap="none" lIns="38100" tIns="19050" rIns="38100" bIns="19050" anchor="ctr" anchorCtr="1">
                  <a:noAutofit/>
                </a:bodyPr>
                <a:lstStyle/>
                <a:p>
                  <a:pPr>
                    <a:defRPr sz="11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806818181818182"/>
                      <c:h val="6.334410744953177E-2"/>
                    </c:manualLayout>
                  </c15:layout>
                </c:ext>
                <c:ext xmlns:c16="http://schemas.microsoft.com/office/drawing/2014/chart" uri="{C3380CC4-5D6E-409C-BE32-E72D297353CC}">
                  <c16:uniqueId val="{00000004-631F-4A1F-A27F-73E607EC5F85}"/>
                </c:ext>
              </c:extLst>
            </c:dLbl>
            <c:dLbl>
              <c:idx val="2"/>
              <c:spPr>
                <a:noFill/>
                <a:ln>
                  <a:noFill/>
                </a:ln>
                <a:effectLst/>
              </c:spPr>
              <c:txPr>
                <a:bodyPr rot="0" spcFirstLastPara="1" vertOverflow="ellipsis" vert="horz" wrap="none" lIns="38100" tIns="19050" rIns="38100" bIns="19050" anchor="ctr" anchorCtr="1">
                  <a:noAutofit/>
                </a:bodyPr>
                <a:lstStyle/>
                <a:p>
                  <a:pPr>
                    <a:defRPr sz="11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806818181818182"/>
                      <c:h val="6.334410744953177E-2"/>
                    </c:manualLayout>
                  </c15:layout>
                </c:ext>
                <c:ext xmlns:c16="http://schemas.microsoft.com/office/drawing/2014/chart" uri="{C3380CC4-5D6E-409C-BE32-E72D297353CC}">
                  <c16:uniqueId val="{00000005-631F-4A1F-A27F-73E607EC5F85}"/>
                </c:ext>
              </c:extLst>
            </c:dLbl>
            <c:spPr>
              <a:noFill/>
              <a:ln>
                <a:noFill/>
              </a:ln>
              <a:effectLst/>
            </c:spPr>
            <c:txPr>
              <a:bodyPr rot="0" spcFirstLastPara="1" vertOverflow="ellipsis" vert="horz" wrap="none" lIns="38100" tIns="19050" rIns="38100" bIns="19050" anchor="ctr" anchorCtr="1">
                <a:noAutofit/>
              </a:bodyPr>
              <a:lstStyle/>
              <a:p>
                <a:pPr>
                  <a:defRPr sz="11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Placebo</c:v>
                </c:pt>
                <c:pt idx="1">
                  <c:v>800mg</c:v>
                </c:pt>
                <c:pt idx="2">
                  <c:v>1200mg</c:v>
                </c:pt>
              </c:strCache>
            </c:strRef>
          </c:cat>
          <c:val>
            <c:numRef>
              <c:f>Sheet1!$B$2:$B$4</c:f>
              <c:numCache>
                <c:formatCode>0%</c:formatCode>
                <c:ptCount val="3"/>
                <c:pt idx="0">
                  <c:v>0.19</c:v>
                </c:pt>
                <c:pt idx="1">
                  <c:v>0.33</c:v>
                </c:pt>
                <c:pt idx="2">
                  <c:v>0.45</c:v>
                </c:pt>
              </c:numCache>
            </c:numRef>
          </c:val>
          <c:extLst>
            <c:ext xmlns:c16="http://schemas.microsoft.com/office/drawing/2014/chart" uri="{C3380CC4-5D6E-409C-BE32-E72D297353CC}">
              <c16:uniqueId val="{00000000-631F-4A1F-A27F-73E607EC5F85}"/>
            </c:ext>
          </c:extLst>
        </c:ser>
        <c:dLbls>
          <c:showLegendKey val="0"/>
          <c:showVal val="0"/>
          <c:showCatName val="0"/>
          <c:showSerName val="0"/>
          <c:showPercent val="0"/>
          <c:showBubbleSize val="0"/>
        </c:dLbls>
        <c:gapWidth val="35"/>
        <c:axId val="1037855992"/>
        <c:axId val="1037852712"/>
      </c:barChart>
      <c:catAx>
        <c:axId val="1037855992"/>
        <c:scaling>
          <c:orientation val="minMax"/>
        </c:scaling>
        <c:delete val="1"/>
        <c:axPos val="b"/>
        <c:numFmt formatCode="General" sourceLinked="1"/>
        <c:majorTickMark val="out"/>
        <c:minorTickMark val="none"/>
        <c:tickLblPos val="nextTo"/>
        <c:crossAx val="1037852712"/>
        <c:crosses val="autoZero"/>
        <c:auto val="1"/>
        <c:lblAlgn val="ctr"/>
        <c:lblOffset val="100"/>
        <c:noMultiLvlLbl val="0"/>
      </c:catAx>
      <c:valAx>
        <c:axId val="1037852712"/>
        <c:scaling>
          <c:orientation val="minMax"/>
          <c:max val="0.8"/>
        </c:scaling>
        <c:delete val="1"/>
        <c:axPos val="l"/>
        <c:numFmt formatCode="0%" sourceLinked="1"/>
        <c:majorTickMark val="out"/>
        <c:minorTickMark val="none"/>
        <c:tickLblPos val="nextTo"/>
        <c:crossAx val="10378559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7.6969797979797985E-2"/>
          <c:y val="6.0679053497942413E-2"/>
          <c:w val="0.86111111111111116"/>
          <c:h val="0.8847736625514403"/>
        </c:manualLayout>
      </c:layout>
      <c:barChart>
        <c:barDir val="col"/>
        <c:grouping val="clustered"/>
        <c:varyColors val="0"/>
        <c:ser>
          <c:idx val="0"/>
          <c:order val="0"/>
          <c:tx>
            <c:strRef>
              <c:f>Sheet1!$B$1</c:f>
              <c:strCache>
                <c:ptCount val="1"/>
                <c:pt idx="0">
                  <c:v>Series 1</c:v>
                </c:pt>
              </c:strCache>
            </c:strRef>
          </c:tx>
          <c:spPr>
            <a:solidFill>
              <a:srgbClr val="2184C3"/>
            </a:solidFill>
            <a:ln>
              <a:noFill/>
            </a:ln>
            <a:effectLst/>
          </c:spPr>
          <c:invertIfNegative val="0"/>
          <c:dPt>
            <c:idx val="0"/>
            <c:invertIfNegative val="0"/>
            <c:bubble3D val="0"/>
            <c:spPr>
              <a:solidFill>
                <a:srgbClr val="7F7F7F"/>
              </a:solidFill>
              <a:ln>
                <a:noFill/>
              </a:ln>
              <a:effectLst/>
            </c:spPr>
            <c:extLst>
              <c:ext xmlns:c16="http://schemas.microsoft.com/office/drawing/2014/chart" uri="{C3380CC4-5D6E-409C-BE32-E72D297353CC}">
                <c16:uniqueId val="{00000003-5691-40AF-9DF3-3EF08C3F2172}"/>
              </c:ext>
            </c:extLst>
          </c:dPt>
          <c:dLbls>
            <c:dLbl>
              <c:idx val="0"/>
              <c:dLblPos val="outEnd"/>
              <c:showLegendKey val="0"/>
              <c:showVal val="1"/>
              <c:showCatName val="0"/>
              <c:showSerName val="0"/>
              <c:showPercent val="0"/>
              <c:showBubbleSize val="0"/>
              <c:extLst>
                <c:ext xmlns:c15="http://schemas.microsoft.com/office/drawing/2012/chart" uri="{CE6537A1-D6FC-4f65-9D91-7224C49458BB}">
                  <c15:layout>
                    <c:manualLayout>
                      <c:w val="0.2806818181818182"/>
                      <c:h val="6.334410744953177E-2"/>
                    </c:manualLayout>
                  </c15:layout>
                </c:ext>
                <c:ext xmlns:c16="http://schemas.microsoft.com/office/drawing/2014/chart" uri="{C3380CC4-5D6E-409C-BE32-E72D297353CC}">
                  <c16:uniqueId val="{00000003-5691-40AF-9DF3-3EF08C3F2172}"/>
                </c:ext>
              </c:extLst>
            </c:dLbl>
            <c:dLbl>
              <c:idx val="1"/>
              <c:dLblPos val="outEnd"/>
              <c:showLegendKey val="0"/>
              <c:showVal val="1"/>
              <c:showCatName val="0"/>
              <c:showSerName val="0"/>
              <c:showPercent val="0"/>
              <c:showBubbleSize val="0"/>
              <c:extLst>
                <c:ext xmlns:c15="http://schemas.microsoft.com/office/drawing/2012/chart" uri="{CE6537A1-D6FC-4f65-9D91-7224C49458BB}">
                  <c15:layout>
                    <c:manualLayout>
                      <c:w val="0.2806818181818182"/>
                      <c:h val="6.334410744953177E-2"/>
                    </c:manualLayout>
                  </c15:layout>
                </c:ext>
                <c:ext xmlns:c16="http://schemas.microsoft.com/office/drawing/2014/chart" uri="{C3380CC4-5D6E-409C-BE32-E72D297353CC}">
                  <c16:uniqueId val="{00000005-5691-40AF-9DF3-3EF08C3F2172}"/>
                </c:ext>
              </c:extLst>
            </c:dLbl>
            <c:dLbl>
              <c:idx val="2"/>
              <c:dLblPos val="outEnd"/>
              <c:showLegendKey val="0"/>
              <c:showVal val="1"/>
              <c:showCatName val="0"/>
              <c:showSerName val="0"/>
              <c:showPercent val="0"/>
              <c:showBubbleSize val="0"/>
              <c:extLst>
                <c:ext xmlns:c15="http://schemas.microsoft.com/office/drawing/2012/chart" uri="{CE6537A1-D6FC-4f65-9D91-7224C49458BB}">
                  <c15:layout>
                    <c:manualLayout>
                      <c:w val="0.2806818181818182"/>
                      <c:h val="6.334410744953177E-2"/>
                    </c:manualLayout>
                  </c15:layout>
                </c:ext>
                <c:ext xmlns:c16="http://schemas.microsoft.com/office/drawing/2014/chart" uri="{C3380CC4-5D6E-409C-BE32-E72D297353CC}">
                  <c16:uniqueId val="{00000004-5691-40AF-9DF3-3EF08C3F2172}"/>
                </c:ext>
              </c:extLst>
            </c:dLbl>
            <c:spPr>
              <a:noFill/>
              <a:ln>
                <a:noFill/>
              </a:ln>
              <a:effectLst/>
            </c:spPr>
            <c:txPr>
              <a:bodyPr rot="0" vertOverflow="overflow" horzOverflow="overflow" vert="horz" wrap="none">
                <a:noAutofit/>
              </a:bodyPr>
              <a:lstStyle/>
              <a:p>
                <a:pPr>
                  <a:defRPr sz="800" b="1">
                    <a:solidFill>
                      <a:schemeClr val="tx1"/>
                    </a:solidFill>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Placebo </c:v>
                </c:pt>
                <c:pt idx="1">
                  <c:v>80mg</c:v>
                </c:pt>
                <c:pt idx="2">
                  <c:v>100mg </c:v>
                </c:pt>
              </c:strCache>
            </c:strRef>
          </c:cat>
          <c:val>
            <c:numRef>
              <c:f>Sheet1!$B$2:$B$4</c:f>
              <c:numCache>
                <c:formatCode>0%</c:formatCode>
                <c:ptCount val="3"/>
                <c:pt idx="0">
                  <c:v>0.1</c:v>
                </c:pt>
                <c:pt idx="1">
                  <c:v>0.26</c:v>
                </c:pt>
                <c:pt idx="2">
                  <c:v>0.3</c:v>
                </c:pt>
              </c:numCache>
            </c:numRef>
          </c:val>
          <c:extLst>
            <c:ext xmlns:c16="http://schemas.microsoft.com/office/drawing/2014/chart" uri="{C3380CC4-5D6E-409C-BE32-E72D297353CC}">
              <c16:uniqueId val="{00000000-5691-40AF-9DF3-3EF08C3F2172}"/>
            </c:ext>
          </c:extLst>
        </c:ser>
        <c:dLbls>
          <c:showLegendKey val="0"/>
          <c:showVal val="0"/>
          <c:showCatName val="0"/>
          <c:showSerName val="0"/>
          <c:showPercent val="0"/>
          <c:showBubbleSize val="0"/>
        </c:dLbls>
        <c:gapWidth val="35"/>
        <c:axId val="668134192"/>
        <c:axId val="668137800"/>
      </c:barChart>
      <c:catAx>
        <c:axId val="668134192"/>
        <c:scaling>
          <c:orientation val="minMax"/>
        </c:scaling>
        <c:delete val="1"/>
        <c:axPos val="b"/>
        <c:numFmt formatCode="General" sourceLinked="1"/>
        <c:majorTickMark val="out"/>
        <c:minorTickMark val="none"/>
        <c:tickLblPos val="nextTo"/>
        <c:crossAx val="668137800"/>
        <c:crosses val="autoZero"/>
        <c:auto val="1"/>
        <c:lblAlgn val="ctr"/>
        <c:lblOffset val="100"/>
        <c:noMultiLvlLbl val="0"/>
      </c:catAx>
      <c:valAx>
        <c:axId val="668137800"/>
        <c:scaling>
          <c:orientation val="minMax"/>
          <c:max val="0.8"/>
        </c:scaling>
        <c:delete val="1"/>
        <c:axPos val="l"/>
        <c:numFmt formatCode="0%" sourceLinked="1"/>
        <c:majorTickMark val="out"/>
        <c:minorTickMark val="none"/>
        <c:tickLblPos val="nextTo"/>
        <c:crossAx val="668134192"/>
        <c:crosses val="autoZero"/>
        <c:crossBetween val="between"/>
      </c:valAx>
      <c:spPr>
        <a:noFill/>
        <a:ln>
          <a:noFill/>
        </a:ln>
        <a:effectLst/>
      </c:spPr>
    </c:plotArea>
    <c:plotVisOnly val="1"/>
    <c:dispBlanksAs val="gap"/>
    <c:showDLblsOverMax val="0"/>
  </c:chart>
  <c:spPr>
    <a:noFill/>
    <a:ln>
      <a:noFill/>
    </a:ln>
    <a:effectLst/>
  </c:spPr>
  <c:txPr>
    <a:bodyPr/>
    <a:lstStyle/>
    <a:p>
      <a:pPr>
        <a:defRPr sz="800"/>
      </a:pPr>
      <a:endParaRPr lang="fr-FR"/>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7.6969797979797985E-2"/>
          <c:y val="6.0679053497942413E-2"/>
          <c:w val="0.86111111111111116"/>
          <c:h val="0.8847736625514403"/>
        </c:manualLayout>
      </c:layout>
      <c:barChart>
        <c:barDir val="col"/>
        <c:grouping val="clustered"/>
        <c:varyColors val="0"/>
        <c:ser>
          <c:idx val="0"/>
          <c:order val="0"/>
          <c:tx>
            <c:strRef>
              <c:f>Sheet1!$B$1</c:f>
              <c:strCache>
                <c:ptCount val="1"/>
                <c:pt idx="0">
                  <c:v>Series 1</c:v>
                </c:pt>
              </c:strCache>
            </c:strRef>
          </c:tx>
          <c:spPr>
            <a:solidFill>
              <a:srgbClr val="2184C3"/>
            </a:solidFill>
            <a:ln>
              <a:noFill/>
            </a:ln>
            <a:effectLst/>
          </c:spPr>
          <c:invertIfNegative val="0"/>
          <c:dPt>
            <c:idx val="0"/>
            <c:invertIfNegative val="0"/>
            <c:bubble3D val="0"/>
            <c:spPr>
              <a:solidFill>
                <a:srgbClr val="7F7F7F"/>
              </a:solidFill>
              <a:ln>
                <a:noFill/>
              </a:ln>
              <a:effectLst/>
            </c:spPr>
            <c:extLst>
              <c:ext xmlns:c16="http://schemas.microsoft.com/office/drawing/2014/chart" uri="{C3380CC4-5D6E-409C-BE32-E72D297353CC}">
                <c16:uniqueId val="{00000003-5D40-47C4-9213-3A92130E71FB}"/>
              </c:ext>
            </c:extLst>
          </c:dPt>
          <c:dLbls>
            <c:dLbl>
              <c:idx val="0"/>
              <c:dLblPos val="outEnd"/>
              <c:showLegendKey val="0"/>
              <c:showVal val="1"/>
              <c:showCatName val="0"/>
              <c:showSerName val="0"/>
              <c:showPercent val="0"/>
              <c:showBubbleSize val="0"/>
              <c:extLst>
                <c:ext xmlns:c15="http://schemas.microsoft.com/office/drawing/2012/chart" uri="{CE6537A1-D6FC-4f65-9D91-7224C49458BB}">
                  <c15:layout>
                    <c:manualLayout>
                      <c:w val="0.2806818181818182"/>
                      <c:h val="6.334410744953177E-2"/>
                    </c:manualLayout>
                  </c15:layout>
                </c:ext>
                <c:ext xmlns:c16="http://schemas.microsoft.com/office/drawing/2014/chart" uri="{C3380CC4-5D6E-409C-BE32-E72D297353CC}">
                  <c16:uniqueId val="{00000003-5D40-47C4-9213-3A92130E71FB}"/>
                </c:ext>
              </c:extLst>
            </c:dLbl>
            <c:dLbl>
              <c:idx val="1"/>
              <c:dLblPos val="outEnd"/>
              <c:showLegendKey val="0"/>
              <c:showVal val="1"/>
              <c:showCatName val="0"/>
              <c:showSerName val="0"/>
              <c:showPercent val="0"/>
              <c:showBubbleSize val="0"/>
              <c:extLst>
                <c:ext xmlns:c15="http://schemas.microsoft.com/office/drawing/2012/chart" uri="{CE6537A1-D6FC-4f65-9D91-7224C49458BB}">
                  <c15:layout>
                    <c:manualLayout>
                      <c:w val="0.2806818181818182"/>
                      <c:h val="6.334410744953177E-2"/>
                    </c:manualLayout>
                  </c15:layout>
                </c:ext>
                <c:ext xmlns:c16="http://schemas.microsoft.com/office/drawing/2014/chart" uri="{C3380CC4-5D6E-409C-BE32-E72D297353CC}">
                  <c16:uniqueId val="{00000004-5D40-47C4-9213-3A92130E71FB}"/>
                </c:ext>
              </c:extLst>
            </c:dLbl>
            <c:dLbl>
              <c:idx val="2"/>
              <c:dLblPos val="outEnd"/>
              <c:showLegendKey val="0"/>
              <c:showVal val="1"/>
              <c:showCatName val="0"/>
              <c:showSerName val="0"/>
              <c:showPercent val="0"/>
              <c:showBubbleSize val="0"/>
              <c:extLst>
                <c:ext xmlns:c15="http://schemas.microsoft.com/office/drawing/2012/chart" uri="{CE6537A1-D6FC-4f65-9D91-7224C49458BB}">
                  <c15:layout>
                    <c:manualLayout>
                      <c:w val="0.2806818181818182"/>
                      <c:h val="6.334410744953177E-2"/>
                    </c:manualLayout>
                  </c15:layout>
                </c:ext>
                <c:ext xmlns:c16="http://schemas.microsoft.com/office/drawing/2014/chart" uri="{C3380CC4-5D6E-409C-BE32-E72D297353CC}">
                  <c16:uniqueId val="{00000005-5D40-47C4-9213-3A92130E71FB}"/>
                </c:ext>
              </c:extLst>
            </c:dLbl>
            <c:spPr>
              <a:noFill/>
              <a:ln>
                <a:noFill/>
              </a:ln>
              <a:effectLst/>
            </c:spPr>
            <c:txPr>
              <a:bodyPr rot="0" vertOverflow="overflow" horzOverflow="overflow" vert="horz" wrap="none">
                <a:noAutofit/>
              </a:bodyPr>
              <a:lstStyle/>
              <a:p>
                <a:pPr>
                  <a:defRPr sz="800" b="1">
                    <a:solidFill>
                      <a:schemeClr val="tx1"/>
                    </a:solidFill>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Placebo</c:v>
                </c:pt>
                <c:pt idx="1">
                  <c:v>28mg</c:v>
                </c:pt>
                <c:pt idx="2">
                  <c:v>50mg</c:v>
                </c:pt>
              </c:strCache>
            </c:strRef>
          </c:cat>
          <c:val>
            <c:numRef>
              <c:f>Sheet1!$B$2:$B$4</c:f>
              <c:numCache>
                <c:formatCode>0%</c:formatCode>
                <c:ptCount val="3"/>
                <c:pt idx="0">
                  <c:v>0.14000000000000001</c:v>
                </c:pt>
                <c:pt idx="1">
                  <c:v>0.43</c:v>
                </c:pt>
                <c:pt idx="2">
                  <c:v>0.6</c:v>
                </c:pt>
              </c:numCache>
            </c:numRef>
          </c:val>
          <c:extLst>
            <c:ext xmlns:c16="http://schemas.microsoft.com/office/drawing/2014/chart" uri="{C3380CC4-5D6E-409C-BE32-E72D297353CC}">
              <c16:uniqueId val="{00000000-5D40-47C4-9213-3A92130E71FB}"/>
            </c:ext>
          </c:extLst>
        </c:ser>
        <c:dLbls>
          <c:dLblPos val="outEnd"/>
          <c:showLegendKey val="0"/>
          <c:showVal val="1"/>
          <c:showCatName val="0"/>
          <c:showSerName val="0"/>
          <c:showPercent val="0"/>
          <c:showBubbleSize val="0"/>
        </c:dLbls>
        <c:gapWidth val="35"/>
        <c:axId val="1039874504"/>
        <c:axId val="1039875160"/>
      </c:barChart>
      <c:catAx>
        <c:axId val="1039874504"/>
        <c:scaling>
          <c:orientation val="minMax"/>
        </c:scaling>
        <c:delete val="1"/>
        <c:axPos val="b"/>
        <c:numFmt formatCode="General" sourceLinked="1"/>
        <c:majorTickMark val="out"/>
        <c:minorTickMark val="none"/>
        <c:tickLblPos val="nextTo"/>
        <c:crossAx val="1039875160"/>
        <c:crosses val="autoZero"/>
        <c:auto val="1"/>
        <c:lblAlgn val="ctr"/>
        <c:lblOffset val="100"/>
        <c:noMultiLvlLbl val="0"/>
      </c:catAx>
      <c:valAx>
        <c:axId val="1039875160"/>
        <c:scaling>
          <c:orientation val="minMax"/>
          <c:max val="0.8"/>
        </c:scaling>
        <c:delete val="1"/>
        <c:axPos val="l"/>
        <c:numFmt formatCode="0%" sourceLinked="1"/>
        <c:majorTickMark val="out"/>
        <c:minorTickMark val="none"/>
        <c:tickLblPos val="nextTo"/>
        <c:crossAx val="1039874504"/>
        <c:crosses val="autoZero"/>
        <c:crossBetween val="between"/>
      </c:valAx>
      <c:spPr>
        <a:noFill/>
        <a:ln>
          <a:noFill/>
        </a:ln>
        <a:effectLst/>
      </c:spPr>
    </c:plotArea>
    <c:plotVisOnly val="1"/>
    <c:dispBlanksAs val="gap"/>
    <c:showDLblsOverMax val="0"/>
  </c:chart>
  <c:spPr>
    <a:noFill/>
    <a:ln>
      <a:noFill/>
    </a:ln>
    <a:effectLst/>
  </c:spPr>
  <c:txPr>
    <a:bodyPr/>
    <a:lstStyle/>
    <a:p>
      <a:pPr>
        <a:defRPr sz="800"/>
      </a:pPr>
      <a:endParaRPr lang="fr-FR"/>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7.6969797979797985E-2"/>
          <c:y val="6.0679053497942413E-2"/>
          <c:w val="0.86111111111111116"/>
          <c:h val="0.8847736625514403"/>
        </c:manualLayout>
      </c:layout>
      <c:barChart>
        <c:barDir val="col"/>
        <c:grouping val="clustered"/>
        <c:varyColors val="0"/>
        <c:ser>
          <c:idx val="0"/>
          <c:order val="0"/>
          <c:tx>
            <c:strRef>
              <c:f>Sheet1!$B$1</c:f>
              <c:strCache>
                <c:ptCount val="1"/>
                <c:pt idx="0">
                  <c:v>Series 1</c:v>
                </c:pt>
              </c:strCache>
            </c:strRef>
          </c:tx>
          <c:spPr>
            <a:solidFill>
              <a:srgbClr val="2184C3"/>
            </a:solidFill>
            <a:ln>
              <a:noFill/>
            </a:ln>
            <a:effectLst/>
          </c:spPr>
          <c:invertIfNegative val="0"/>
          <c:dPt>
            <c:idx val="0"/>
            <c:invertIfNegative val="0"/>
            <c:bubble3D val="0"/>
            <c:spPr>
              <a:solidFill>
                <a:srgbClr val="7F7F7F"/>
              </a:solidFill>
              <a:ln>
                <a:noFill/>
              </a:ln>
              <a:effectLst/>
            </c:spPr>
            <c:extLst>
              <c:ext xmlns:c16="http://schemas.microsoft.com/office/drawing/2014/chart" uri="{C3380CC4-5D6E-409C-BE32-E72D297353CC}">
                <c16:uniqueId val="{00000003-7E14-4398-9D25-DE77C08DC99D}"/>
              </c:ext>
            </c:extLst>
          </c:dPt>
          <c:dLbls>
            <c:dLbl>
              <c:idx val="0"/>
              <c:dLblPos val="outEnd"/>
              <c:showLegendKey val="0"/>
              <c:showVal val="1"/>
              <c:showCatName val="0"/>
              <c:showSerName val="0"/>
              <c:showPercent val="0"/>
              <c:showBubbleSize val="0"/>
              <c:extLst>
                <c:ext xmlns:c15="http://schemas.microsoft.com/office/drawing/2012/chart" uri="{CE6537A1-D6FC-4f65-9D91-7224C49458BB}">
                  <c15:layout>
                    <c:manualLayout>
                      <c:w val="0.22394615445796548"/>
                      <c:h val="6.334410744953177E-2"/>
                    </c:manualLayout>
                  </c15:layout>
                </c:ext>
                <c:ext xmlns:c16="http://schemas.microsoft.com/office/drawing/2014/chart" uri="{C3380CC4-5D6E-409C-BE32-E72D297353CC}">
                  <c16:uniqueId val="{00000003-7E14-4398-9D25-DE77C08DC99D}"/>
                </c:ext>
              </c:extLst>
            </c:dLbl>
            <c:dLbl>
              <c:idx val="1"/>
              <c:dLblPos val="outEnd"/>
              <c:showLegendKey val="0"/>
              <c:showVal val="1"/>
              <c:showCatName val="0"/>
              <c:showSerName val="0"/>
              <c:showPercent val="0"/>
              <c:showBubbleSize val="0"/>
              <c:extLst>
                <c:ext xmlns:c15="http://schemas.microsoft.com/office/drawing/2012/chart" uri="{CE6537A1-D6FC-4f65-9D91-7224C49458BB}">
                  <c15:layout>
                    <c:manualLayout>
                      <c:w val="0.2806818181818182"/>
                      <c:h val="6.334410744953177E-2"/>
                    </c:manualLayout>
                  </c15:layout>
                </c:ext>
                <c:ext xmlns:c16="http://schemas.microsoft.com/office/drawing/2014/chart" uri="{C3380CC4-5D6E-409C-BE32-E72D297353CC}">
                  <c16:uniqueId val="{00000002-7C26-498E-BF56-382CD773ABF7}"/>
                </c:ext>
              </c:extLst>
            </c:dLbl>
            <c:dLbl>
              <c:idx val="2"/>
              <c:layout>
                <c:manualLayout>
                  <c:x val="1.2626262626262626E-2"/>
                  <c:y val="-1.0288065843621493E-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2806818181818182"/>
                      <c:h val="6.334410744953177E-2"/>
                    </c:manualLayout>
                  </c15:layout>
                </c:ext>
                <c:ext xmlns:c16="http://schemas.microsoft.com/office/drawing/2014/chart" uri="{C3380CC4-5D6E-409C-BE32-E72D297353CC}">
                  <c16:uniqueId val="{00000003-7C26-498E-BF56-382CD773ABF7}"/>
                </c:ext>
              </c:extLst>
            </c:dLbl>
            <c:dLbl>
              <c:idx val="3"/>
              <c:layout>
                <c:manualLayout>
                  <c:x val="-1.1573940370927266E-16"/>
                  <c:y val="-3.60082304526749E-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2806818181818182"/>
                      <c:h val="6.334410744953177E-2"/>
                    </c:manualLayout>
                  </c15:layout>
                </c:ext>
                <c:ext xmlns:c16="http://schemas.microsoft.com/office/drawing/2014/chart" uri="{C3380CC4-5D6E-409C-BE32-E72D297353CC}">
                  <c16:uniqueId val="{00000004-7C26-498E-BF56-382CD773ABF7}"/>
                </c:ext>
              </c:extLst>
            </c:dLbl>
            <c:spPr>
              <a:noFill/>
              <a:ln>
                <a:noFill/>
              </a:ln>
              <a:effectLst/>
            </c:spPr>
            <c:txPr>
              <a:bodyPr rot="0" spcFirstLastPara="1" vertOverflow="overflow" horzOverflow="overflow" vert="horz" wrap="none" anchor="ctr" anchorCtr="1">
                <a:noAutofit/>
              </a:bodyPr>
              <a:lstStyle/>
              <a:p>
                <a:pPr>
                  <a:defRPr sz="8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Sheet1!$A$2:$A$5</c:f>
              <c:strCache>
                <c:ptCount val="4"/>
                <c:pt idx="0">
                  <c:v>Placebo</c:v>
                </c:pt>
                <c:pt idx="1">
                  <c:v>15mg QW</c:v>
                </c:pt>
                <c:pt idx="2">
                  <c:v>30mg QW</c:v>
                </c:pt>
                <c:pt idx="3">
                  <c:v>44mg Q2W</c:v>
                </c:pt>
              </c:strCache>
            </c:strRef>
          </c:cat>
          <c:val>
            <c:numRef>
              <c:f>Sheet1!$B$2:$B$5</c:f>
              <c:numCache>
                <c:formatCode>0%</c:formatCode>
                <c:ptCount val="4"/>
                <c:pt idx="0">
                  <c:v>0.02</c:v>
                </c:pt>
                <c:pt idx="1">
                  <c:v>0.37</c:v>
                </c:pt>
                <c:pt idx="2">
                  <c:v>0.23</c:v>
                </c:pt>
                <c:pt idx="3">
                  <c:v>0.26</c:v>
                </c:pt>
              </c:numCache>
            </c:numRef>
          </c:val>
          <c:extLst>
            <c:ext xmlns:c16="http://schemas.microsoft.com/office/drawing/2014/chart" uri="{C3380CC4-5D6E-409C-BE32-E72D297353CC}">
              <c16:uniqueId val="{00000000-7E14-4398-9D25-DE77C08DC99D}"/>
            </c:ext>
          </c:extLst>
        </c:ser>
        <c:dLbls>
          <c:dLblPos val="outEnd"/>
          <c:showLegendKey val="0"/>
          <c:showVal val="1"/>
          <c:showCatName val="0"/>
          <c:showSerName val="0"/>
          <c:showPercent val="0"/>
          <c:showBubbleSize val="0"/>
        </c:dLbls>
        <c:gapWidth val="35"/>
        <c:axId val="881213392"/>
        <c:axId val="881213720"/>
      </c:barChart>
      <c:catAx>
        <c:axId val="881213392"/>
        <c:scaling>
          <c:orientation val="minMax"/>
        </c:scaling>
        <c:delete val="1"/>
        <c:axPos val="b"/>
        <c:numFmt formatCode="General" sourceLinked="1"/>
        <c:majorTickMark val="none"/>
        <c:minorTickMark val="none"/>
        <c:tickLblPos val="nextTo"/>
        <c:crossAx val="881213720"/>
        <c:crosses val="autoZero"/>
        <c:auto val="1"/>
        <c:lblAlgn val="ctr"/>
        <c:lblOffset val="100"/>
        <c:noMultiLvlLbl val="0"/>
      </c:catAx>
      <c:valAx>
        <c:axId val="881213720"/>
        <c:scaling>
          <c:orientation val="minMax"/>
          <c:max val="0.8"/>
        </c:scaling>
        <c:delete val="1"/>
        <c:axPos val="l"/>
        <c:numFmt formatCode="0%" sourceLinked="1"/>
        <c:majorTickMark val="none"/>
        <c:minorTickMark val="none"/>
        <c:tickLblPos val="nextTo"/>
        <c:crossAx val="881213392"/>
        <c:crosses val="autoZero"/>
        <c:crossBetween val="between"/>
      </c:valAx>
      <c:spPr>
        <a:noFill/>
        <a:ln>
          <a:noFill/>
        </a:ln>
        <a:effectLst/>
      </c:spPr>
    </c:plotArea>
    <c:plotVisOnly val="1"/>
    <c:dispBlanksAs val="gap"/>
    <c:showDLblsOverMax val="0"/>
  </c:chart>
  <c:spPr>
    <a:noFill/>
    <a:ln>
      <a:noFill/>
    </a:ln>
    <a:effectLst/>
  </c:spPr>
  <c:txPr>
    <a:bodyPr/>
    <a:lstStyle/>
    <a:p>
      <a:pPr>
        <a:defRPr sz="800"/>
      </a:pPr>
      <a:endParaRPr lang="fr-FR"/>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7.6969797979797985E-2"/>
          <c:y val="6.0679053497942413E-2"/>
          <c:w val="0.86111111111111116"/>
          <c:h val="0.8847736625514403"/>
        </c:manualLayout>
      </c:layout>
      <c:barChart>
        <c:barDir val="col"/>
        <c:grouping val="clustered"/>
        <c:varyColors val="0"/>
        <c:ser>
          <c:idx val="0"/>
          <c:order val="0"/>
          <c:tx>
            <c:strRef>
              <c:f>Sheet1!$B$1</c:f>
              <c:strCache>
                <c:ptCount val="1"/>
                <c:pt idx="0">
                  <c:v>Series 1</c:v>
                </c:pt>
              </c:strCache>
            </c:strRef>
          </c:tx>
          <c:spPr>
            <a:solidFill>
              <a:srgbClr val="2184C3"/>
            </a:solidFill>
            <a:ln>
              <a:noFill/>
            </a:ln>
            <a:effectLst/>
          </c:spPr>
          <c:invertIfNegative val="0"/>
          <c:dPt>
            <c:idx val="0"/>
            <c:invertIfNegative val="0"/>
            <c:bubble3D val="0"/>
            <c:spPr>
              <a:solidFill>
                <a:srgbClr val="7F7F7F"/>
              </a:solidFill>
              <a:ln>
                <a:noFill/>
              </a:ln>
              <a:effectLst/>
            </c:spPr>
            <c:extLst>
              <c:ext xmlns:c16="http://schemas.microsoft.com/office/drawing/2014/chart" uri="{C3380CC4-5D6E-409C-BE32-E72D297353CC}">
                <c16:uniqueId val="{00000003-5D40-47C4-9213-3A92130E71FB}"/>
              </c:ext>
            </c:extLst>
          </c:dPt>
          <c:dLbls>
            <c:dLbl>
              <c:idx val="0"/>
              <c:dLblPos val="outEnd"/>
              <c:showLegendKey val="0"/>
              <c:showVal val="1"/>
              <c:showCatName val="0"/>
              <c:showSerName val="0"/>
              <c:showPercent val="0"/>
              <c:showBubbleSize val="0"/>
              <c:extLst>
                <c:ext xmlns:c15="http://schemas.microsoft.com/office/drawing/2012/chart" uri="{CE6537A1-D6FC-4f65-9D91-7224C49458BB}">
                  <c15:layout>
                    <c:manualLayout>
                      <c:w val="0.2806818181818182"/>
                      <c:h val="6.334410744953177E-2"/>
                    </c:manualLayout>
                  </c15:layout>
                </c:ext>
                <c:ext xmlns:c16="http://schemas.microsoft.com/office/drawing/2014/chart" uri="{C3380CC4-5D6E-409C-BE32-E72D297353CC}">
                  <c16:uniqueId val="{00000003-5D40-47C4-9213-3A92130E71FB}"/>
                </c:ext>
              </c:extLst>
            </c:dLbl>
            <c:dLbl>
              <c:idx val="1"/>
              <c:dLblPos val="outEnd"/>
              <c:showLegendKey val="0"/>
              <c:showVal val="1"/>
              <c:showCatName val="0"/>
              <c:showSerName val="0"/>
              <c:showPercent val="0"/>
              <c:showBubbleSize val="0"/>
              <c:extLst>
                <c:ext xmlns:c15="http://schemas.microsoft.com/office/drawing/2012/chart" uri="{CE6537A1-D6FC-4f65-9D91-7224C49458BB}">
                  <c15:layout>
                    <c:manualLayout>
                      <c:w val="0.2806818181818182"/>
                      <c:h val="6.334410744953177E-2"/>
                    </c:manualLayout>
                  </c15:layout>
                </c:ext>
                <c:ext xmlns:c16="http://schemas.microsoft.com/office/drawing/2014/chart" uri="{C3380CC4-5D6E-409C-BE32-E72D297353CC}">
                  <c16:uniqueId val="{00000004-5D40-47C4-9213-3A92130E71FB}"/>
                </c:ext>
              </c:extLst>
            </c:dLbl>
            <c:dLbl>
              <c:idx val="2"/>
              <c:dLblPos val="outEnd"/>
              <c:showLegendKey val="0"/>
              <c:showVal val="1"/>
              <c:showCatName val="0"/>
              <c:showSerName val="0"/>
              <c:showPercent val="0"/>
              <c:showBubbleSize val="0"/>
              <c:extLst>
                <c:ext xmlns:c15="http://schemas.microsoft.com/office/drawing/2012/chart" uri="{CE6537A1-D6FC-4f65-9D91-7224C49458BB}">
                  <c15:layout>
                    <c:manualLayout>
                      <c:w val="0.2806818181818182"/>
                      <c:h val="6.334410744953177E-2"/>
                    </c:manualLayout>
                  </c15:layout>
                </c:ext>
                <c:ext xmlns:c16="http://schemas.microsoft.com/office/drawing/2014/chart" uri="{C3380CC4-5D6E-409C-BE32-E72D297353CC}">
                  <c16:uniqueId val="{00000005-5D40-47C4-9213-3A92130E71FB}"/>
                </c:ext>
              </c:extLst>
            </c:dLbl>
            <c:spPr>
              <a:noFill/>
              <a:ln>
                <a:noFill/>
              </a:ln>
              <a:effectLst/>
            </c:spPr>
            <c:txPr>
              <a:bodyPr rot="0" vertOverflow="overflow" horzOverflow="overflow" vert="horz" wrap="none">
                <a:noAutofit/>
              </a:bodyPr>
              <a:lstStyle/>
              <a:p>
                <a:pPr>
                  <a:defRPr sz="800" b="1">
                    <a:solidFill>
                      <a:schemeClr val="tx1"/>
                    </a:solidFill>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Placebo</c:v>
                </c:pt>
                <c:pt idx="1">
                  <c:v>28mg</c:v>
                </c:pt>
                <c:pt idx="2">
                  <c:v>50mg</c:v>
                </c:pt>
              </c:strCache>
            </c:strRef>
          </c:cat>
          <c:val>
            <c:numRef>
              <c:f>Sheet1!$B$2:$B$4</c:f>
              <c:numCache>
                <c:formatCode>0%</c:formatCode>
                <c:ptCount val="3"/>
                <c:pt idx="0">
                  <c:v>0.19</c:v>
                </c:pt>
                <c:pt idx="1">
                  <c:v>0.4</c:v>
                </c:pt>
                <c:pt idx="2">
                  <c:v>0.37</c:v>
                </c:pt>
              </c:numCache>
            </c:numRef>
          </c:val>
          <c:extLst>
            <c:ext xmlns:c16="http://schemas.microsoft.com/office/drawing/2014/chart" uri="{C3380CC4-5D6E-409C-BE32-E72D297353CC}">
              <c16:uniqueId val="{00000000-5D40-47C4-9213-3A92130E71FB}"/>
            </c:ext>
          </c:extLst>
        </c:ser>
        <c:dLbls>
          <c:dLblPos val="outEnd"/>
          <c:showLegendKey val="0"/>
          <c:showVal val="1"/>
          <c:showCatName val="0"/>
          <c:showSerName val="0"/>
          <c:showPercent val="0"/>
          <c:showBubbleSize val="0"/>
        </c:dLbls>
        <c:gapWidth val="35"/>
        <c:axId val="1039874504"/>
        <c:axId val="1039875160"/>
      </c:barChart>
      <c:catAx>
        <c:axId val="1039874504"/>
        <c:scaling>
          <c:orientation val="minMax"/>
        </c:scaling>
        <c:delete val="1"/>
        <c:axPos val="b"/>
        <c:numFmt formatCode="General" sourceLinked="1"/>
        <c:majorTickMark val="out"/>
        <c:minorTickMark val="none"/>
        <c:tickLblPos val="nextTo"/>
        <c:crossAx val="1039875160"/>
        <c:crosses val="autoZero"/>
        <c:auto val="1"/>
        <c:lblAlgn val="ctr"/>
        <c:lblOffset val="100"/>
        <c:noMultiLvlLbl val="0"/>
      </c:catAx>
      <c:valAx>
        <c:axId val="1039875160"/>
        <c:scaling>
          <c:orientation val="minMax"/>
          <c:max val="0.8"/>
        </c:scaling>
        <c:delete val="1"/>
        <c:axPos val="l"/>
        <c:numFmt formatCode="0%" sourceLinked="1"/>
        <c:majorTickMark val="out"/>
        <c:minorTickMark val="none"/>
        <c:tickLblPos val="nextTo"/>
        <c:crossAx val="1039874504"/>
        <c:crosses val="autoZero"/>
        <c:crossBetween val="between"/>
      </c:valAx>
      <c:spPr>
        <a:noFill/>
        <a:ln>
          <a:noFill/>
        </a:ln>
        <a:effectLst/>
      </c:spPr>
    </c:plotArea>
    <c:plotVisOnly val="1"/>
    <c:dispBlanksAs val="gap"/>
    <c:showDLblsOverMax val="0"/>
  </c:chart>
  <c:spPr>
    <a:noFill/>
    <a:ln>
      <a:noFill/>
    </a:ln>
    <a:effectLst/>
  </c:spPr>
  <c:txPr>
    <a:bodyPr/>
    <a:lstStyle/>
    <a:p>
      <a:pPr>
        <a:defRPr sz="800"/>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7.6969797979797985E-2"/>
          <c:y val="5.8107037037037061E-2"/>
          <c:w val="0.86111111111111116"/>
          <c:h val="0.8797239766689976"/>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bg1">
                  <a:lumMod val="50000"/>
                </a:schemeClr>
              </a:solidFill>
              <a:ln>
                <a:noFill/>
              </a:ln>
              <a:effectLst/>
            </c:spPr>
            <c:extLst>
              <c:ext xmlns:c16="http://schemas.microsoft.com/office/drawing/2014/chart" uri="{C3380CC4-5D6E-409C-BE32-E72D297353CC}">
                <c16:uniqueId val="{00000003-5D40-47C4-9213-3A92130E71FB}"/>
              </c:ext>
            </c:extLst>
          </c:dPt>
          <c:dPt>
            <c:idx val="1"/>
            <c:invertIfNegative val="0"/>
            <c:bubble3D val="0"/>
            <c:spPr>
              <a:solidFill>
                <a:srgbClr val="2184C3"/>
              </a:solidFill>
              <a:ln>
                <a:noFill/>
              </a:ln>
              <a:effectLst/>
            </c:spPr>
            <c:extLst>
              <c:ext xmlns:c16="http://schemas.microsoft.com/office/drawing/2014/chart" uri="{C3380CC4-5D6E-409C-BE32-E72D297353CC}">
                <c16:uniqueId val="{00000004-5D40-47C4-9213-3A92130E71FB}"/>
              </c:ext>
            </c:extLst>
          </c:dPt>
          <c:dPt>
            <c:idx val="2"/>
            <c:invertIfNegative val="0"/>
            <c:bubble3D val="0"/>
            <c:spPr>
              <a:solidFill>
                <a:srgbClr val="2184C3"/>
              </a:solidFill>
              <a:ln>
                <a:noFill/>
              </a:ln>
              <a:effectLst/>
            </c:spPr>
            <c:extLst>
              <c:ext xmlns:c16="http://schemas.microsoft.com/office/drawing/2014/chart" uri="{C3380CC4-5D6E-409C-BE32-E72D297353CC}">
                <c16:uniqueId val="{00000005-5D40-47C4-9213-3A92130E71FB}"/>
              </c:ext>
            </c:extLst>
          </c:dPt>
          <c:dPt>
            <c:idx val="3"/>
            <c:invertIfNegative val="0"/>
            <c:bubble3D val="0"/>
            <c:spPr>
              <a:solidFill>
                <a:srgbClr val="2184C3"/>
              </a:solidFill>
              <a:ln>
                <a:noFill/>
              </a:ln>
              <a:effectLst/>
            </c:spPr>
            <c:extLst>
              <c:ext xmlns:c16="http://schemas.microsoft.com/office/drawing/2014/chart" uri="{C3380CC4-5D6E-409C-BE32-E72D297353CC}">
                <c16:uniqueId val="{00000007-F4B4-4FCD-B542-22065ECF5958}"/>
              </c:ext>
            </c:extLst>
          </c:dPt>
          <c:dLbls>
            <c:dLbl>
              <c:idx val="0"/>
              <c:dLblPos val="outEnd"/>
              <c:showLegendKey val="0"/>
              <c:showVal val="1"/>
              <c:showCatName val="0"/>
              <c:showSerName val="0"/>
              <c:showPercent val="0"/>
              <c:showBubbleSize val="0"/>
              <c:extLst>
                <c:ext xmlns:c15="http://schemas.microsoft.com/office/drawing/2012/chart" uri="{CE6537A1-D6FC-4f65-9D91-7224C49458BB}">
                  <c15:layout>
                    <c:manualLayout>
                      <c:w val="0.22394615445796548"/>
                      <c:h val="6.334410744953177E-2"/>
                    </c:manualLayout>
                  </c15:layout>
                </c:ext>
                <c:ext xmlns:c16="http://schemas.microsoft.com/office/drawing/2014/chart" uri="{C3380CC4-5D6E-409C-BE32-E72D297353CC}">
                  <c16:uniqueId val="{00000003-5D40-47C4-9213-3A92130E71FB}"/>
                </c:ext>
              </c:extLst>
            </c:dLbl>
            <c:dLbl>
              <c:idx val="1"/>
              <c:layout>
                <c:manualLayout>
                  <c:x val="0"/>
                  <c:y val="-2.5720164609053499E-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2806818181818182"/>
                      <c:h val="6.334410744953177E-2"/>
                    </c:manualLayout>
                  </c15:layout>
                </c:ext>
                <c:ext xmlns:c16="http://schemas.microsoft.com/office/drawing/2014/chart" uri="{C3380CC4-5D6E-409C-BE32-E72D297353CC}">
                  <c16:uniqueId val="{00000004-5D40-47C4-9213-3A92130E71FB}"/>
                </c:ext>
              </c:extLst>
            </c:dLbl>
            <c:dLbl>
              <c:idx val="2"/>
              <c:layout>
                <c:manualLayout>
                  <c:x val="-1.2626262626262626E-2"/>
                  <c:y val="1.0288065843621306E-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2806818181818182"/>
                      <c:h val="6.334410744953177E-2"/>
                    </c:manualLayout>
                  </c15:layout>
                </c:ext>
                <c:ext xmlns:c16="http://schemas.microsoft.com/office/drawing/2014/chart" uri="{C3380CC4-5D6E-409C-BE32-E72D297353CC}">
                  <c16:uniqueId val="{00000005-5D40-47C4-9213-3A92130E71FB}"/>
                </c:ext>
              </c:extLst>
            </c:dLbl>
            <c:dLbl>
              <c:idx val="3"/>
              <c:dLblPos val="outEnd"/>
              <c:showLegendKey val="0"/>
              <c:showVal val="1"/>
              <c:showCatName val="0"/>
              <c:showSerName val="0"/>
              <c:showPercent val="0"/>
              <c:showBubbleSize val="0"/>
              <c:extLst>
                <c:ext xmlns:c15="http://schemas.microsoft.com/office/drawing/2012/chart" uri="{CE6537A1-D6FC-4f65-9D91-7224C49458BB}">
                  <c15:layout>
                    <c:manualLayout>
                      <c:w val="0.2806818181818182"/>
                      <c:h val="6.334410744953177E-2"/>
                    </c:manualLayout>
                  </c15:layout>
                </c:ext>
                <c:ext xmlns:c16="http://schemas.microsoft.com/office/drawing/2014/chart" uri="{C3380CC4-5D6E-409C-BE32-E72D297353CC}">
                  <c16:uniqueId val="{00000007-F4B4-4FCD-B542-22065ECF5958}"/>
                </c:ext>
              </c:extLst>
            </c:dLbl>
            <c:spPr>
              <a:noFill/>
              <a:ln>
                <a:noFill/>
              </a:ln>
              <a:effectLst/>
            </c:spPr>
            <c:txPr>
              <a:bodyPr rot="0" spcFirstLastPara="1" vertOverflow="overflow" horzOverflow="overflow" vert="horz" wrap="none" anchor="ctr" anchorCtr="1">
                <a:noAutofit/>
              </a:bodyPr>
              <a:lstStyle/>
              <a:p>
                <a:pPr>
                  <a:defRPr sz="8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Sheet1!$A$2:$A$5</c:f>
              <c:strCache>
                <c:ptCount val="4"/>
                <c:pt idx="0">
                  <c:v>Placebo</c:v>
                </c:pt>
                <c:pt idx="2">
                  <c:v>28mg</c:v>
                </c:pt>
                <c:pt idx="3">
                  <c:v>50mg</c:v>
                </c:pt>
              </c:strCache>
            </c:strRef>
          </c:cat>
          <c:val>
            <c:numRef>
              <c:f>Sheet1!$B$2:$B$5</c:f>
              <c:numCache>
                <c:formatCode>0%</c:formatCode>
                <c:ptCount val="4"/>
                <c:pt idx="0">
                  <c:v>0</c:v>
                </c:pt>
                <c:pt idx="1">
                  <c:v>0.15</c:v>
                </c:pt>
                <c:pt idx="2">
                  <c:v>0.14000000000000001</c:v>
                </c:pt>
                <c:pt idx="3">
                  <c:v>0.2</c:v>
                </c:pt>
              </c:numCache>
            </c:numRef>
          </c:val>
          <c:extLst>
            <c:ext xmlns:c16="http://schemas.microsoft.com/office/drawing/2014/chart" uri="{C3380CC4-5D6E-409C-BE32-E72D297353CC}">
              <c16:uniqueId val="{00000000-5D40-47C4-9213-3A92130E71FB}"/>
            </c:ext>
          </c:extLst>
        </c:ser>
        <c:dLbls>
          <c:dLblPos val="outEnd"/>
          <c:showLegendKey val="0"/>
          <c:showVal val="1"/>
          <c:showCatName val="0"/>
          <c:showSerName val="0"/>
          <c:showPercent val="0"/>
          <c:showBubbleSize val="0"/>
        </c:dLbls>
        <c:gapWidth val="35"/>
        <c:axId val="1039874504"/>
        <c:axId val="1039875160"/>
      </c:barChart>
      <c:catAx>
        <c:axId val="1039874504"/>
        <c:scaling>
          <c:orientation val="minMax"/>
        </c:scaling>
        <c:delete val="1"/>
        <c:axPos val="b"/>
        <c:numFmt formatCode="General" sourceLinked="1"/>
        <c:majorTickMark val="out"/>
        <c:minorTickMark val="none"/>
        <c:tickLblPos val="nextTo"/>
        <c:crossAx val="1039875160"/>
        <c:crosses val="autoZero"/>
        <c:auto val="1"/>
        <c:lblAlgn val="ctr"/>
        <c:lblOffset val="100"/>
        <c:noMultiLvlLbl val="0"/>
      </c:catAx>
      <c:valAx>
        <c:axId val="1039875160"/>
        <c:scaling>
          <c:orientation val="minMax"/>
          <c:max val="0.5"/>
        </c:scaling>
        <c:delete val="1"/>
        <c:axPos val="l"/>
        <c:numFmt formatCode="0%" sourceLinked="1"/>
        <c:majorTickMark val="out"/>
        <c:minorTickMark val="none"/>
        <c:tickLblPos val="nextTo"/>
        <c:crossAx val="1039874504"/>
        <c:crosses val="autoZero"/>
        <c:crossBetween val="between"/>
      </c:valAx>
      <c:spPr>
        <a:noFill/>
        <a:ln>
          <a:noFill/>
        </a:ln>
        <a:effectLst/>
      </c:spPr>
    </c:plotArea>
    <c:plotVisOnly val="1"/>
    <c:dispBlanksAs val="gap"/>
    <c:showDLblsOverMax val="0"/>
  </c:chart>
  <c:spPr>
    <a:noFill/>
    <a:ln>
      <a:noFill/>
    </a:ln>
    <a:effectLst/>
  </c:spPr>
  <c:txPr>
    <a:bodyPr/>
    <a:lstStyle/>
    <a:p>
      <a:pPr>
        <a:defRPr sz="800"/>
      </a:pPr>
      <a:endParaRPr lang="fr-FR"/>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7.6969797979797985E-2"/>
          <c:y val="6.0679053497942413E-2"/>
          <c:w val="0.86111111111111116"/>
          <c:h val="0.8847736625514403"/>
        </c:manualLayout>
      </c:layout>
      <c:barChart>
        <c:barDir val="col"/>
        <c:grouping val="clustered"/>
        <c:varyColors val="0"/>
        <c:ser>
          <c:idx val="0"/>
          <c:order val="0"/>
          <c:tx>
            <c:strRef>
              <c:f>Sheet1!$B$1</c:f>
              <c:strCache>
                <c:ptCount val="1"/>
                <c:pt idx="0">
                  <c:v>Series 1</c:v>
                </c:pt>
              </c:strCache>
            </c:strRef>
          </c:tx>
          <c:spPr>
            <a:solidFill>
              <a:srgbClr val="2184C3"/>
            </a:solidFill>
            <a:ln>
              <a:noFill/>
            </a:ln>
            <a:effectLst/>
          </c:spPr>
          <c:invertIfNegative val="0"/>
          <c:dPt>
            <c:idx val="0"/>
            <c:invertIfNegative val="0"/>
            <c:bubble3D val="0"/>
            <c:spPr>
              <a:solidFill>
                <a:srgbClr val="7F7F7F"/>
              </a:solidFill>
              <a:ln>
                <a:noFill/>
              </a:ln>
              <a:effectLst/>
            </c:spPr>
            <c:extLst>
              <c:ext xmlns:c16="http://schemas.microsoft.com/office/drawing/2014/chart" uri="{C3380CC4-5D6E-409C-BE32-E72D297353CC}">
                <c16:uniqueId val="{00000003-7E14-4398-9D25-DE77C08DC99D}"/>
              </c:ext>
            </c:extLst>
          </c:dPt>
          <c:dLbls>
            <c:dLbl>
              <c:idx val="0"/>
              <c:dLblPos val="outEnd"/>
              <c:showLegendKey val="0"/>
              <c:showVal val="1"/>
              <c:showCatName val="0"/>
              <c:showSerName val="0"/>
              <c:showPercent val="0"/>
              <c:showBubbleSize val="0"/>
              <c:extLst>
                <c:ext xmlns:c15="http://schemas.microsoft.com/office/drawing/2012/chart" uri="{CE6537A1-D6FC-4f65-9D91-7224C49458BB}">
                  <c15:layout>
                    <c:manualLayout>
                      <c:w val="0.2806818181818182"/>
                      <c:h val="6.334410744953177E-2"/>
                    </c:manualLayout>
                  </c15:layout>
                </c:ext>
                <c:ext xmlns:c16="http://schemas.microsoft.com/office/drawing/2014/chart" uri="{C3380CC4-5D6E-409C-BE32-E72D297353CC}">
                  <c16:uniqueId val="{00000003-7E14-4398-9D25-DE77C08DC99D}"/>
                </c:ext>
              </c:extLst>
            </c:dLbl>
            <c:dLbl>
              <c:idx val="1"/>
              <c:dLblPos val="outEnd"/>
              <c:showLegendKey val="0"/>
              <c:showVal val="1"/>
              <c:showCatName val="0"/>
              <c:showSerName val="0"/>
              <c:showPercent val="0"/>
              <c:showBubbleSize val="0"/>
              <c:extLst>
                <c:ext xmlns:c15="http://schemas.microsoft.com/office/drawing/2012/chart" uri="{CE6537A1-D6FC-4f65-9D91-7224C49458BB}">
                  <c15:layout>
                    <c:manualLayout>
                      <c:w val="0.2806818181818182"/>
                      <c:h val="6.334410744953177E-2"/>
                    </c:manualLayout>
                  </c15:layout>
                </c:ext>
                <c:ext xmlns:c16="http://schemas.microsoft.com/office/drawing/2014/chart" uri="{C3380CC4-5D6E-409C-BE32-E72D297353CC}">
                  <c16:uniqueId val="{00000002-A0B8-491F-9237-A2AEC9B2EEBC}"/>
                </c:ext>
              </c:extLst>
            </c:dLbl>
            <c:dLbl>
              <c:idx val="2"/>
              <c:layout>
                <c:manualLayout>
                  <c:x val="-2.5252525252525252E-2"/>
                  <c:y val="-4.6296296296296342E-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2806818181818182"/>
                      <c:h val="6.334410744953177E-2"/>
                    </c:manualLayout>
                  </c15:layout>
                </c:ext>
                <c:ext xmlns:c16="http://schemas.microsoft.com/office/drawing/2014/chart" uri="{C3380CC4-5D6E-409C-BE32-E72D297353CC}">
                  <c16:uniqueId val="{00000003-A0B8-491F-9237-A2AEC9B2EEBC}"/>
                </c:ext>
              </c:extLst>
            </c:dLbl>
            <c:dLbl>
              <c:idx val="3"/>
              <c:dLblPos val="outEnd"/>
              <c:showLegendKey val="0"/>
              <c:showVal val="1"/>
              <c:showCatName val="0"/>
              <c:showSerName val="0"/>
              <c:showPercent val="0"/>
              <c:showBubbleSize val="0"/>
              <c:extLst>
                <c:ext xmlns:c15="http://schemas.microsoft.com/office/drawing/2012/chart" uri="{CE6537A1-D6FC-4f65-9D91-7224C49458BB}">
                  <c15:layout>
                    <c:manualLayout>
                      <c:w val="0.2806818181818182"/>
                      <c:h val="6.334410744953177E-2"/>
                    </c:manualLayout>
                  </c15:layout>
                </c:ext>
                <c:ext xmlns:c16="http://schemas.microsoft.com/office/drawing/2014/chart" uri="{C3380CC4-5D6E-409C-BE32-E72D297353CC}">
                  <c16:uniqueId val="{00000004-A0B8-491F-9237-A2AEC9B2EEBC}"/>
                </c:ext>
              </c:extLst>
            </c:dLbl>
            <c:spPr>
              <a:noFill/>
              <a:ln>
                <a:noFill/>
              </a:ln>
              <a:effectLst/>
            </c:spPr>
            <c:txPr>
              <a:bodyPr rot="0" spcFirstLastPara="1" vertOverflow="overflow" horzOverflow="overflow" vert="horz" wrap="none" anchor="ctr" anchorCtr="1">
                <a:noAutofit/>
              </a:bodyPr>
              <a:lstStyle/>
              <a:p>
                <a:pPr>
                  <a:defRPr sz="8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Sheet1!$A$2:$A$5</c:f>
              <c:strCache>
                <c:ptCount val="4"/>
                <c:pt idx="0">
                  <c:v>Placebo</c:v>
                </c:pt>
                <c:pt idx="1">
                  <c:v>2.4mg QW</c:v>
                </c:pt>
                <c:pt idx="2">
                  <c:v>4.8mg QW</c:v>
                </c:pt>
                <c:pt idx="3">
                  <c:v>6.0mg QW</c:v>
                </c:pt>
              </c:strCache>
            </c:strRef>
          </c:cat>
          <c:val>
            <c:numRef>
              <c:f>Sheet1!$B$2:$B$5</c:f>
              <c:numCache>
                <c:formatCode>0%</c:formatCode>
                <c:ptCount val="4"/>
                <c:pt idx="0">
                  <c:v>0.1</c:v>
                </c:pt>
                <c:pt idx="1">
                  <c:v>0.45300000000000001</c:v>
                </c:pt>
                <c:pt idx="2">
                  <c:v>0.45800000000000002</c:v>
                </c:pt>
                <c:pt idx="3">
                  <c:v>0.45100000000000001</c:v>
                </c:pt>
              </c:numCache>
            </c:numRef>
          </c:val>
          <c:extLst>
            <c:ext xmlns:c16="http://schemas.microsoft.com/office/drawing/2014/chart" uri="{C3380CC4-5D6E-409C-BE32-E72D297353CC}">
              <c16:uniqueId val="{00000000-7E14-4398-9D25-DE77C08DC99D}"/>
            </c:ext>
          </c:extLst>
        </c:ser>
        <c:dLbls>
          <c:dLblPos val="outEnd"/>
          <c:showLegendKey val="0"/>
          <c:showVal val="1"/>
          <c:showCatName val="0"/>
          <c:showSerName val="0"/>
          <c:showPercent val="0"/>
          <c:showBubbleSize val="0"/>
        </c:dLbls>
        <c:gapWidth val="35"/>
        <c:axId val="881213392"/>
        <c:axId val="881213720"/>
      </c:barChart>
      <c:catAx>
        <c:axId val="881213392"/>
        <c:scaling>
          <c:orientation val="minMax"/>
        </c:scaling>
        <c:delete val="1"/>
        <c:axPos val="b"/>
        <c:numFmt formatCode="General" sourceLinked="1"/>
        <c:majorTickMark val="none"/>
        <c:minorTickMark val="none"/>
        <c:tickLblPos val="nextTo"/>
        <c:crossAx val="881213720"/>
        <c:crosses val="autoZero"/>
        <c:auto val="1"/>
        <c:lblAlgn val="ctr"/>
        <c:lblOffset val="100"/>
        <c:noMultiLvlLbl val="0"/>
      </c:catAx>
      <c:valAx>
        <c:axId val="881213720"/>
        <c:scaling>
          <c:orientation val="minMax"/>
          <c:max val="0.8"/>
        </c:scaling>
        <c:delete val="1"/>
        <c:axPos val="l"/>
        <c:numFmt formatCode="0%" sourceLinked="1"/>
        <c:majorTickMark val="none"/>
        <c:minorTickMark val="none"/>
        <c:tickLblPos val="nextTo"/>
        <c:crossAx val="881213392"/>
        <c:crosses val="autoZero"/>
        <c:crossBetween val="between"/>
      </c:valAx>
      <c:spPr>
        <a:noFill/>
        <a:ln>
          <a:noFill/>
        </a:ln>
        <a:effectLst/>
      </c:spPr>
    </c:plotArea>
    <c:plotVisOnly val="1"/>
    <c:dispBlanksAs val="gap"/>
    <c:showDLblsOverMax val="0"/>
  </c:chart>
  <c:spPr>
    <a:noFill/>
    <a:ln>
      <a:noFill/>
    </a:ln>
    <a:effectLst/>
  </c:spPr>
  <c:txPr>
    <a:bodyPr/>
    <a:lstStyle/>
    <a:p>
      <a:pPr>
        <a:defRPr sz="800"/>
      </a:pPr>
      <a:endParaRPr lang="fr-FR"/>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7.6969797979797985E-2"/>
          <c:y val="6.0679053497942413E-2"/>
          <c:w val="0.86111111111111116"/>
          <c:h val="0.8847736625514403"/>
        </c:manualLayout>
      </c:layout>
      <c:barChart>
        <c:barDir val="col"/>
        <c:grouping val="clustered"/>
        <c:varyColors val="0"/>
        <c:ser>
          <c:idx val="0"/>
          <c:order val="0"/>
          <c:tx>
            <c:strRef>
              <c:f>Sheet1!$B$1</c:f>
              <c:strCache>
                <c:ptCount val="1"/>
                <c:pt idx="0">
                  <c:v>Series 1</c:v>
                </c:pt>
              </c:strCache>
            </c:strRef>
          </c:tx>
          <c:spPr>
            <a:solidFill>
              <a:srgbClr val="2184C3"/>
            </a:solidFill>
            <a:ln>
              <a:noFill/>
            </a:ln>
            <a:effectLst/>
          </c:spPr>
          <c:invertIfNegative val="0"/>
          <c:dPt>
            <c:idx val="0"/>
            <c:invertIfNegative val="0"/>
            <c:bubble3D val="0"/>
            <c:spPr>
              <a:solidFill>
                <a:srgbClr val="7F7F7F"/>
              </a:solidFill>
              <a:ln>
                <a:noFill/>
              </a:ln>
              <a:effectLst/>
            </c:spPr>
            <c:extLst>
              <c:ext xmlns:c16="http://schemas.microsoft.com/office/drawing/2014/chart" uri="{C3380CC4-5D6E-409C-BE32-E72D297353CC}">
                <c16:uniqueId val="{00000003-7E14-4398-9D25-DE77C08DC99D}"/>
              </c:ext>
            </c:extLst>
          </c:dPt>
          <c:dLbls>
            <c:dLbl>
              <c:idx val="2"/>
              <c:layout>
                <c:manualLayout>
                  <c:x val="-1.2626262626262683E-2"/>
                  <c:y val="2.057613168724279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FA4-4974-8753-307C1F2E8DD6}"/>
                </c:ext>
              </c:extLst>
            </c:dLbl>
            <c:spPr>
              <a:noFill/>
              <a:ln>
                <a:noFill/>
              </a:ln>
              <a:effectLst/>
            </c:spPr>
            <c:txPr>
              <a:bodyPr rot="0" spcFirstLastPara="1" vertOverflow="overflow" horzOverflow="overflow" vert="horz" wrap="none" anchor="ctr" anchorCtr="1">
                <a:spAutoFit/>
              </a:bodyPr>
              <a:lstStyle/>
              <a:p>
                <a:pPr>
                  <a:defRPr sz="8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Placebo</c:v>
                </c:pt>
                <c:pt idx="1">
                  <c:v>5MG</c:v>
                </c:pt>
                <c:pt idx="2">
                  <c:v>10mg</c:v>
                </c:pt>
                <c:pt idx="3">
                  <c:v>15mg</c:v>
                </c:pt>
              </c:strCache>
            </c:strRef>
          </c:cat>
          <c:val>
            <c:numRef>
              <c:f>Sheet1!$B$2:$B$5</c:f>
              <c:numCache>
                <c:formatCode>0%</c:formatCode>
                <c:ptCount val="4"/>
                <c:pt idx="0">
                  <c:v>0.1</c:v>
                </c:pt>
                <c:pt idx="1">
                  <c:v>0.44</c:v>
                </c:pt>
                <c:pt idx="2">
                  <c:v>0.56000000000000005</c:v>
                </c:pt>
                <c:pt idx="3">
                  <c:v>0.62</c:v>
                </c:pt>
              </c:numCache>
            </c:numRef>
          </c:val>
          <c:extLst>
            <c:ext xmlns:c16="http://schemas.microsoft.com/office/drawing/2014/chart" uri="{C3380CC4-5D6E-409C-BE32-E72D297353CC}">
              <c16:uniqueId val="{00000000-7E14-4398-9D25-DE77C08DC99D}"/>
            </c:ext>
          </c:extLst>
        </c:ser>
        <c:dLbls>
          <c:dLblPos val="outEnd"/>
          <c:showLegendKey val="0"/>
          <c:showVal val="1"/>
          <c:showCatName val="0"/>
          <c:showSerName val="0"/>
          <c:showPercent val="0"/>
          <c:showBubbleSize val="0"/>
        </c:dLbls>
        <c:gapWidth val="35"/>
        <c:axId val="881213392"/>
        <c:axId val="881213720"/>
      </c:barChart>
      <c:catAx>
        <c:axId val="881213392"/>
        <c:scaling>
          <c:orientation val="minMax"/>
        </c:scaling>
        <c:delete val="1"/>
        <c:axPos val="b"/>
        <c:numFmt formatCode="General" sourceLinked="1"/>
        <c:majorTickMark val="none"/>
        <c:minorTickMark val="none"/>
        <c:tickLblPos val="nextTo"/>
        <c:crossAx val="881213720"/>
        <c:crosses val="autoZero"/>
        <c:auto val="1"/>
        <c:lblAlgn val="ctr"/>
        <c:lblOffset val="100"/>
        <c:noMultiLvlLbl val="0"/>
      </c:catAx>
      <c:valAx>
        <c:axId val="881213720"/>
        <c:scaling>
          <c:orientation val="minMax"/>
          <c:max val="0.8"/>
        </c:scaling>
        <c:delete val="1"/>
        <c:axPos val="l"/>
        <c:numFmt formatCode="0%" sourceLinked="1"/>
        <c:majorTickMark val="none"/>
        <c:minorTickMark val="none"/>
        <c:tickLblPos val="nextTo"/>
        <c:crossAx val="881213392"/>
        <c:crosses val="autoZero"/>
        <c:crossBetween val="between"/>
      </c:valAx>
      <c:spPr>
        <a:noFill/>
        <a:ln>
          <a:noFill/>
        </a:ln>
        <a:effectLst/>
      </c:spPr>
    </c:plotArea>
    <c:plotVisOnly val="1"/>
    <c:dispBlanksAs val="gap"/>
    <c:showDLblsOverMax val="0"/>
  </c:chart>
  <c:spPr>
    <a:noFill/>
    <a:ln>
      <a:noFill/>
    </a:ln>
    <a:effectLst/>
  </c:spPr>
  <c:txPr>
    <a:bodyPr/>
    <a:lstStyle/>
    <a:p>
      <a:pPr>
        <a:defRPr sz="800"/>
      </a:pPr>
      <a:endParaRPr lang="fr-FR"/>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7.6969797979797985E-2"/>
          <c:y val="6.0679053497942413E-2"/>
          <c:w val="0.86111111111111116"/>
          <c:h val="0.8847736625514403"/>
        </c:manualLayout>
      </c:layout>
      <c:barChart>
        <c:barDir val="col"/>
        <c:grouping val="clustered"/>
        <c:varyColors val="0"/>
        <c:ser>
          <c:idx val="0"/>
          <c:order val="0"/>
          <c:tx>
            <c:strRef>
              <c:f>Sheet1!$B$1</c:f>
              <c:strCache>
                <c:ptCount val="1"/>
                <c:pt idx="0">
                  <c:v>Series 1</c:v>
                </c:pt>
              </c:strCache>
            </c:strRef>
          </c:tx>
          <c:spPr>
            <a:solidFill>
              <a:srgbClr val="2184C3"/>
            </a:solidFill>
            <a:ln>
              <a:noFill/>
            </a:ln>
            <a:effectLst/>
          </c:spPr>
          <c:invertIfNegative val="0"/>
          <c:dPt>
            <c:idx val="0"/>
            <c:invertIfNegative val="0"/>
            <c:bubble3D val="0"/>
            <c:spPr>
              <a:solidFill>
                <a:srgbClr val="7F7F7F"/>
              </a:solidFill>
              <a:ln>
                <a:noFill/>
              </a:ln>
              <a:effectLst/>
            </c:spPr>
            <c:extLst>
              <c:ext xmlns:c16="http://schemas.microsoft.com/office/drawing/2014/chart" uri="{C3380CC4-5D6E-409C-BE32-E72D297353CC}">
                <c16:uniqueId val="{00000001-32B5-4D67-BE7A-44DB78092897}"/>
              </c:ext>
            </c:extLst>
          </c:dPt>
          <c:dLbls>
            <c:dLbl>
              <c:idx val="0"/>
              <c:dLblPos val="outEnd"/>
              <c:showLegendKey val="0"/>
              <c:showVal val="1"/>
              <c:showCatName val="0"/>
              <c:showSerName val="0"/>
              <c:showPercent val="0"/>
              <c:showBubbleSize val="0"/>
              <c:extLst>
                <c:ext xmlns:c15="http://schemas.microsoft.com/office/drawing/2012/chart" uri="{CE6537A1-D6FC-4f65-9D91-7224C49458BB}">
                  <c15:layout>
                    <c:manualLayout>
                      <c:w val="0.2806818181818182"/>
                      <c:h val="6.334410744953177E-2"/>
                    </c:manualLayout>
                  </c15:layout>
                </c:ext>
                <c:ext xmlns:c16="http://schemas.microsoft.com/office/drawing/2014/chart" uri="{C3380CC4-5D6E-409C-BE32-E72D297353CC}">
                  <c16:uniqueId val="{00000001-32B5-4D67-BE7A-44DB78092897}"/>
                </c:ext>
              </c:extLst>
            </c:dLbl>
            <c:dLbl>
              <c:idx val="1"/>
              <c:dLblPos val="outEnd"/>
              <c:showLegendKey val="0"/>
              <c:showVal val="1"/>
              <c:showCatName val="0"/>
              <c:showSerName val="0"/>
              <c:showPercent val="0"/>
              <c:showBubbleSize val="0"/>
              <c:extLst>
                <c:ext xmlns:c15="http://schemas.microsoft.com/office/drawing/2012/chart" uri="{CE6537A1-D6FC-4f65-9D91-7224C49458BB}">
                  <c15:layout>
                    <c:manualLayout>
                      <c:w val="0.2806818181818182"/>
                      <c:h val="6.334410744953177E-2"/>
                    </c:manualLayout>
                  </c15:layout>
                </c:ext>
                <c:ext xmlns:c16="http://schemas.microsoft.com/office/drawing/2014/chart" uri="{C3380CC4-5D6E-409C-BE32-E72D297353CC}">
                  <c16:uniqueId val="{00000002-32B5-4D67-BE7A-44DB78092897}"/>
                </c:ext>
              </c:extLst>
            </c:dLbl>
            <c:numFmt formatCode="0%" sourceLinked="0"/>
            <c:spPr>
              <a:noFill/>
              <a:ln>
                <a:noFill/>
              </a:ln>
              <a:effectLst/>
            </c:spPr>
            <c:txPr>
              <a:bodyPr rot="0" spcFirstLastPara="1" vertOverflow="overflow" horzOverflow="overflow" vert="horz" wrap="none" anchor="ctr" anchorCtr="1">
                <a:noAutofit/>
              </a:bodyPr>
              <a:lstStyle/>
              <a:p>
                <a:pPr>
                  <a:defRPr sz="8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Placebo</c:v>
                </c:pt>
                <c:pt idx="1">
                  <c:v>2.4mg</c:v>
                </c:pt>
              </c:strCache>
            </c:strRef>
          </c:cat>
          <c:val>
            <c:numRef>
              <c:f>Sheet1!$B$2:$B$3</c:f>
              <c:numCache>
                <c:formatCode>0.0%</c:formatCode>
                <c:ptCount val="2"/>
                <c:pt idx="0">
                  <c:v>0.34100000000000003</c:v>
                </c:pt>
                <c:pt idx="1">
                  <c:v>0.629</c:v>
                </c:pt>
              </c:numCache>
            </c:numRef>
          </c:val>
          <c:extLst>
            <c:ext xmlns:c16="http://schemas.microsoft.com/office/drawing/2014/chart" uri="{C3380CC4-5D6E-409C-BE32-E72D297353CC}">
              <c16:uniqueId val="{00000003-32B5-4D67-BE7A-44DB78092897}"/>
            </c:ext>
          </c:extLst>
        </c:ser>
        <c:dLbls>
          <c:showLegendKey val="0"/>
          <c:showVal val="0"/>
          <c:showCatName val="0"/>
          <c:showSerName val="0"/>
          <c:showPercent val="0"/>
          <c:showBubbleSize val="0"/>
        </c:dLbls>
        <c:gapWidth val="35"/>
        <c:axId val="891304328"/>
        <c:axId val="891304000"/>
      </c:barChart>
      <c:catAx>
        <c:axId val="891304328"/>
        <c:scaling>
          <c:orientation val="minMax"/>
        </c:scaling>
        <c:delete val="1"/>
        <c:axPos val="b"/>
        <c:numFmt formatCode="General" sourceLinked="1"/>
        <c:majorTickMark val="none"/>
        <c:minorTickMark val="none"/>
        <c:tickLblPos val="nextTo"/>
        <c:crossAx val="891304000"/>
        <c:crosses val="autoZero"/>
        <c:auto val="1"/>
        <c:lblAlgn val="ctr"/>
        <c:lblOffset val="100"/>
        <c:noMultiLvlLbl val="0"/>
      </c:catAx>
      <c:valAx>
        <c:axId val="891304000"/>
        <c:scaling>
          <c:orientation val="minMax"/>
          <c:max val="0.8"/>
        </c:scaling>
        <c:delete val="1"/>
        <c:axPos val="l"/>
        <c:numFmt formatCode="0.0%" sourceLinked="1"/>
        <c:majorTickMark val="none"/>
        <c:minorTickMark val="none"/>
        <c:tickLblPos val="nextTo"/>
        <c:crossAx val="891304328"/>
        <c:crosses val="autoZero"/>
        <c:crossBetween val="between"/>
      </c:valAx>
      <c:spPr>
        <a:noFill/>
        <a:ln>
          <a:noFill/>
        </a:ln>
        <a:effectLst/>
      </c:spPr>
    </c:plotArea>
    <c:plotVisOnly val="1"/>
    <c:dispBlanksAs val="gap"/>
    <c:showDLblsOverMax val="0"/>
  </c:chart>
  <c:spPr>
    <a:noFill/>
    <a:ln>
      <a:noFill/>
    </a:ln>
    <a:effectLst/>
  </c:spPr>
  <c:txPr>
    <a:bodyPr/>
    <a:lstStyle/>
    <a:p>
      <a:pPr>
        <a:defRPr sz="800"/>
      </a:pPr>
      <a:endParaRPr lang="fr-FR"/>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335757559099094"/>
          <c:y val="0.15826304922255194"/>
          <c:w val="0.80726368171635687"/>
          <c:h val="0.57315538053087611"/>
        </c:manualLayout>
      </c:layout>
      <c:scatterChart>
        <c:scatterStyle val="lineMarker"/>
        <c:varyColors val="0"/>
        <c:ser>
          <c:idx val="2"/>
          <c:order val="0"/>
          <c:tx>
            <c:strRef>
              <c:f>'ALT-AST-GGT '!$A$10</c:f>
              <c:strCache>
                <c:ptCount val="1"/>
                <c:pt idx="0">
                  <c:v>Placebo</c:v>
                </c:pt>
              </c:strCache>
            </c:strRef>
          </c:tx>
          <c:spPr>
            <a:ln w="28575" cap="rnd">
              <a:solidFill>
                <a:schemeClr val="tx1"/>
              </a:solidFill>
              <a:round/>
            </a:ln>
            <a:effectLst/>
          </c:spPr>
          <c:marker>
            <c:symbol val="x"/>
            <c:size val="5"/>
            <c:spPr>
              <a:solidFill>
                <a:schemeClr val="tx1"/>
              </a:solidFill>
              <a:ln w="9525">
                <a:solidFill>
                  <a:schemeClr val="accent3"/>
                </a:solidFill>
              </a:ln>
              <a:effectLst/>
            </c:spPr>
          </c:marker>
          <c:xVal>
            <c:numRef>
              <c:f>'ALT-AST-GGT '!$B$7:$E$7</c:f>
              <c:numCache>
                <c:formatCode>General</c:formatCode>
                <c:ptCount val="4"/>
                <c:pt idx="0">
                  <c:v>0</c:v>
                </c:pt>
                <c:pt idx="1">
                  <c:v>4</c:v>
                </c:pt>
                <c:pt idx="2">
                  <c:v>14</c:v>
                </c:pt>
                <c:pt idx="3">
                  <c:v>24</c:v>
                </c:pt>
              </c:numCache>
            </c:numRef>
          </c:xVal>
          <c:yVal>
            <c:numRef>
              <c:f>'ALT-AST-GGT '!$B$10:$E$10</c:f>
              <c:numCache>
                <c:formatCode>General</c:formatCode>
                <c:ptCount val="4"/>
                <c:pt idx="0">
                  <c:v>0</c:v>
                </c:pt>
                <c:pt idx="1">
                  <c:v>-0.38</c:v>
                </c:pt>
                <c:pt idx="2">
                  <c:v>-2.97</c:v>
                </c:pt>
                <c:pt idx="3">
                  <c:v>1.07</c:v>
                </c:pt>
              </c:numCache>
            </c:numRef>
          </c:yVal>
          <c:smooth val="0"/>
          <c:extLst>
            <c:ext xmlns:c16="http://schemas.microsoft.com/office/drawing/2014/chart" uri="{C3380CC4-5D6E-409C-BE32-E72D297353CC}">
              <c16:uniqueId val="{00000000-A5B2-47F1-9524-3551A94432B6}"/>
            </c:ext>
          </c:extLst>
        </c:ser>
        <c:ser>
          <c:idx val="0"/>
          <c:order val="1"/>
          <c:tx>
            <c:strRef>
              <c:f>'ALT-AST-GGT '!$A$8</c:f>
              <c:strCache>
                <c:ptCount val="1"/>
                <c:pt idx="0">
                  <c:v>Lanifibranor 800mg</c:v>
                </c:pt>
              </c:strCache>
            </c:strRef>
          </c:tx>
          <c:spPr>
            <a:ln w="28575" cap="rnd">
              <a:solidFill>
                <a:schemeClr val="accent6">
                  <a:lumMod val="60000"/>
                  <a:lumOff val="40000"/>
                </a:schemeClr>
              </a:solidFill>
              <a:round/>
            </a:ln>
            <a:effectLst/>
          </c:spPr>
          <c:marker>
            <c:symbol val="square"/>
            <c:size val="5"/>
            <c:spPr>
              <a:solidFill>
                <a:schemeClr val="accent6">
                  <a:lumMod val="60000"/>
                  <a:lumOff val="40000"/>
                </a:schemeClr>
              </a:solidFill>
              <a:ln w="9525">
                <a:solidFill>
                  <a:schemeClr val="accent6">
                    <a:lumMod val="40000"/>
                    <a:lumOff val="60000"/>
                  </a:schemeClr>
                </a:solidFill>
              </a:ln>
              <a:effectLst/>
            </c:spPr>
          </c:marker>
          <c:xVal>
            <c:numRef>
              <c:f>'ALT-AST-GGT '!$B$7:$E$7</c:f>
              <c:numCache>
                <c:formatCode>General</c:formatCode>
                <c:ptCount val="4"/>
                <c:pt idx="0">
                  <c:v>0</c:v>
                </c:pt>
                <c:pt idx="1">
                  <c:v>4</c:v>
                </c:pt>
                <c:pt idx="2">
                  <c:v>14</c:v>
                </c:pt>
                <c:pt idx="3">
                  <c:v>24</c:v>
                </c:pt>
              </c:numCache>
            </c:numRef>
          </c:xVal>
          <c:yVal>
            <c:numRef>
              <c:f>'ALT-AST-GGT '!$B$8:$E$8</c:f>
              <c:numCache>
                <c:formatCode>General</c:formatCode>
                <c:ptCount val="4"/>
                <c:pt idx="0">
                  <c:v>0</c:v>
                </c:pt>
                <c:pt idx="1">
                  <c:v>-14.7</c:v>
                </c:pt>
                <c:pt idx="2">
                  <c:v>-17.88</c:v>
                </c:pt>
                <c:pt idx="3">
                  <c:v>-18.43</c:v>
                </c:pt>
              </c:numCache>
            </c:numRef>
          </c:yVal>
          <c:smooth val="0"/>
          <c:extLst>
            <c:ext xmlns:c16="http://schemas.microsoft.com/office/drawing/2014/chart" uri="{C3380CC4-5D6E-409C-BE32-E72D297353CC}">
              <c16:uniqueId val="{00000001-A5B2-47F1-9524-3551A94432B6}"/>
            </c:ext>
          </c:extLst>
        </c:ser>
        <c:ser>
          <c:idx val="1"/>
          <c:order val="2"/>
          <c:tx>
            <c:strRef>
              <c:f>'ALT-AST-GGT '!$A$9</c:f>
              <c:strCache>
                <c:ptCount val="1"/>
                <c:pt idx="0">
                  <c:v>Lanifibranor 1200mg</c:v>
                </c:pt>
              </c:strCache>
            </c:strRef>
          </c:tx>
          <c:spPr>
            <a:ln w="28575" cap="rnd">
              <a:solidFill>
                <a:schemeClr val="accent6"/>
              </a:solidFill>
              <a:round/>
            </a:ln>
            <a:effectLst/>
          </c:spPr>
          <c:marker>
            <c:symbol val="triangle"/>
            <c:size val="5"/>
            <c:spPr>
              <a:solidFill>
                <a:srgbClr val="669900"/>
              </a:solidFill>
              <a:ln w="9525">
                <a:solidFill>
                  <a:schemeClr val="accent6"/>
                </a:solidFill>
              </a:ln>
              <a:effectLst/>
            </c:spPr>
          </c:marker>
          <c:xVal>
            <c:numRef>
              <c:f>'ALT-AST-GGT '!$B$7:$E$7</c:f>
              <c:numCache>
                <c:formatCode>General</c:formatCode>
                <c:ptCount val="4"/>
                <c:pt idx="0">
                  <c:v>0</c:v>
                </c:pt>
                <c:pt idx="1">
                  <c:v>4</c:v>
                </c:pt>
                <c:pt idx="2">
                  <c:v>14</c:v>
                </c:pt>
                <c:pt idx="3">
                  <c:v>24</c:v>
                </c:pt>
              </c:numCache>
            </c:numRef>
          </c:xVal>
          <c:yVal>
            <c:numRef>
              <c:f>'ALT-AST-GGT '!$B$9:$E$9</c:f>
              <c:numCache>
                <c:formatCode>General</c:formatCode>
                <c:ptCount val="4"/>
                <c:pt idx="0">
                  <c:v>0</c:v>
                </c:pt>
                <c:pt idx="1">
                  <c:v>-10.01</c:v>
                </c:pt>
                <c:pt idx="2">
                  <c:v>-11.86</c:v>
                </c:pt>
                <c:pt idx="3">
                  <c:v>-10.59</c:v>
                </c:pt>
              </c:numCache>
            </c:numRef>
          </c:yVal>
          <c:smooth val="0"/>
          <c:extLst>
            <c:ext xmlns:c16="http://schemas.microsoft.com/office/drawing/2014/chart" uri="{C3380CC4-5D6E-409C-BE32-E72D297353CC}">
              <c16:uniqueId val="{00000002-A5B2-47F1-9524-3551A94432B6}"/>
            </c:ext>
          </c:extLst>
        </c:ser>
        <c:dLbls>
          <c:showLegendKey val="0"/>
          <c:showVal val="0"/>
          <c:showCatName val="0"/>
          <c:showSerName val="0"/>
          <c:showPercent val="0"/>
          <c:showBubbleSize val="0"/>
        </c:dLbls>
        <c:axId val="776419256"/>
        <c:axId val="776465504"/>
      </c:scatterChart>
      <c:valAx>
        <c:axId val="776419256"/>
        <c:scaling>
          <c:orientation val="minMax"/>
          <c:max val="24"/>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fr-FR"/>
          </a:p>
        </c:txPr>
        <c:crossAx val="776465504"/>
        <c:crosses val="autoZero"/>
        <c:crossBetween val="midCat"/>
        <c:majorUnit val="4"/>
      </c:valAx>
      <c:valAx>
        <c:axId val="7764655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1" i="0" u="none" strike="noStrike" kern="1200" baseline="0">
                    <a:solidFill>
                      <a:schemeClr val="tx1"/>
                    </a:solidFill>
                    <a:latin typeface="+mn-lt"/>
                    <a:ea typeface="+mn-ea"/>
                    <a:cs typeface="+mn-cs"/>
                  </a:defRPr>
                </a:pPr>
                <a:r>
                  <a:rPr lang="fr-FR">
                    <a:solidFill>
                      <a:schemeClr val="tx1"/>
                    </a:solidFill>
                  </a:rPr>
                  <a:t>Mean absolute change (UI/L)</a:t>
                </a:r>
              </a:p>
            </c:rich>
          </c:tx>
          <c:overlay val="0"/>
          <c:spPr>
            <a:noFill/>
            <a:ln>
              <a:noFill/>
            </a:ln>
            <a:effectLst/>
          </c:spPr>
          <c:txPr>
            <a:bodyPr rot="-54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fr-F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fr-FR"/>
          </a:p>
        </c:txPr>
        <c:crossAx val="776419256"/>
        <c:crossesAt val="-4"/>
        <c:crossBetween val="midCat"/>
        <c:majorUnit val="10"/>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fr-FR"/>
        </a:p>
      </c:txPr>
    </c:legend>
    <c:plotVisOnly val="1"/>
    <c:dispBlanksAs val="gap"/>
    <c:showDLblsOverMax val="0"/>
  </c:chart>
  <c:spPr>
    <a:noFill/>
    <a:ln>
      <a:noFill/>
    </a:ln>
    <a:effectLst/>
  </c:spPr>
  <c:txPr>
    <a:bodyPr/>
    <a:lstStyle/>
    <a:p>
      <a:pPr>
        <a:defRPr sz="1100" b="1"/>
      </a:pPr>
      <a:endParaRPr lang="fr-FR"/>
    </a:p>
  </c:txPr>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335757559099094"/>
          <c:y val="0.14833909394289155"/>
          <c:w val="0.80726368171635687"/>
          <c:h val="0.58307941172780653"/>
        </c:manualLayout>
      </c:layout>
      <c:scatterChart>
        <c:scatterStyle val="lineMarker"/>
        <c:varyColors val="0"/>
        <c:ser>
          <c:idx val="2"/>
          <c:order val="0"/>
          <c:tx>
            <c:strRef>
              <c:f>'ALT-AST-GGT '!$A$5</c:f>
              <c:strCache>
                <c:ptCount val="1"/>
                <c:pt idx="0">
                  <c:v>Placebo</c:v>
                </c:pt>
              </c:strCache>
            </c:strRef>
          </c:tx>
          <c:spPr>
            <a:ln w="28575" cap="rnd">
              <a:solidFill>
                <a:schemeClr val="tx1"/>
              </a:solidFill>
              <a:round/>
            </a:ln>
            <a:effectLst/>
          </c:spPr>
          <c:marker>
            <c:symbol val="x"/>
            <c:size val="5"/>
            <c:spPr>
              <a:solidFill>
                <a:schemeClr val="tx1"/>
              </a:solidFill>
              <a:ln w="9525">
                <a:solidFill>
                  <a:schemeClr val="accent3"/>
                </a:solidFill>
              </a:ln>
              <a:effectLst/>
            </c:spPr>
          </c:marker>
          <c:xVal>
            <c:numRef>
              <c:f>'ALT-AST-GGT '!$B$2:$E$2</c:f>
              <c:numCache>
                <c:formatCode>General</c:formatCode>
                <c:ptCount val="4"/>
                <c:pt idx="0">
                  <c:v>0</c:v>
                </c:pt>
                <c:pt idx="1">
                  <c:v>4</c:v>
                </c:pt>
                <c:pt idx="2">
                  <c:v>14</c:v>
                </c:pt>
                <c:pt idx="3">
                  <c:v>24</c:v>
                </c:pt>
              </c:numCache>
            </c:numRef>
          </c:xVal>
          <c:yVal>
            <c:numRef>
              <c:f>'ALT-AST-GGT '!$B$5:$E$5</c:f>
              <c:numCache>
                <c:formatCode>General</c:formatCode>
                <c:ptCount val="4"/>
                <c:pt idx="0">
                  <c:v>0</c:v>
                </c:pt>
                <c:pt idx="1">
                  <c:v>-2.1800000000000002</c:v>
                </c:pt>
                <c:pt idx="2">
                  <c:v>-4.97</c:v>
                </c:pt>
                <c:pt idx="3">
                  <c:v>1.42</c:v>
                </c:pt>
              </c:numCache>
            </c:numRef>
          </c:yVal>
          <c:smooth val="0"/>
          <c:extLst>
            <c:ext xmlns:c16="http://schemas.microsoft.com/office/drawing/2014/chart" uri="{C3380CC4-5D6E-409C-BE32-E72D297353CC}">
              <c16:uniqueId val="{00000000-0EAA-421B-9892-C5139503A899}"/>
            </c:ext>
          </c:extLst>
        </c:ser>
        <c:ser>
          <c:idx val="0"/>
          <c:order val="1"/>
          <c:tx>
            <c:strRef>
              <c:f>'ALT-AST-GGT '!$A$3</c:f>
              <c:strCache>
                <c:ptCount val="1"/>
                <c:pt idx="0">
                  <c:v>Lanifibranor 800mg</c:v>
                </c:pt>
              </c:strCache>
            </c:strRef>
          </c:tx>
          <c:spPr>
            <a:ln w="28575" cap="rnd">
              <a:solidFill>
                <a:schemeClr val="accent6">
                  <a:lumMod val="60000"/>
                  <a:lumOff val="40000"/>
                </a:schemeClr>
              </a:solidFill>
              <a:round/>
            </a:ln>
            <a:effectLst/>
          </c:spPr>
          <c:marker>
            <c:symbol val="square"/>
            <c:size val="5"/>
            <c:spPr>
              <a:solidFill>
                <a:schemeClr val="accent6">
                  <a:lumMod val="60000"/>
                  <a:lumOff val="40000"/>
                </a:schemeClr>
              </a:solidFill>
              <a:ln w="9525">
                <a:solidFill>
                  <a:schemeClr val="accent6">
                    <a:lumMod val="40000"/>
                    <a:lumOff val="60000"/>
                  </a:schemeClr>
                </a:solidFill>
              </a:ln>
              <a:effectLst/>
            </c:spPr>
          </c:marker>
          <c:xVal>
            <c:numRef>
              <c:f>'ALT-AST-GGT '!$B$2:$E$2</c:f>
              <c:numCache>
                <c:formatCode>General</c:formatCode>
                <c:ptCount val="4"/>
                <c:pt idx="0">
                  <c:v>0</c:v>
                </c:pt>
                <c:pt idx="1">
                  <c:v>4</c:v>
                </c:pt>
                <c:pt idx="2">
                  <c:v>14</c:v>
                </c:pt>
                <c:pt idx="3">
                  <c:v>24</c:v>
                </c:pt>
              </c:numCache>
            </c:numRef>
          </c:xVal>
          <c:yVal>
            <c:numRef>
              <c:f>'ALT-AST-GGT '!$B$3:$E$3</c:f>
              <c:numCache>
                <c:formatCode>General</c:formatCode>
                <c:ptCount val="4"/>
                <c:pt idx="0">
                  <c:v>0</c:v>
                </c:pt>
                <c:pt idx="1">
                  <c:v>-21.27</c:v>
                </c:pt>
                <c:pt idx="2">
                  <c:v>-26.04</c:v>
                </c:pt>
                <c:pt idx="3">
                  <c:v>-27.56</c:v>
                </c:pt>
              </c:numCache>
            </c:numRef>
          </c:yVal>
          <c:smooth val="0"/>
          <c:extLst>
            <c:ext xmlns:c16="http://schemas.microsoft.com/office/drawing/2014/chart" uri="{C3380CC4-5D6E-409C-BE32-E72D297353CC}">
              <c16:uniqueId val="{00000001-0EAA-421B-9892-C5139503A899}"/>
            </c:ext>
          </c:extLst>
        </c:ser>
        <c:ser>
          <c:idx val="1"/>
          <c:order val="2"/>
          <c:tx>
            <c:strRef>
              <c:f>'ALT-AST-GGT '!$A$4</c:f>
              <c:strCache>
                <c:ptCount val="1"/>
                <c:pt idx="0">
                  <c:v>Lanifibranor 1200mg</c:v>
                </c:pt>
              </c:strCache>
            </c:strRef>
          </c:tx>
          <c:spPr>
            <a:ln w="28575" cap="rnd">
              <a:solidFill>
                <a:schemeClr val="accent6"/>
              </a:solidFill>
              <a:round/>
            </a:ln>
            <a:effectLst/>
          </c:spPr>
          <c:marker>
            <c:symbol val="triangle"/>
            <c:size val="5"/>
            <c:spPr>
              <a:solidFill>
                <a:srgbClr val="669900"/>
              </a:solidFill>
              <a:ln w="9525">
                <a:solidFill>
                  <a:schemeClr val="accent6"/>
                </a:solidFill>
              </a:ln>
              <a:effectLst/>
            </c:spPr>
          </c:marker>
          <c:xVal>
            <c:numRef>
              <c:f>'ALT-AST-GGT '!$B$2:$E$2</c:f>
              <c:numCache>
                <c:formatCode>General</c:formatCode>
                <c:ptCount val="4"/>
                <c:pt idx="0">
                  <c:v>0</c:v>
                </c:pt>
                <c:pt idx="1">
                  <c:v>4</c:v>
                </c:pt>
                <c:pt idx="2">
                  <c:v>14</c:v>
                </c:pt>
                <c:pt idx="3">
                  <c:v>24</c:v>
                </c:pt>
              </c:numCache>
            </c:numRef>
          </c:xVal>
          <c:yVal>
            <c:numRef>
              <c:f>'ALT-AST-GGT '!$B$4:$E$4</c:f>
              <c:numCache>
                <c:formatCode>General</c:formatCode>
                <c:ptCount val="4"/>
                <c:pt idx="0">
                  <c:v>0</c:v>
                </c:pt>
                <c:pt idx="1">
                  <c:v>-22.91</c:v>
                </c:pt>
                <c:pt idx="2">
                  <c:v>-24.19</c:v>
                </c:pt>
                <c:pt idx="3">
                  <c:v>-25.74</c:v>
                </c:pt>
              </c:numCache>
            </c:numRef>
          </c:yVal>
          <c:smooth val="0"/>
          <c:extLst>
            <c:ext xmlns:c16="http://schemas.microsoft.com/office/drawing/2014/chart" uri="{C3380CC4-5D6E-409C-BE32-E72D297353CC}">
              <c16:uniqueId val="{00000002-0EAA-421B-9892-C5139503A899}"/>
            </c:ext>
          </c:extLst>
        </c:ser>
        <c:dLbls>
          <c:showLegendKey val="0"/>
          <c:showVal val="0"/>
          <c:showCatName val="0"/>
          <c:showSerName val="0"/>
          <c:showPercent val="0"/>
          <c:showBubbleSize val="0"/>
        </c:dLbls>
        <c:axId val="776419256"/>
        <c:axId val="776465504"/>
      </c:scatterChart>
      <c:valAx>
        <c:axId val="776419256"/>
        <c:scaling>
          <c:orientation val="minMax"/>
          <c:max val="24"/>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fr-FR"/>
          </a:p>
        </c:txPr>
        <c:crossAx val="776465504"/>
        <c:crosses val="autoZero"/>
        <c:crossBetween val="midCat"/>
        <c:majorUnit val="4"/>
      </c:valAx>
      <c:valAx>
        <c:axId val="7764655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1" i="0" u="none" strike="noStrike" kern="1200" baseline="0">
                    <a:solidFill>
                      <a:schemeClr val="tx1"/>
                    </a:solidFill>
                    <a:latin typeface="+mn-lt"/>
                    <a:ea typeface="+mn-ea"/>
                    <a:cs typeface="+mn-cs"/>
                  </a:defRPr>
                </a:pPr>
                <a:r>
                  <a:rPr lang="fr-FR">
                    <a:solidFill>
                      <a:schemeClr val="tx1"/>
                    </a:solidFill>
                  </a:rPr>
                  <a:t>Mean absolute change (UI/L)</a:t>
                </a:r>
              </a:p>
            </c:rich>
          </c:tx>
          <c:overlay val="0"/>
          <c:spPr>
            <a:noFill/>
            <a:ln>
              <a:noFill/>
            </a:ln>
            <a:effectLst/>
          </c:spPr>
          <c:txPr>
            <a:bodyPr rot="-54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fr-F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fr-FR"/>
          </a:p>
        </c:txPr>
        <c:crossAx val="776419256"/>
        <c:crossesAt val="-4"/>
        <c:crossBetween val="midCat"/>
        <c:majorUnit val="10"/>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fr-FR"/>
        </a:p>
      </c:txPr>
    </c:legend>
    <c:plotVisOnly val="1"/>
    <c:dispBlanksAs val="gap"/>
    <c:showDLblsOverMax val="0"/>
  </c:chart>
  <c:spPr>
    <a:noFill/>
    <a:ln>
      <a:noFill/>
    </a:ln>
    <a:effectLst/>
  </c:spPr>
  <c:txPr>
    <a:bodyPr/>
    <a:lstStyle/>
    <a:p>
      <a:pPr>
        <a:defRPr sz="1100" b="1"/>
      </a:pPr>
      <a:endParaRPr lang="fr-FR"/>
    </a:p>
  </c:txPr>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335757559099094"/>
          <c:y val="0.14829626920665215"/>
          <c:w val="0.80726368171635687"/>
          <c:h val="0.58312216054677601"/>
        </c:manualLayout>
      </c:layout>
      <c:scatterChart>
        <c:scatterStyle val="lineMarker"/>
        <c:varyColors val="0"/>
        <c:ser>
          <c:idx val="2"/>
          <c:order val="0"/>
          <c:tx>
            <c:strRef>
              <c:f>'ALT-AST-GGT '!$A$15</c:f>
              <c:strCache>
                <c:ptCount val="1"/>
                <c:pt idx="0">
                  <c:v>Placebo</c:v>
                </c:pt>
              </c:strCache>
            </c:strRef>
          </c:tx>
          <c:spPr>
            <a:ln w="28575" cap="rnd">
              <a:solidFill>
                <a:schemeClr val="tx1"/>
              </a:solidFill>
              <a:round/>
            </a:ln>
            <a:effectLst/>
          </c:spPr>
          <c:marker>
            <c:symbol val="x"/>
            <c:size val="5"/>
            <c:spPr>
              <a:solidFill>
                <a:schemeClr val="tx1"/>
              </a:solidFill>
              <a:ln w="9525">
                <a:solidFill>
                  <a:schemeClr val="accent3"/>
                </a:solidFill>
              </a:ln>
              <a:effectLst/>
            </c:spPr>
          </c:marker>
          <c:xVal>
            <c:numRef>
              <c:f>'ALT-AST-GGT '!$B$12:$E$12</c:f>
              <c:numCache>
                <c:formatCode>General</c:formatCode>
                <c:ptCount val="4"/>
                <c:pt idx="0">
                  <c:v>0</c:v>
                </c:pt>
                <c:pt idx="1">
                  <c:v>4</c:v>
                </c:pt>
                <c:pt idx="2">
                  <c:v>14</c:v>
                </c:pt>
                <c:pt idx="3">
                  <c:v>24</c:v>
                </c:pt>
              </c:numCache>
            </c:numRef>
          </c:xVal>
          <c:yVal>
            <c:numRef>
              <c:f>'ALT-AST-GGT '!$B$15:$E$15</c:f>
              <c:numCache>
                <c:formatCode>General</c:formatCode>
                <c:ptCount val="4"/>
                <c:pt idx="0">
                  <c:v>0</c:v>
                </c:pt>
                <c:pt idx="1">
                  <c:v>0.59</c:v>
                </c:pt>
                <c:pt idx="2">
                  <c:v>3.19</c:v>
                </c:pt>
                <c:pt idx="3">
                  <c:v>2.84</c:v>
                </c:pt>
              </c:numCache>
            </c:numRef>
          </c:yVal>
          <c:smooth val="0"/>
          <c:extLst>
            <c:ext xmlns:c16="http://schemas.microsoft.com/office/drawing/2014/chart" uri="{C3380CC4-5D6E-409C-BE32-E72D297353CC}">
              <c16:uniqueId val="{00000000-C1D6-44F6-B838-9B09EF9E3A2F}"/>
            </c:ext>
          </c:extLst>
        </c:ser>
        <c:ser>
          <c:idx val="0"/>
          <c:order val="1"/>
          <c:tx>
            <c:strRef>
              <c:f>'ALT-AST-GGT '!$A$13</c:f>
              <c:strCache>
                <c:ptCount val="1"/>
                <c:pt idx="0">
                  <c:v>Lanifibranor 800mg</c:v>
                </c:pt>
              </c:strCache>
            </c:strRef>
          </c:tx>
          <c:spPr>
            <a:ln w="28575" cap="rnd">
              <a:solidFill>
                <a:schemeClr val="accent6">
                  <a:lumMod val="60000"/>
                  <a:lumOff val="40000"/>
                </a:schemeClr>
              </a:solidFill>
              <a:round/>
            </a:ln>
            <a:effectLst/>
          </c:spPr>
          <c:marker>
            <c:symbol val="square"/>
            <c:size val="5"/>
            <c:spPr>
              <a:solidFill>
                <a:schemeClr val="accent6">
                  <a:lumMod val="60000"/>
                  <a:lumOff val="40000"/>
                </a:schemeClr>
              </a:solidFill>
              <a:ln w="9525">
                <a:solidFill>
                  <a:schemeClr val="accent6">
                    <a:lumMod val="40000"/>
                    <a:lumOff val="60000"/>
                  </a:schemeClr>
                </a:solidFill>
              </a:ln>
              <a:effectLst/>
            </c:spPr>
          </c:marker>
          <c:xVal>
            <c:numRef>
              <c:f>'ALT-AST-GGT '!$B$12:$E$12</c:f>
              <c:numCache>
                <c:formatCode>General</c:formatCode>
                <c:ptCount val="4"/>
                <c:pt idx="0">
                  <c:v>0</c:v>
                </c:pt>
                <c:pt idx="1">
                  <c:v>4</c:v>
                </c:pt>
                <c:pt idx="2">
                  <c:v>14</c:v>
                </c:pt>
                <c:pt idx="3">
                  <c:v>24</c:v>
                </c:pt>
              </c:numCache>
            </c:numRef>
          </c:xVal>
          <c:yVal>
            <c:numRef>
              <c:f>'ALT-AST-GGT '!$B$13:$E$13</c:f>
              <c:numCache>
                <c:formatCode>General</c:formatCode>
                <c:ptCount val="4"/>
                <c:pt idx="0">
                  <c:v>0</c:v>
                </c:pt>
                <c:pt idx="1">
                  <c:v>-35.32</c:v>
                </c:pt>
                <c:pt idx="2">
                  <c:v>-43.4</c:v>
                </c:pt>
                <c:pt idx="3">
                  <c:v>-46.57</c:v>
                </c:pt>
              </c:numCache>
            </c:numRef>
          </c:yVal>
          <c:smooth val="0"/>
          <c:extLst>
            <c:ext xmlns:c16="http://schemas.microsoft.com/office/drawing/2014/chart" uri="{C3380CC4-5D6E-409C-BE32-E72D297353CC}">
              <c16:uniqueId val="{00000001-C1D6-44F6-B838-9B09EF9E3A2F}"/>
            </c:ext>
          </c:extLst>
        </c:ser>
        <c:ser>
          <c:idx val="1"/>
          <c:order val="2"/>
          <c:tx>
            <c:strRef>
              <c:f>'ALT-AST-GGT '!$A$14</c:f>
              <c:strCache>
                <c:ptCount val="1"/>
                <c:pt idx="0">
                  <c:v>Lanifibranor 1200mg</c:v>
                </c:pt>
              </c:strCache>
            </c:strRef>
          </c:tx>
          <c:spPr>
            <a:ln w="28575" cap="rnd">
              <a:solidFill>
                <a:schemeClr val="accent6"/>
              </a:solidFill>
              <a:round/>
            </a:ln>
            <a:effectLst/>
          </c:spPr>
          <c:marker>
            <c:symbol val="triangle"/>
            <c:size val="5"/>
            <c:spPr>
              <a:solidFill>
                <a:srgbClr val="669900"/>
              </a:solidFill>
              <a:ln w="9525">
                <a:solidFill>
                  <a:schemeClr val="accent6"/>
                </a:solidFill>
              </a:ln>
              <a:effectLst/>
            </c:spPr>
          </c:marker>
          <c:xVal>
            <c:numRef>
              <c:f>'ALT-AST-GGT '!$B$12:$E$12</c:f>
              <c:numCache>
                <c:formatCode>General</c:formatCode>
                <c:ptCount val="4"/>
                <c:pt idx="0">
                  <c:v>0</c:v>
                </c:pt>
                <c:pt idx="1">
                  <c:v>4</c:v>
                </c:pt>
                <c:pt idx="2">
                  <c:v>14</c:v>
                </c:pt>
                <c:pt idx="3">
                  <c:v>24</c:v>
                </c:pt>
              </c:numCache>
            </c:numRef>
          </c:xVal>
          <c:yVal>
            <c:numRef>
              <c:f>'ALT-AST-GGT '!$B$14:$E$14</c:f>
              <c:numCache>
                <c:formatCode>General</c:formatCode>
                <c:ptCount val="4"/>
                <c:pt idx="0">
                  <c:v>0</c:v>
                </c:pt>
                <c:pt idx="1">
                  <c:v>-26.46</c:v>
                </c:pt>
                <c:pt idx="2">
                  <c:v>-25.38</c:v>
                </c:pt>
                <c:pt idx="3">
                  <c:v>-26.01</c:v>
                </c:pt>
              </c:numCache>
            </c:numRef>
          </c:yVal>
          <c:smooth val="0"/>
          <c:extLst>
            <c:ext xmlns:c16="http://schemas.microsoft.com/office/drawing/2014/chart" uri="{C3380CC4-5D6E-409C-BE32-E72D297353CC}">
              <c16:uniqueId val="{00000002-C1D6-44F6-B838-9B09EF9E3A2F}"/>
            </c:ext>
          </c:extLst>
        </c:ser>
        <c:dLbls>
          <c:showLegendKey val="0"/>
          <c:showVal val="0"/>
          <c:showCatName val="0"/>
          <c:showSerName val="0"/>
          <c:showPercent val="0"/>
          <c:showBubbleSize val="0"/>
        </c:dLbls>
        <c:axId val="776419256"/>
        <c:axId val="776465504"/>
      </c:scatterChart>
      <c:valAx>
        <c:axId val="776419256"/>
        <c:scaling>
          <c:orientation val="minMax"/>
          <c:max val="24"/>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fr-FR"/>
          </a:p>
        </c:txPr>
        <c:crossAx val="776465504"/>
        <c:crosses val="autoZero"/>
        <c:crossBetween val="midCat"/>
        <c:majorUnit val="4"/>
      </c:valAx>
      <c:valAx>
        <c:axId val="7764655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1" i="0" u="none" strike="noStrike" kern="1200" baseline="0">
                    <a:solidFill>
                      <a:schemeClr val="tx1"/>
                    </a:solidFill>
                    <a:latin typeface="+mn-lt"/>
                    <a:ea typeface="+mn-ea"/>
                    <a:cs typeface="+mn-cs"/>
                  </a:defRPr>
                </a:pPr>
                <a:r>
                  <a:rPr lang="fr-FR">
                    <a:solidFill>
                      <a:schemeClr val="tx1"/>
                    </a:solidFill>
                  </a:rPr>
                  <a:t>Mean absolute change (UI/L)</a:t>
                </a:r>
              </a:p>
            </c:rich>
          </c:tx>
          <c:overlay val="0"/>
          <c:spPr>
            <a:noFill/>
            <a:ln>
              <a:noFill/>
            </a:ln>
            <a:effectLst/>
          </c:spPr>
          <c:txPr>
            <a:bodyPr rot="-54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fr-F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fr-FR"/>
          </a:p>
        </c:txPr>
        <c:crossAx val="776419256"/>
        <c:crossesAt val="-4"/>
        <c:crossBetween val="midCat"/>
        <c:majorUnit val="10"/>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fr-FR"/>
        </a:p>
      </c:txPr>
    </c:legend>
    <c:plotVisOnly val="1"/>
    <c:dispBlanksAs val="gap"/>
    <c:showDLblsOverMax val="0"/>
  </c:chart>
  <c:spPr>
    <a:noFill/>
    <a:ln>
      <a:noFill/>
    </a:ln>
    <a:effectLst/>
  </c:spPr>
  <c:txPr>
    <a:bodyPr/>
    <a:lstStyle/>
    <a:p>
      <a:pPr>
        <a:defRPr sz="1100" b="1"/>
      </a:pPr>
      <a:endParaRPr lang="fr-FR"/>
    </a:p>
  </c:txPr>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335757559099094"/>
          <c:y val="0.19813034188034187"/>
          <c:w val="0.80726368171635687"/>
          <c:h val="0.53328832693990169"/>
        </c:manualLayout>
      </c:layout>
      <c:scatterChart>
        <c:scatterStyle val="lineMarker"/>
        <c:varyColors val="0"/>
        <c:ser>
          <c:idx val="2"/>
          <c:order val="0"/>
          <c:tx>
            <c:strRef>
              <c:f>Lipids!$A$10</c:f>
              <c:strCache>
                <c:ptCount val="1"/>
                <c:pt idx="0">
                  <c:v>Placebo</c:v>
                </c:pt>
              </c:strCache>
            </c:strRef>
          </c:tx>
          <c:spPr>
            <a:ln w="28575" cap="rnd">
              <a:solidFill>
                <a:schemeClr val="tx1"/>
              </a:solidFill>
              <a:round/>
            </a:ln>
            <a:effectLst/>
          </c:spPr>
          <c:marker>
            <c:symbol val="x"/>
            <c:size val="5"/>
            <c:spPr>
              <a:solidFill>
                <a:schemeClr val="tx1"/>
              </a:solidFill>
              <a:ln w="9525">
                <a:solidFill>
                  <a:schemeClr val="accent3"/>
                </a:solidFill>
              </a:ln>
              <a:effectLst/>
            </c:spPr>
          </c:marker>
          <c:xVal>
            <c:numRef>
              <c:f>Lipids!$B$7:$E$7</c:f>
              <c:numCache>
                <c:formatCode>General</c:formatCode>
                <c:ptCount val="4"/>
                <c:pt idx="0">
                  <c:v>0</c:v>
                </c:pt>
                <c:pt idx="1">
                  <c:v>4</c:v>
                </c:pt>
                <c:pt idx="2">
                  <c:v>14</c:v>
                </c:pt>
                <c:pt idx="3">
                  <c:v>24</c:v>
                </c:pt>
              </c:numCache>
            </c:numRef>
          </c:xVal>
          <c:yVal>
            <c:numRef>
              <c:f>Lipids!$B$10:$E$10</c:f>
              <c:numCache>
                <c:formatCode>0.00</c:formatCode>
                <c:ptCount val="4"/>
                <c:pt idx="0" formatCode="General">
                  <c:v>0</c:v>
                </c:pt>
                <c:pt idx="1">
                  <c:v>0</c:v>
                </c:pt>
                <c:pt idx="2">
                  <c:v>0</c:v>
                </c:pt>
                <c:pt idx="3">
                  <c:v>0.02</c:v>
                </c:pt>
              </c:numCache>
            </c:numRef>
          </c:yVal>
          <c:smooth val="0"/>
          <c:extLst>
            <c:ext xmlns:c16="http://schemas.microsoft.com/office/drawing/2014/chart" uri="{C3380CC4-5D6E-409C-BE32-E72D297353CC}">
              <c16:uniqueId val="{00000000-4F7E-4965-A380-1C8E7DF25313}"/>
            </c:ext>
          </c:extLst>
        </c:ser>
        <c:ser>
          <c:idx val="0"/>
          <c:order val="1"/>
          <c:tx>
            <c:strRef>
              <c:f>Lipids!$A$8</c:f>
              <c:strCache>
                <c:ptCount val="1"/>
                <c:pt idx="0">
                  <c:v>Lanifibranor 800mg</c:v>
                </c:pt>
              </c:strCache>
            </c:strRef>
          </c:tx>
          <c:spPr>
            <a:ln w="28575" cap="rnd">
              <a:solidFill>
                <a:schemeClr val="accent6">
                  <a:lumMod val="60000"/>
                  <a:lumOff val="40000"/>
                </a:schemeClr>
              </a:solidFill>
              <a:round/>
            </a:ln>
            <a:effectLst/>
          </c:spPr>
          <c:marker>
            <c:symbol val="square"/>
            <c:size val="5"/>
            <c:spPr>
              <a:solidFill>
                <a:schemeClr val="accent6">
                  <a:lumMod val="60000"/>
                  <a:lumOff val="40000"/>
                </a:schemeClr>
              </a:solidFill>
              <a:ln w="9525">
                <a:solidFill>
                  <a:schemeClr val="accent6">
                    <a:lumMod val="40000"/>
                    <a:lumOff val="60000"/>
                  </a:schemeClr>
                </a:solidFill>
              </a:ln>
              <a:effectLst/>
            </c:spPr>
          </c:marker>
          <c:xVal>
            <c:numRef>
              <c:f>Lipids!$B$7:$E$7</c:f>
              <c:numCache>
                <c:formatCode>General</c:formatCode>
                <c:ptCount val="4"/>
                <c:pt idx="0">
                  <c:v>0</c:v>
                </c:pt>
                <c:pt idx="1">
                  <c:v>4</c:v>
                </c:pt>
                <c:pt idx="2">
                  <c:v>14</c:v>
                </c:pt>
                <c:pt idx="3">
                  <c:v>24</c:v>
                </c:pt>
              </c:numCache>
            </c:numRef>
          </c:xVal>
          <c:yVal>
            <c:numRef>
              <c:f>Lipids!$B$8:$E$8</c:f>
              <c:numCache>
                <c:formatCode>0.00</c:formatCode>
                <c:ptCount val="4"/>
                <c:pt idx="0" formatCode="General">
                  <c:v>0</c:v>
                </c:pt>
                <c:pt idx="1">
                  <c:v>0.09</c:v>
                </c:pt>
                <c:pt idx="2">
                  <c:v>0.12</c:v>
                </c:pt>
                <c:pt idx="3">
                  <c:v>0.16</c:v>
                </c:pt>
              </c:numCache>
            </c:numRef>
          </c:yVal>
          <c:smooth val="0"/>
          <c:extLst>
            <c:ext xmlns:c16="http://schemas.microsoft.com/office/drawing/2014/chart" uri="{C3380CC4-5D6E-409C-BE32-E72D297353CC}">
              <c16:uniqueId val="{00000001-4F7E-4965-A380-1C8E7DF25313}"/>
            </c:ext>
          </c:extLst>
        </c:ser>
        <c:ser>
          <c:idx val="1"/>
          <c:order val="2"/>
          <c:tx>
            <c:strRef>
              <c:f>Lipids!$A$9</c:f>
              <c:strCache>
                <c:ptCount val="1"/>
                <c:pt idx="0">
                  <c:v>Lanifibranor 1200mg</c:v>
                </c:pt>
              </c:strCache>
            </c:strRef>
          </c:tx>
          <c:spPr>
            <a:ln w="28575" cap="rnd">
              <a:solidFill>
                <a:schemeClr val="accent6"/>
              </a:solidFill>
              <a:round/>
            </a:ln>
            <a:effectLst/>
          </c:spPr>
          <c:marker>
            <c:symbol val="triangle"/>
            <c:size val="5"/>
            <c:spPr>
              <a:solidFill>
                <a:srgbClr val="669900"/>
              </a:solidFill>
              <a:ln w="9525">
                <a:solidFill>
                  <a:schemeClr val="accent6"/>
                </a:solidFill>
              </a:ln>
              <a:effectLst/>
            </c:spPr>
          </c:marker>
          <c:xVal>
            <c:numRef>
              <c:f>Lipids!$B$7:$E$7</c:f>
              <c:numCache>
                <c:formatCode>General</c:formatCode>
                <c:ptCount val="4"/>
                <c:pt idx="0">
                  <c:v>0</c:v>
                </c:pt>
                <c:pt idx="1">
                  <c:v>4</c:v>
                </c:pt>
                <c:pt idx="2">
                  <c:v>14</c:v>
                </c:pt>
                <c:pt idx="3">
                  <c:v>24</c:v>
                </c:pt>
              </c:numCache>
            </c:numRef>
          </c:xVal>
          <c:yVal>
            <c:numRef>
              <c:f>Lipids!$B$9:$E$9</c:f>
              <c:numCache>
                <c:formatCode>0.00</c:formatCode>
                <c:ptCount val="4"/>
                <c:pt idx="0" formatCode="General">
                  <c:v>0</c:v>
                </c:pt>
                <c:pt idx="1">
                  <c:v>0.11</c:v>
                </c:pt>
                <c:pt idx="2">
                  <c:v>0.12</c:v>
                </c:pt>
                <c:pt idx="3">
                  <c:v>0.1</c:v>
                </c:pt>
              </c:numCache>
            </c:numRef>
          </c:yVal>
          <c:smooth val="0"/>
          <c:extLst>
            <c:ext xmlns:c16="http://schemas.microsoft.com/office/drawing/2014/chart" uri="{C3380CC4-5D6E-409C-BE32-E72D297353CC}">
              <c16:uniqueId val="{00000002-4F7E-4965-A380-1C8E7DF25313}"/>
            </c:ext>
          </c:extLst>
        </c:ser>
        <c:dLbls>
          <c:showLegendKey val="0"/>
          <c:showVal val="0"/>
          <c:showCatName val="0"/>
          <c:showSerName val="0"/>
          <c:showPercent val="0"/>
          <c:showBubbleSize val="0"/>
        </c:dLbls>
        <c:axId val="776419256"/>
        <c:axId val="776465504"/>
      </c:scatterChart>
      <c:valAx>
        <c:axId val="776419256"/>
        <c:scaling>
          <c:orientation val="minMax"/>
          <c:max val="24"/>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fr-FR"/>
          </a:p>
        </c:txPr>
        <c:crossAx val="776465504"/>
        <c:crosses val="autoZero"/>
        <c:crossBetween val="midCat"/>
        <c:majorUnit val="4"/>
      </c:valAx>
      <c:valAx>
        <c:axId val="776465504"/>
        <c:scaling>
          <c:orientation val="minMax"/>
          <c:min val="-5.000000000000001E-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1" i="0" u="none" strike="noStrike" kern="1200" baseline="0">
                    <a:solidFill>
                      <a:schemeClr val="tx1"/>
                    </a:solidFill>
                    <a:latin typeface="+mn-lt"/>
                    <a:ea typeface="+mn-ea"/>
                    <a:cs typeface="+mn-cs"/>
                  </a:defRPr>
                </a:pPr>
                <a:r>
                  <a:rPr lang="fr-FR">
                    <a:solidFill>
                      <a:schemeClr val="tx1"/>
                    </a:solidFill>
                  </a:rPr>
                  <a:t>Mean absolute change (mmol/L)</a:t>
                </a:r>
              </a:p>
            </c:rich>
          </c:tx>
          <c:overlay val="0"/>
          <c:spPr>
            <a:noFill/>
            <a:ln>
              <a:noFill/>
            </a:ln>
            <a:effectLst/>
          </c:spPr>
          <c:txPr>
            <a:bodyPr rot="-54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fr-F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fr-FR"/>
          </a:p>
        </c:txPr>
        <c:crossAx val="776419256"/>
        <c:crossesAt val="-4"/>
        <c:crossBetween val="midCat"/>
        <c:majorUnit val="0.1"/>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fr-FR"/>
        </a:p>
      </c:txPr>
    </c:legend>
    <c:plotVisOnly val="1"/>
    <c:dispBlanksAs val="gap"/>
    <c:showDLblsOverMax val="0"/>
  </c:chart>
  <c:spPr>
    <a:noFill/>
    <a:ln>
      <a:noFill/>
    </a:ln>
    <a:effectLst/>
  </c:spPr>
  <c:txPr>
    <a:bodyPr/>
    <a:lstStyle/>
    <a:p>
      <a:pPr>
        <a:defRPr sz="1100" b="1"/>
      </a:pPr>
      <a:endParaRPr lang="fr-FR"/>
    </a:p>
  </c:txPr>
  <c:userShapes r:id="rId4"/>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335757559099094"/>
          <c:y val="0.19813034188034187"/>
          <c:w val="0.80726368171635687"/>
          <c:h val="0.53328832693990169"/>
        </c:manualLayout>
      </c:layout>
      <c:scatterChart>
        <c:scatterStyle val="lineMarker"/>
        <c:varyColors val="0"/>
        <c:ser>
          <c:idx val="2"/>
          <c:order val="0"/>
          <c:tx>
            <c:strRef>
              <c:f>Lipids!$A$20</c:f>
              <c:strCache>
                <c:ptCount val="1"/>
                <c:pt idx="0">
                  <c:v>Placebo</c:v>
                </c:pt>
              </c:strCache>
            </c:strRef>
          </c:tx>
          <c:spPr>
            <a:ln w="28575" cap="rnd">
              <a:solidFill>
                <a:schemeClr val="tx1"/>
              </a:solidFill>
              <a:round/>
            </a:ln>
            <a:effectLst/>
          </c:spPr>
          <c:marker>
            <c:symbol val="x"/>
            <c:size val="5"/>
            <c:spPr>
              <a:solidFill>
                <a:schemeClr val="tx1"/>
              </a:solidFill>
              <a:ln w="9525">
                <a:solidFill>
                  <a:schemeClr val="accent3"/>
                </a:solidFill>
              </a:ln>
              <a:effectLst/>
            </c:spPr>
          </c:marker>
          <c:xVal>
            <c:numRef>
              <c:f>Lipids!$B$17:$E$17</c:f>
              <c:numCache>
                <c:formatCode>General</c:formatCode>
                <c:ptCount val="4"/>
                <c:pt idx="0">
                  <c:v>0</c:v>
                </c:pt>
                <c:pt idx="1">
                  <c:v>4</c:v>
                </c:pt>
                <c:pt idx="2">
                  <c:v>14</c:v>
                </c:pt>
                <c:pt idx="3">
                  <c:v>24</c:v>
                </c:pt>
              </c:numCache>
            </c:numRef>
          </c:xVal>
          <c:yVal>
            <c:numRef>
              <c:f>Lipids!$B$20:$E$20</c:f>
              <c:numCache>
                <c:formatCode>General</c:formatCode>
                <c:ptCount val="4"/>
                <c:pt idx="0">
                  <c:v>0</c:v>
                </c:pt>
                <c:pt idx="1">
                  <c:v>-0.04</c:v>
                </c:pt>
                <c:pt idx="2">
                  <c:v>0.05</c:v>
                </c:pt>
                <c:pt idx="3">
                  <c:v>0.05</c:v>
                </c:pt>
              </c:numCache>
            </c:numRef>
          </c:yVal>
          <c:smooth val="0"/>
          <c:extLst>
            <c:ext xmlns:c16="http://schemas.microsoft.com/office/drawing/2014/chart" uri="{C3380CC4-5D6E-409C-BE32-E72D297353CC}">
              <c16:uniqueId val="{00000000-7AE2-42C1-9F59-5CB85D8D1DF3}"/>
            </c:ext>
          </c:extLst>
        </c:ser>
        <c:ser>
          <c:idx val="0"/>
          <c:order val="1"/>
          <c:tx>
            <c:strRef>
              <c:f>Lipids!$A$18</c:f>
              <c:strCache>
                <c:ptCount val="1"/>
                <c:pt idx="0">
                  <c:v>Lanifibranor 800mg</c:v>
                </c:pt>
              </c:strCache>
            </c:strRef>
          </c:tx>
          <c:spPr>
            <a:ln w="28575" cap="rnd">
              <a:solidFill>
                <a:schemeClr val="accent6">
                  <a:lumMod val="60000"/>
                  <a:lumOff val="40000"/>
                </a:schemeClr>
              </a:solidFill>
              <a:round/>
            </a:ln>
            <a:effectLst/>
          </c:spPr>
          <c:marker>
            <c:symbol val="square"/>
            <c:size val="5"/>
            <c:spPr>
              <a:solidFill>
                <a:schemeClr val="accent6">
                  <a:lumMod val="60000"/>
                  <a:lumOff val="40000"/>
                </a:schemeClr>
              </a:solidFill>
              <a:ln w="9525">
                <a:solidFill>
                  <a:schemeClr val="accent6">
                    <a:lumMod val="40000"/>
                    <a:lumOff val="60000"/>
                  </a:schemeClr>
                </a:solidFill>
              </a:ln>
              <a:effectLst/>
            </c:spPr>
          </c:marker>
          <c:xVal>
            <c:numRef>
              <c:f>Lipids!$B$17:$E$17</c:f>
              <c:numCache>
                <c:formatCode>General</c:formatCode>
                <c:ptCount val="4"/>
                <c:pt idx="0">
                  <c:v>0</c:v>
                </c:pt>
                <c:pt idx="1">
                  <c:v>4</c:v>
                </c:pt>
                <c:pt idx="2">
                  <c:v>14</c:v>
                </c:pt>
                <c:pt idx="3">
                  <c:v>24</c:v>
                </c:pt>
              </c:numCache>
            </c:numRef>
          </c:xVal>
          <c:yVal>
            <c:numRef>
              <c:f>Lipids!$B$18:$E$18</c:f>
              <c:numCache>
                <c:formatCode>General</c:formatCode>
                <c:ptCount val="4"/>
                <c:pt idx="0">
                  <c:v>0</c:v>
                </c:pt>
                <c:pt idx="1">
                  <c:v>-0.34</c:v>
                </c:pt>
                <c:pt idx="2">
                  <c:v>-0.33</c:v>
                </c:pt>
                <c:pt idx="3">
                  <c:v>-0.43</c:v>
                </c:pt>
              </c:numCache>
            </c:numRef>
          </c:yVal>
          <c:smooth val="0"/>
          <c:extLst>
            <c:ext xmlns:c16="http://schemas.microsoft.com/office/drawing/2014/chart" uri="{C3380CC4-5D6E-409C-BE32-E72D297353CC}">
              <c16:uniqueId val="{00000001-7AE2-42C1-9F59-5CB85D8D1DF3}"/>
            </c:ext>
          </c:extLst>
        </c:ser>
        <c:ser>
          <c:idx val="1"/>
          <c:order val="2"/>
          <c:tx>
            <c:strRef>
              <c:f>Lipids!$A$19</c:f>
              <c:strCache>
                <c:ptCount val="1"/>
                <c:pt idx="0">
                  <c:v>Lanifibranor 1200mg</c:v>
                </c:pt>
              </c:strCache>
            </c:strRef>
          </c:tx>
          <c:spPr>
            <a:ln w="28575" cap="rnd">
              <a:solidFill>
                <a:schemeClr val="accent6"/>
              </a:solidFill>
              <a:round/>
            </a:ln>
            <a:effectLst/>
          </c:spPr>
          <c:marker>
            <c:symbol val="triangle"/>
            <c:size val="5"/>
            <c:spPr>
              <a:solidFill>
                <a:srgbClr val="669900"/>
              </a:solidFill>
              <a:ln w="9525">
                <a:solidFill>
                  <a:schemeClr val="accent6"/>
                </a:solidFill>
              </a:ln>
              <a:effectLst/>
            </c:spPr>
          </c:marker>
          <c:xVal>
            <c:numRef>
              <c:f>Lipids!$B$17:$E$17</c:f>
              <c:numCache>
                <c:formatCode>General</c:formatCode>
                <c:ptCount val="4"/>
                <c:pt idx="0">
                  <c:v>0</c:v>
                </c:pt>
                <c:pt idx="1">
                  <c:v>4</c:v>
                </c:pt>
                <c:pt idx="2">
                  <c:v>14</c:v>
                </c:pt>
                <c:pt idx="3">
                  <c:v>24</c:v>
                </c:pt>
              </c:numCache>
            </c:numRef>
          </c:xVal>
          <c:yVal>
            <c:numRef>
              <c:f>Lipids!$B$19:$E$19</c:f>
              <c:numCache>
                <c:formatCode>General</c:formatCode>
                <c:ptCount val="4"/>
                <c:pt idx="0">
                  <c:v>0</c:v>
                </c:pt>
                <c:pt idx="1">
                  <c:v>-0.28000000000000003</c:v>
                </c:pt>
                <c:pt idx="2">
                  <c:v>-0.48</c:v>
                </c:pt>
                <c:pt idx="3">
                  <c:v>-0.45</c:v>
                </c:pt>
              </c:numCache>
            </c:numRef>
          </c:yVal>
          <c:smooth val="0"/>
          <c:extLst>
            <c:ext xmlns:c16="http://schemas.microsoft.com/office/drawing/2014/chart" uri="{C3380CC4-5D6E-409C-BE32-E72D297353CC}">
              <c16:uniqueId val="{00000002-7AE2-42C1-9F59-5CB85D8D1DF3}"/>
            </c:ext>
          </c:extLst>
        </c:ser>
        <c:dLbls>
          <c:showLegendKey val="0"/>
          <c:showVal val="0"/>
          <c:showCatName val="0"/>
          <c:showSerName val="0"/>
          <c:showPercent val="0"/>
          <c:showBubbleSize val="0"/>
        </c:dLbls>
        <c:axId val="776419256"/>
        <c:axId val="776465504"/>
      </c:scatterChart>
      <c:valAx>
        <c:axId val="776419256"/>
        <c:scaling>
          <c:orientation val="minMax"/>
          <c:max val="24"/>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fr-FR"/>
          </a:p>
        </c:txPr>
        <c:crossAx val="776465504"/>
        <c:crosses val="autoZero"/>
        <c:crossBetween val="midCat"/>
        <c:majorUnit val="4"/>
      </c:valAx>
      <c:valAx>
        <c:axId val="7764655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1" i="0" u="none" strike="noStrike" kern="1200" baseline="0">
                    <a:solidFill>
                      <a:schemeClr val="tx1"/>
                    </a:solidFill>
                    <a:latin typeface="+mn-lt"/>
                    <a:ea typeface="+mn-ea"/>
                    <a:cs typeface="+mn-cs"/>
                  </a:defRPr>
                </a:pPr>
                <a:r>
                  <a:rPr lang="fr-FR">
                    <a:solidFill>
                      <a:schemeClr val="tx1"/>
                    </a:solidFill>
                  </a:rPr>
                  <a:t>Mean absolute change (mmol/L)</a:t>
                </a:r>
              </a:p>
            </c:rich>
          </c:tx>
          <c:overlay val="0"/>
          <c:spPr>
            <a:noFill/>
            <a:ln>
              <a:noFill/>
            </a:ln>
            <a:effectLst/>
          </c:spPr>
          <c:txPr>
            <a:bodyPr rot="-54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fr-F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fr-FR"/>
          </a:p>
        </c:txPr>
        <c:crossAx val="776419256"/>
        <c:crossesAt val="-4"/>
        <c:crossBetween val="midCat"/>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fr-FR"/>
        </a:p>
      </c:txPr>
    </c:legend>
    <c:plotVisOnly val="1"/>
    <c:dispBlanksAs val="gap"/>
    <c:showDLblsOverMax val="0"/>
  </c:chart>
  <c:spPr>
    <a:noFill/>
    <a:ln>
      <a:noFill/>
    </a:ln>
    <a:effectLst/>
  </c:spPr>
  <c:txPr>
    <a:bodyPr/>
    <a:lstStyle/>
    <a:p>
      <a:pPr>
        <a:defRPr sz="1100" b="1"/>
      </a:pPr>
      <a:endParaRPr lang="fr-FR"/>
    </a:p>
  </c:txPr>
  <c:userShapes r:id="rId4"/>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296251016663518"/>
          <c:y val="0.19813034188034187"/>
          <c:w val="0.75765866485752886"/>
          <c:h val="0.44924269547073192"/>
        </c:manualLayout>
      </c:layout>
      <c:scatterChart>
        <c:scatterStyle val="lineMarker"/>
        <c:varyColors val="0"/>
        <c:ser>
          <c:idx val="2"/>
          <c:order val="0"/>
          <c:tx>
            <c:strRef>
              <c:f>'HbA1c (Diabetics)'!$A$12</c:f>
              <c:strCache>
                <c:ptCount val="1"/>
                <c:pt idx="0">
                  <c:v>Placebo (N = 35)</c:v>
                </c:pt>
              </c:strCache>
            </c:strRef>
          </c:tx>
          <c:spPr>
            <a:ln w="28575" cap="rnd">
              <a:solidFill>
                <a:schemeClr val="tx1"/>
              </a:solidFill>
              <a:round/>
            </a:ln>
            <a:effectLst/>
          </c:spPr>
          <c:marker>
            <c:symbol val="x"/>
            <c:size val="5"/>
            <c:spPr>
              <a:solidFill>
                <a:schemeClr val="tx1"/>
              </a:solidFill>
              <a:ln w="9525">
                <a:solidFill>
                  <a:schemeClr val="accent3"/>
                </a:solidFill>
              </a:ln>
              <a:effectLst/>
            </c:spPr>
          </c:marker>
          <c:xVal>
            <c:numRef>
              <c:f>'HbA1c (Diabetics)'!$B$9:$E$9</c:f>
              <c:numCache>
                <c:formatCode>General</c:formatCode>
                <c:ptCount val="4"/>
                <c:pt idx="0">
                  <c:v>0</c:v>
                </c:pt>
                <c:pt idx="1">
                  <c:v>4</c:v>
                </c:pt>
                <c:pt idx="2">
                  <c:v>14</c:v>
                </c:pt>
                <c:pt idx="3">
                  <c:v>24</c:v>
                </c:pt>
              </c:numCache>
            </c:numRef>
          </c:xVal>
          <c:yVal>
            <c:numRef>
              <c:f>'HbA1c (Diabetics)'!$B$12:$E$12</c:f>
              <c:numCache>
                <c:formatCode>0.00</c:formatCode>
                <c:ptCount val="4"/>
                <c:pt idx="0" formatCode="General">
                  <c:v>0</c:v>
                </c:pt>
                <c:pt idx="1">
                  <c:v>-0.05</c:v>
                </c:pt>
                <c:pt idx="2">
                  <c:v>-0.02</c:v>
                </c:pt>
                <c:pt idx="3">
                  <c:v>0.1</c:v>
                </c:pt>
              </c:numCache>
            </c:numRef>
          </c:yVal>
          <c:smooth val="0"/>
          <c:extLst>
            <c:ext xmlns:c16="http://schemas.microsoft.com/office/drawing/2014/chart" uri="{C3380CC4-5D6E-409C-BE32-E72D297353CC}">
              <c16:uniqueId val="{00000000-C2E3-4D41-8669-C349EC1AA6CF}"/>
            </c:ext>
          </c:extLst>
        </c:ser>
        <c:ser>
          <c:idx val="0"/>
          <c:order val="1"/>
          <c:tx>
            <c:strRef>
              <c:f>'HbA1c (Diabetics)'!$A$10</c:f>
              <c:strCache>
                <c:ptCount val="1"/>
                <c:pt idx="0">
                  <c:v>Lanifibranor 800mg (N = 33)</c:v>
                </c:pt>
              </c:strCache>
            </c:strRef>
          </c:tx>
          <c:spPr>
            <a:ln w="28575" cap="rnd">
              <a:solidFill>
                <a:schemeClr val="accent6">
                  <a:lumMod val="60000"/>
                  <a:lumOff val="40000"/>
                </a:schemeClr>
              </a:solidFill>
              <a:round/>
            </a:ln>
            <a:effectLst/>
          </c:spPr>
          <c:marker>
            <c:symbol val="square"/>
            <c:size val="5"/>
            <c:spPr>
              <a:solidFill>
                <a:schemeClr val="accent6">
                  <a:lumMod val="60000"/>
                  <a:lumOff val="40000"/>
                </a:schemeClr>
              </a:solidFill>
              <a:ln w="9525">
                <a:solidFill>
                  <a:schemeClr val="accent6">
                    <a:lumMod val="40000"/>
                    <a:lumOff val="60000"/>
                  </a:schemeClr>
                </a:solidFill>
              </a:ln>
              <a:effectLst/>
            </c:spPr>
          </c:marker>
          <c:xVal>
            <c:numRef>
              <c:f>'HbA1c (Diabetics)'!$B$9:$E$9</c:f>
              <c:numCache>
                <c:formatCode>General</c:formatCode>
                <c:ptCount val="4"/>
                <c:pt idx="0">
                  <c:v>0</c:v>
                </c:pt>
                <c:pt idx="1">
                  <c:v>4</c:v>
                </c:pt>
                <c:pt idx="2">
                  <c:v>14</c:v>
                </c:pt>
                <c:pt idx="3">
                  <c:v>24</c:v>
                </c:pt>
              </c:numCache>
            </c:numRef>
          </c:xVal>
          <c:yVal>
            <c:numRef>
              <c:f>'HbA1c (Diabetics)'!$B$10:$E$10</c:f>
              <c:numCache>
                <c:formatCode>0.00</c:formatCode>
                <c:ptCount val="4"/>
                <c:pt idx="0" formatCode="General">
                  <c:v>0</c:v>
                </c:pt>
                <c:pt idx="1">
                  <c:v>-0.18</c:v>
                </c:pt>
                <c:pt idx="2">
                  <c:v>-0.61</c:v>
                </c:pt>
                <c:pt idx="3">
                  <c:v>-0.6</c:v>
                </c:pt>
              </c:numCache>
            </c:numRef>
          </c:yVal>
          <c:smooth val="0"/>
          <c:extLst>
            <c:ext xmlns:c16="http://schemas.microsoft.com/office/drawing/2014/chart" uri="{C3380CC4-5D6E-409C-BE32-E72D297353CC}">
              <c16:uniqueId val="{00000001-C2E3-4D41-8669-C349EC1AA6CF}"/>
            </c:ext>
          </c:extLst>
        </c:ser>
        <c:ser>
          <c:idx val="1"/>
          <c:order val="2"/>
          <c:tx>
            <c:strRef>
              <c:f>'HbA1c (Diabetics)'!$A$11</c:f>
              <c:strCache>
                <c:ptCount val="1"/>
                <c:pt idx="0">
                  <c:v>Lanifibranor 1200mg (N = 35)</c:v>
                </c:pt>
              </c:strCache>
            </c:strRef>
          </c:tx>
          <c:spPr>
            <a:ln w="28575" cap="rnd">
              <a:solidFill>
                <a:schemeClr val="accent6"/>
              </a:solidFill>
              <a:round/>
            </a:ln>
            <a:effectLst/>
          </c:spPr>
          <c:marker>
            <c:symbol val="triangle"/>
            <c:size val="5"/>
            <c:spPr>
              <a:solidFill>
                <a:srgbClr val="669900"/>
              </a:solidFill>
              <a:ln w="9525">
                <a:solidFill>
                  <a:schemeClr val="accent6"/>
                </a:solidFill>
              </a:ln>
              <a:effectLst/>
            </c:spPr>
          </c:marker>
          <c:xVal>
            <c:numRef>
              <c:f>'HbA1c (Diabetics)'!$B$9:$E$9</c:f>
              <c:numCache>
                <c:formatCode>General</c:formatCode>
                <c:ptCount val="4"/>
                <c:pt idx="0">
                  <c:v>0</c:v>
                </c:pt>
                <c:pt idx="1">
                  <c:v>4</c:v>
                </c:pt>
                <c:pt idx="2">
                  <c:v>14</c:v>
                </c:pt>
                <c:pt idx="3">
                  <c:v>24</c:v>
                </c:pt>
              </c:numCache>
            </c:numRef>
          </c:xVal>
          <c:yVal>
            <c:numRef>
              <c:f>'HbA1c (Diabetics)'!$B$11:$E$11</c:f>
              <c:numCache>
                <c:formatCode>0.00</c:formatCode>
                <c:ptCount val="4"/>
                <c:pt idx="0" formatCode="General">
                  <c:v>0</c:v>
                </c:pt>
                <c:pt idx="1">
                  <c:v>-0.14000000000000001</c:v>
                </c:pt>
                <c:pt idx="2">
                  <c:v>-0.63</c:v>
                </c:pt>
                <c:pt idx="3">
                  <c:v>-0.72</c:v>
                </c:pt>
              </c:numCache>
            </c:numRef>
          </c:yVal>
          <c:smooth val="0"/>
          <c:extLst>
            <c:ext xmlns:c16="http://schemas.microsoft.com/office/drawing/2014/chart" uri="{C3380CC4-5D6E-409C-BE32-E72D297353CC}">
              <c16:uniqueId val="{00000002-C2E3-4D41-8669-C349EC1AA6CF}"/>
            </c:ext>
          </c:extLst>
        </c:ser>
        <c:dLbls>
          <c:showLegendKey val="0"/>
          <c:showVal val="0"/>
          <c:showCatName val="0"/>
          <c:showSerName val="0"/>
          <c:showPercent val="0"/>
          <c:showBubbleSize val="0"/>
        </c:dLbls>
        <c:axId val="776419256"/>
        <c:axId val="776465504"/>
      </c:scatterChart>
      <c:valAx>
        <c:axId val="776419256"/>
        <c:scaling>
          <c:orientation val="minMax"/>
          <c:max val="24"/>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fr-FR"/>
          </a:p>
        </c:txPr>
        <c:crossAx val="776465504"/>
        <c:crosses val="autoZero"/>
        <c:crossBetween val="midCat"/>
        <c:majorUnit val="4"/>
      </c:valAx>
      <c:valAx>
        <c:axId val="776465504"/>
        <c:scaling>
          <c:orientation val="minMax"/>
          <c:max val="0.5"/>
          <c:min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1" i="0" u="none" strike="noStrike" kern="1200" baseline="0">
                    <a:solidFill>
                      <a:schemeClr val="tx1"/>
                    </a:solidFill>
                    <a:latin typeface="+mn-lt"/>
                    <a:ea typeface="+mn-ea"/>
                    <a:cs typeface="+mn-cs"/>
                  </a:defRPr>
                </a:pPr>
                <a:r>
                  <a:rPr lang="fr-FR">
                    <a:solidFill>
                      <a:schemeClr val="tx1"/>
                    </a:solidFill>
                  </a:rPr>
                  <a:t>Mean absolute change (%)</a:t>
                </a:r>
              </a:p>
            </c:rich>
          </c:tx>
          <c:layout>
            <c:manualLayout>
              <c:xMode val="edge"/>
              <c:yMode val="edge"/>
              <c:x val="3.4878882212452098E-2"/>
              <c:y val="0.25133632080832691"/>
            </c:manualLayout>
          </c:layout>
          <c:overlay val="0"/>
          <c:spPr>
            <a:noFill/>
            <a:ln>
              <a:noFill/>
            </a:ln>
            <a:effectLst/>
          </c:spPr>
          <c:txPr>
            <a:bodyPr rot="-54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fr-F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fr-FR"/>
          </a:p>
        </c:txPr>
        <c:crossAx val="776419256"/>
        <c:crossesAt val="-4"/>
        <c:crossBetween val="midCat"/>
        <c:majorUnit val="0.5"/>
      </c:valAx>
      <c:spPr>
        <a:noFill/>
        <a:ln>
          <a:noFill/>
        </a:ln>
        <a:effectLst/>
      </c:spPr>
    </c:plotArea>
    <c:legend>
      <c:legendPos val="b"/>
      <c:layout>
        <c:manualLayout>
          <c:xMode val="edge"/>
          <c:yMode val="edge"/>
          <c:x val="7.6979112454103132E-2"/>
          <c:y val="0.82608446944417957"/>
          <c:w val="0.86572031827645257"/>
          <c:h val="0.14969968538468872"/>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fr-FR"/>
        </a:p>
      </c:txPr>
    </c:legend>
    <c:plotVisOnly val="1"/>
    <c:dispBlanksAs val="gap"/>
    <c:showDLblsOverMax val="0"/>
  </c:chart>
  <c:spPr>
    <a:noFill/>
    <a:ln>
      <a:noFill/>
    </a:ln>
    <a:effectLst/>
  </c:spPr>
  <c:txPr>
    <a:bodyPr/>
    <a:lstStyle/>
    <a:p>
      <a:pPr>
        <a:defRPr sz="1100" b="1"/>
      </a:pPr>
      <a:endParaRPr lang="fr-FR"/>
    </a:p>
  </c:txPr>
  <c:userShapes r:id="rId4"/>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422612769426881"/>
          <c:y val="5.858131704519369E-2"/>
          <c:w val="0.65954827521499149"/>
          <c:h val="0.75129295394846651"/>
        </c:manualLayout>
      </c:layout>
      <c:barChart>
        <c:barDir val="col"/>
        <c:grouping val="clustered"/>
        <c:varyColors val="0"/>
        <c:ser>
          <c:idx val="0"/>
          <c:order val="0"/>
          <c:tx>
            <c:strRef>
              <c:f>Sheet1!$B$1</c:f>
              <c:strCache>
                <c:ptCount val="1"/>
                <c:pt idx="0">
                  <c:v>Placebo</c:v>
                </c:pt>
              </c:strCache>
            </c:strRef>
          </c:tx>
          <c:spPr>
            <a:solidFill>
              <a:srgbClr val="BFBFB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c:f>
              <c:strCache>
                <c:ptCount val="1"/>
                <c:pt idx="0">
                  <c:v> </c:v>
                </c:pt>
              </c:strCache>
            </c:strRef>
          </c:cat>
          <c:val>
            <c:numRef>
              <c:f>Sheet1!$B$2</c:f>
              <c:numCache>
                <c:formatCode>General</c:formatCode>
                <c:ptCount val="1"/>
                <c:pt idx="0">
                  <c:v>-9.5</c:v>
                </c:pt>
              </c:numCache>
            </c:numRef>
          </c:val>
          <c:extLst>
            <c:ext xmlns:c16="http://schemas.microsoft.com/office/drawing/2014/chart" uri="{C3380CC4-5D6E-409C-BE32-E72D297353CC}">
              <c16:uniqueId val="{00000000-5F37-4F9A-8461-295BE0E30A5F}"/>
            </c:ext>
          </c:extLst>
        </c:ser>
        <c:ser>
          <c:idx val="1"/>
          <c:order val="1"/>
          <c:tx>
            <c:strRef>
              <c:f>Sheet1!$C$1</c:f>
              <c:strCache>
                <c:ptCount val="1"/>
                <c:pt idx="0">
                  <c:v>Lanifibranor</c:v>
                </c:pt>
              </c:strCache>
            </c:strRef>
          </c:tx>
          <c:spPr>
            <a:solidFill>
              <a:srgbClr val="6699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c:f>
              <c:strCache>
                <c:ptCount val="1"/>
                <c:pt idx="0">
                  <c:v> </c:v>
                </c:pt>
              </c:strCache>
            </c:strRef>
          </c:cat>
          <c:val>
            <c:numRef>
              <c:f>Sheet1!$C$2</c:f>
              <c:numCache>
                <c:formatCode>General</c:formatCode>
                <c:ptCount val="1"/>
                <c:pt idx="0">
                  <c:v>-30.1</c:v>
                </c:pt>
              </c:numCache>
            </c:numRef>
          </c:val>
          <c:extLst>
            <c:ext xmlns:c16="http://schemas.microsoft.com/office/drawing/2014/chart" uri="{C3380CC4-5D6E-409C-BE32-E72D297353CC}">
              <c16:uniqueId val="{00000001-5F37-4F9A-8461-295BE0E30A5F}"/>
            </c:ext>
          </c:extLst>
        </c:ser>
        <c:dLbls>
          <c:showLegendKey val="0"/>
          <c:showVal val="0"/>
          <c:showCatName val="0"/>
          <c:showSerName val="0"/>
          <c:showPercent val="0"/>
          <c:showBubbleSize val="0"/>
        </c:dLbls>
        <c:gapWidth val="162"/>
        <c:overlap val="-75"/>
        <c:axId val="546905488"/>
        <c:axId val="546906144"/>
      </c:barChart>
      <c:catAx>
        <c:axId val="54690548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546906144"/>
        <c:crosses val="autoZero"/>
        <c:auto val="1"/>
        <c:lblAlgn val="ctr"/>
        <c:lblOffset val="100"/>
        <c:noMultiLvlLbl val="0"/>
      </c:catAx>
      <c:valAx>
        <c:axId val="546906144"/>
        <c:scaling>
          <c:orientation val="minMax"/>
          <c:max val="0"/>
          <c:min val="-50"/>
        </c:scaling>
        <c:delete val="0"/>
        <c:axPos val="l"/>
        <c:numFmt formatCode="General" sourceLinked="1"/>
        <c:majorTickMark val="out"/>
        <c:minorTickMark val="none"/>
        <c:tickLblPos val="nextTo"/>
        <c:spPr>
          <a:noFill/>
          <a:ln>
            <a:solidFill>
              <a:srgbClr val="DBDBDB"/>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fr-FR"/>
          </a:p>
        </c:txPr>
        <c:crossAx val="546905488"/>
        <c:crosses val="autoZero"/>
        <c:crossBetween val="between"/>
        <c:majorUnit val="20"/>
      </c:valAx>
      <c:spPr>
        <a:noFill/>
        <a:ln>
          <a:noFill/>
        </a:ln>
        <a:effectLst/>
      </c:spPr>
    </c:plotArea>
    <c:plotVisOnly val="1"/>
    <c:dispBlanksAs val="gap"/>
    <c:showDLblsOverMax val="0"/>
  </c:chart>
  <c:spPr>
    <a:noFill/>
    <a:ln w="12700">
      <a:solidFill>
        <a:srgbClr val="EDEDED"/>
      </a:solid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7.6969797979797985E-2"/>
          <c:y val="5.8107037037037061E-2"/>
          <c:w val="0.86111111111111116"/>
          <c:h val="0.8797239766689976"/>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bg1">
                  <a:lumMod val="50000"/>
                </a:schemeClr>
              </a:solidFill>
              <a:ln>
                <a:noFill/>
              </a:ln>
              <a:effectLst/>
            </c:spPr>
            <c:extLst>
              <c:ext xmlns:c16="http://schemas.microsoft.com/office/drawing/2014/chart" uri="{C3380CC4-5D6E-409C-BE32-E72D297353CC}">
                <c16:uniqueId val="{00000003-5D40-47C4-9213-3A92130E71FB}"/>
              </c:ext>
            </c:extLst>
          </c:dPt>
          <c:dPt>
            <c:idx val="1"/>
            <c:invertIfNegative val="0"/>
            <c:bubble3D val="0"/>
            <c:spPr>
              <a:solidFill>
                <a:srgbClr val="2184C3"/>
              </a:solidFill>
              <a:ln>
                <a:noFill/>
              </a:ln>
              <a:effectLst/>
            </c:spPr>
            <c:extLst>
              <c:ext xmlns:c16="http://schemas.microsoft.com/office/drawing/2014/chart" uri="{C3380CC4-5D6E-409C-BE32-E72D297353CC}">
                <c16:uniqueId val="{00000004-5D40-47C4-9213-3A92130E71FB}"/>
              </c:ext>
            </c:extLst>
          </c:dPt>
          <c:dPt>
            <c:idx val="2"/>
            <c:invertIfNegative val="0"/>
            <c:bubble3D val="0"/>
            <c:spPr>
              <a:solidFill>
                <a:srgbClr val="2184C3"/>
              </a:solidFill>
              <a:ln>
                <a:noFill/>
              </a:ln>
              <a:effectLst/>
            </c:spPr>
            <c:extLst>
              <c:ext xmlns:c16="http://schemas.microsoft.com/office/drawing/2014/chart" uri="{C3380CC4-5D6E-409C-BE32-E72D297353CC}">
                <c16:uniqueId val="{00000005-5D40-47C4-9213-3A92130E71FB}"/>
              </c:ext>
            </c:extLst>
          </c:dPt>
          <c:dLbls>
            <c:dLbl>
              <c:idx val="0"/>
              <c:dLblPos val="outEnd"/>
              <c:showLegendKey val="0"/>
              <c:showVal val="1"/>
              <c:showCatName val="0"/>
              <c:showSerName val="0"/>
              <c:showPercent val="0"/>
              <c:showBubbleSize val="0"/>
              <c:extLst>
                <c:ext xmlns:c15="http://schemas.microsoft.com/office/drawing/2012/chart" uri="{CE6537A1-D6FC-4f65-9D91-7224C49458BB}">
                  <c15:layout>
                    <c:manualLayout>
                      <c:w val="0.22394615445796548"/>
                      <c:h val="6.334410744953177E-2"/>
                    </c:manualLayout>
                  </c15:layout>
                </c:ext>
                <c:ext xmlns:c16="http://schemas.microsoft.com/office/drawing/2014/chart" uri="{C3380CC4-5D6E-409C-BE32-E72D297353CC}">
                  <c16:uniqueId val="{00000003-5D40-47C4-9213-3A92130E71FB}"/>
                </c:ext>
              </c:extLst>
            </c:dLbl>
            <c:dLbl>
              <c:idx val="1"/>
              <c:dLblPos val="outEnd"/>
              <c:showLegendKey val="0"/>
              <c:showVal val="1"/>
              <c:showCatName val="0"/>
              <c:showSerName val="0"/>
              <c:showPercent val="0"/>
              <c:showBubbleSize val="0"/>
              <c:extLst>
                <c:ext xmlns:c15="http://schemas.microsoft.com/office/drawing/2012/chart" uri="{CE6537A1-D6FC-4f65-9D91-7224C49458BB}">
                  <c15:layout>
                    <c:manualLayout>
                      <c:w val="0.2806818181818182"/>
                      <c:h val="6.334410744953177E-2"/>
                    </c:manualLayout>
                  </c15:layout>
                </c:ext>
                <c:ext xmlns:c16="http://schemas.microsoft.com/office/drawing/2014/chart" uri="{C3380CC4-5D6E-409C-BE32-E72D297353CC}">
                  <c16:uniqueId val="{00000004-5D40-47C4-9213-3A92130E71FB}"/>
                </c:ext>
              </c:extLst>
            </c:dLbl>
            <c:dLbl>
              <c:idx val="2"/>
              <c:dLblPos val="outEnd"/>
              <c:showLegendKey val="0"/>
              <c:showVal val="1"/>
              <c:showCatName val="0"/>
              <c:showSerName val="0"/>
              <c:showPercent val="0"/>
              <c:showBubbleSize val="0"/>
              <c:extLst>
                <c:ext xmlns:c15="http://schemas.microsoft.com/office/drawing/2012/chart" uri="{CE6537A1-D6FC-4f65-9D91-7224C49458BB}">
                  <c15:layout>
                    <c:manualLayout>
                      <c:w val="0.2806818181818182"/>
                      <c:h val="6.334410744953177E-2"/>
                    </c:manualLayout>
                  </c15:layout>
                </c:ext>
                <c:ext xmlns:c16="http://schemas.microsoft.com/office/drawing/2014/chart" uri="{C3380CC4-5D6E-409C-BE32-E72D297353CC}">
                  <c16:uniqueId val="{00000005-5D40-47C4-9213-3A92130E71FB}"/>
                </c:ext>
              </c:extLst>
            </c:dLbl>
            <c:spPr>
              <a:noFill/>
              <a:ln>
                <a:noFill/>
              </a:ln>
              <a:effectLst/>
            </c:spPr>
            <c:txPr>
              <a:bodyPr rot="0" spcFirstLastPara="1" vertOverflow="overflow" horzOverflow="overflow" vert="horz" wrap="none" anchor="ctr" anchorCtr="1">
                <a:noAutofit/>
              </a:bodyPr>
              <a:lstStyle/>
              <a:p>
                <a:pPr>
                  <a:defRPr sz="8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Sheet1!$A$2:$A$4</c:f>
              <c:strCache>
                <c:ptCount val="3"/>
                <c:pt idx="0">
                  <c:v>Placebo</c:v>
                </c:pt>
                <c:pt idx="1">
                  <c:v>28mg</c:v>
                </c:pt>
                <c:pt idx="2">
                  <c:v>50mg</c:v>
                </c:pt>
              </c:strCache>
            </c:strRef>
          </c:cat>
          <c:val>
            <c:numRef>
              <c:f>Sheet1!$B$2:$B$4</c:f>
              <c:numCache>
                <c:formatCode>0%</c:formatCode>
                <c:ptCount val="3"/>
                <c:pt idx="0">
                  <c:v>7.0000000000000007E-2</c:v>
                </c:pt>
                <c:pt idx="1">
                  <c:v>0.28000000000000003</c:v>
                </c:pt>
                <c:pt idx="2">
                  <c:v>0.35</c:v>
                </c:pt>
              </c:numCache>
            </c:numRef>
          </c:val>
          <c:extLst>
            <c:ext xmlns:c16="http://schemas.microsoft.com/office/drawing/2014/chart" uri="{C3380CC4-5D6E-409C-BE32-E72D297353CC}">
              <c16:uniqueId val="{00000000-5D40-47C4-9213-3A92130E71FB}"/>
            </c:ext>
          </c:extLst>
        </c:ser>
        <c:dLbls>
          <c:dLblPos val="outEnd"/>
          <c:showLegendKey val="0"/>
          <c:showVal val="1"/>
          <c:showCatName val="0"/>
          <c:showSerName val="0"/>
          <c:showPercent val="0"/>
          <c:showBubbleSize val="0"/>
        </c:dLbls>
        <c:gapWidth val="35"/>
        <c:axId val="1039874504"/>
        <c:axId val="1039875160"/>
      </c:barChart>
      <c:catAx>
        <c:axId val="1039874504"/>
        <c:scaling>
          <c:orientation val="minMax"/>
        </c:scaling>
        <c:delete val="1"/>
        <c:axPos val="b"/>
        <c:numFmt formatCode="General" sourceLinked="1"/>
        <c:majorTickMark val="out"/>
        <c:minorTickMark val="none"/>
        <c:tickLblPos val="nextTo"/>
        <c:crossAx val="1039875160"/>
        <c:crosses val="autoZero"/>
        <c:auto val="1"/>
        <c:lblAlgn val="ctr"/>
        <c:lblOffset val="100"/>
        <c:noMultiLvlLbl val="0"/>
      </c:catAx>
      <c:valAx>
        <c:axId val="1039875160"/>
        <c:scaling>
          <c:orientation val="minMax"/>
          <c:max val="0.5"/>
        </c:scaling>
        <c:delete val="1"/>
        <c:axPos val="l"/>
        <c:numFmt formatCode="0%" sourceLinked="1"/>
        <c:majorTickMark val="out"/>
        <c:minorTickMark val="none"/>
        <c:tickLblPos val="nextTo"/>
        <c:crossAx val="1039874504"/>
        <c:crosses val="autoZero"/>
        <c:crossBetween val="between"/>
      </c:valAx>
      <c:spPr>
        <a:noFill/>
        <a:ln>
          <a:noFill/>
        </a:ln>
        <a:effectLst/>
      </c:spPr>
    </c:plotArea>
    <c:plotVisOnly val="1"/>
    <c:dispBlanksAs val="gap"/>
    <c:showDLblsOverMax val="0"/>
  </c:chart>
  <c:spPr>
    <a:noFill/>
    <a:ln>
      <a:noFill/>
    </a:ln>
    <a:effectLst/>
  </c:spPr>
  <c:txPr>
    <a:bodyPr/>
    <a:lstStyle/>
    <a:p>
      <a:pPr>
        <a:defRPr sz="800"/>
      </a:pPr>
      <a:endParaRPr lang="fr-FR"/>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679908432498567E-2"/>
          <c:y val="0.10272452356498916"/>
          <c:w val="0.91032009156750138"/>
          <c:h val="0.71561494728928199"/>
        </c:manualLayout>
      </c:layout>
      <c:barChart>
        <c:barDir val="col"/>
        <c:grouping val="clustered"/>
        <c:varyColors val="0"/>
        <c:ser>
          <c:idx val="0"/>
          <c:order val="0"/>
          <c:tx>
            <c:strRef>
              <c:f>Sheet1!$B$1</c:f>
              <c:strCache>
                <c:ptCount val="1"/>
                <c:pt idx="0">
                  <c:v>Stable</c:v>
                </c:pt>
              </c:strCache>
            </c:strRef>
          </c:tx>
          <c:spPr>
            <a:solidFill>
              <a:schemeClr val="accent3">
                <a:lumMod val="40000"/>
                <a:lumOff val="60000"/>
              </a:schemeClr>
            </a:solidFill>
            <a:ln>
              <a:noFill/>
            </a:ln>
            <a:effectLst/>
          </c:spPr>
          <c:invertIfNegative val="0"/>
          <c:dPt>
            <c:idx val="0"/>
            <c:invertIfNegative val="0"/>
            <c:bubble3D val="0"/>
            <c:spPr>
              <a:solidFill>
                <a:srgbClr val="699526"/>
              </a:solidFill>
              <a:ln>
                <a:noFill/>
              </a:ln>
              <a:effectLst/>
            </c:spPr>
            <c:extLst>
              <c:ext xmlns:c16="http://schemas.microsoft.com/office/drawing/2014/chart" uri="{C3380CC4-5D6E-409C-BE32-E72D297353CC}">
                <c16:uniqueId val="{00000001-61DA-41E1-8488-18593B3EBABE}"/>
              </c:ext>
            </c:extLst>
          </c:dPt>
          <c:dPt>
            <c:idx val="1"/>
            <c:invertIfNegative val="0"/>
            <c:bubble3D val="0"/>
            <c:spPr>
              <a:solidFill>
                <a:schemeClr val="bg1">
                  <a:lumMod val="85000"/>
                </a:schemeClr>
              </a:solidFill>
              <a:ln>
                <a:noFill/>
              </a:ln>
              <a:effectLst/>
            </c:spPr>
            <c:extLst>
              <c:ext xmlns:c16="http://schemas.microsoft.com/office/drawing/2014/chart" uri="{C3380CC4-5D6E-409C-BE32-E72D297353CC}">
                <c16:uniqueId val="{00000003-61DA-41E1-8488-18593B3EBABE}"/>
              </c:ext>
            </c:extLst>
          </c:dPt>
          <c:dLbls>
            <c:dLbl>
              <c:idx val="0"/>
              <c:tx>
                <c:rich>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Arial (body)"/>
                        <a:ea typeface="+mn-ea"/>
                        <a:cs typeface="+mn-cs"/>
                      </a:defRPr>
                    </a:pPr>
                    <a:fld id="{3C523357-77F7-4F84-A773-387CED64713A}" type="VALUE">
                      <a:rPr lang="en-US" sz="1000" smtClean="0">
                        <a:solidFill>
                          <a:schemeClr val="tx1"/>
                        </a:solidFill>
                        <a:latin typeface="Arial (body)"/>
                      </a:rPr>
                      <a:pPr>
                        <a:defRPr sz="1000" b="0" i="0" u="none" strike="noStrike" kern="1200" baseline="0">
                          <a:solidFill>
                            <a:schemeClr val="tx1"/>
                          </a:solidFill>
                          <a:latin typeface="Arial (body)"/>
                          <a:ea typeface="+mn-ea"/>
                          <a:cs typeface="+mn-cs"/>
                        </a:defRPr>
                      </a:pPr>
                      <a:t>[VALUE]</a:t>
                    </a:fld>
                    <a:r>
                      <a:rPr lang="en-US" sz="1000" dirty="0">
                        <a:solidFill>
                          <a:schemeClr val="tx1"/>
                        </a:solidFill>
                        <a:latin typeface="Arial (body)"/>
                      </a:rPr>
                      <a:t>, </a:t>
                    </a:r>
                  </a:p>
                  <a:p>
                    <a:pPr>
                      <a:defRPr sz="1000" b="0" i="0" u="none" strike="noStrike" kern="1200" baseline="0">
                        <a:solidFill>
                          <a:schemeClr val="tx1"/>
                        </a:solidFill>
                        <a:latin typeface="Arial (body)"/>
                        <a:ea typeface="+mn-ea"/>
                        <a:cs typeface="+mn-cs"/>
                      </a:defRPr>
                    </a:pPr>
                    <a:r>
                      <a:rPr lang="en-US" sz="1000" dirty="0">
                        <a:solidFill>
                          <a:schemeClr val="tx1"/>
                        </a:solidFill>
                        <a:latin typeface="Arial (body)"/>
                      </a:rPr>
                      <a:t>N=73</a:t>
                    </a:r>
                  </a:p>
                </c:rich>
              </c:tx>
              <c:numFmt formatCode="0%" sourceLinked="0"/>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1-61DA-41E1-8488-18593B3EBABE}"/>
                </c:ext>
              </c:extLst>
            </c:dLbl>
            <c:dLbl>
              <c:idx val="1"/>
              <c:tx>
                <c:rich>
                  <a:bodyPr/>
                  <a:lstStyle/>
                  <a:p>
                    <a:fld id="{F406BD67-842D-4B9D-81A1-27C7E0435828}" type="VALUE">
                      <a:rPr lang="en-US" smtClean="0"/>
                      <a:pPr/>
                      <a:t>[VALUE]</a:t>
                    </a:fld>
                    <a:r>
                      <a:rPr lang="en-US"/>
                      <a:t>, </a:t>
                    </a:r>
                  </a:p>
                  <a:p>
                    <a:r>
                      <a:rPr lang="en-US"/>
                      <a:t>N=61</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1DA-41E1-8488-18593B3EBABE}"/>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body)"/>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lanifibranor</c:v>
                </c:pt>
                <c:pt idx="1">
                  <c:v>placebo </c:v>
                </c:pt>
              </c:strCache>
            </c:strRef>
          </c:cat>
          <c:val>
            <c:numRef>
              <c:f>Sheet1!$B$2:$B$3</c:f>
              <c:numCache>
                <c:formatCode>0%</c:formatCode>
                <c:ptCount val="2"/>
                <c:pt idx="0">
                  <c:v>0.51</c:v>
                </c:pt>
                <c:pt idx="1">
                  <c:v>0.84</c:v>
                </c:pt>
              </c:numCache>
            </c:numRef>
          </c:val>
          <c:extLst>
            <c:ext xmlns:c16="http://schemas.microsoft.com/office/drawing/2014/chart" uri="{C3380CC4-5D6E-409C-BE32-E72D297353CC}">
              <c16:uniqueId val="{00000004-61DA-41E1-8488-18593B3EBABE}"/>
            </c:ext>
          </c:extLst>
        </c:ser>
        <c:ser>
          <c:idx val="1"/>
          <c:order val="1"/>
          <c:tx>
            <c:strRef>
              <c:f>Sheet1!$C$1</c:f>
              <c:strCache>
                <c:ptCount val="1"/>
                <c:pt idx="0">
                  <c:v>Moderate</c:v>
                </c:pt>
              </c:strCache>
            </c:strRef>
          </c:tx>
          <c:spPr>
            <a:solidFill>
              <a:schemeClr val="accent2"/>
            </a:solidFill>
            <a:ln>
              <a:noFill/>
            </a:ln>
            <a:effectLst/>
          </c:spPr>
          <c:invertIfNegative val="0"/>
          <c:dPt>
            <c:idx val="0"/>
            <c:invertIfNegative val="0"/>
            <c:bubble3D val="0"/>
            <c:spPr>
              <a:solidFill>
                <a:srgbClr val="B1C903"/>
              </a:solidFill>
              <a:ln>
                <a:noFill/>
              </a:ln>
              <a:effectLst/>
            </c:spPr>
            <c:extLst>
              <c:ext xmlns:c16="http://schemas.microsoft.com/office/drawing/2014/chart" uri="{C3380CC4-5D6E-409C-BE32-E72D297353CC}">
                <c16:uniqueId val="{00000006-61DA-41E1-8488-18593B3EBABE}"/>
              </c:ext>
            </c:extLst>
          </c:dPt>
          <c:dPt>
            <c:idx val="1"/>
            <c:invertIfNegative val="0"/>
            <c:bubble3D val="0"/>
            <c:spPr>
              <a:solidFill>
                <a:schemeClr val="bg1">
                  <a:lumMod val="50000"/>
                </a:schemeClr>
              </a:solidFill>
              <a:ln>
                <a:noFill/>
              </a:ln>
              <a:effectLst/>
            </c:spPr>
            <c:extLst>
              <c:ext xmlns:c16="http://schemas.microsoft.com/office/drawing/2014/chart" uri="{C3380CC4-5D6E-409C-BE32-E72D297353CC}">
                <c16:uniqueId val="{00000008-61DA-41E1-8488-18593B3EBABE}"/>
              </c:ext>
            </c:extLst>
          </c:dPt>
          <c:dLbls>
            <c:dLbl>
              <c:idx val="0"/>
              <c:tx>
                <c:rich>
                  <a:bodyPr/>
                  <a:lstStyle/>
                  <a:p>
                    <a:fld id="{4091F49E-775D-4C4D-B618-4AE6F7B8D3CF}" type="VALUE">
                      <a:rPr lang="en-US" smtClean="0"/>
                      <a:pPr/>
                      <a:t>[VALUE]</a:t>
                    </a:fld>
                    <a:r>
                      <a:rPr lang="en-US"/>
                      <a:t>,</a:t>
                    </a:r>
                  </a:p>
                  <a:p>
                    <a:r>
                      <a:rPr lang="en-US"/>
                      <a:t>N=23</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61DA-41E1-8488-18593B3EBABE}"/>
                </c:ext>
              </c:extLst>
            </c:dLbl>
            <c:dLbl>
              <c:idx val="1"/>
              <c:tx>
                <c:rich>
                  <a:bodyPr/>
                  <a:lstStyle/>
                  <a:p>
                    <a:fld id="{45C8BC97-1D69-4420-8FEA-0AAD9F8190DD}" type="VALUE">
                      <a:rPr lang="en-US" smtClean="0"/>
                      <a:pPr/>
                      <a:t>[VALUE]</a:t>
                    </a:fld>
                    <a:r>
                      <a:rPr lang="en-US"/>
                      <a:t>,</a:t>
                    </a:r>
                  </a:p>
                  <a:p>
                    <a:r>
                      <a:rPr lang="en-US"/>
                      <a:t>N=8</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61DA-41E1-8488-18593B3EBABE}"/>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body)"/>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lanifibranor</c:v>
                </c:pt>
                <c:pt idx="1">
                  <c:v>placebo </c:v>
                </c:pt>
              </c:strCache>
            </c:strRef>
          </c:cat>
          <c:val>
            <c:numRef>
              <c:f>Sheet1!$C$2:$C$3</c:f>
              <c:numCache>
                <c:formatCode>0%</c:formatCode>
                <c:ptCount val="2"/>
                <c:pt idx="0">
                  <c:v>0.16</c:v>
                </c:pt>
                <c:pt idx="1">
                  <c:v>0.11</c:v>
                </c:pt>
              </c:numCache>
            </c:numRef>
          </c:val>
          <c:extLst>
            <c:ext xmlns:c16="http://schemas.microsoft.com/office/drawing/2014/chart" uri="{C3380CC4-5D6E-409C-BE32-E72D297353CC}">
              <c16:uniqueId val="{00000009-61DA-41E1-8488-18593B3EBABE}"/>
            </c:ext>
          </c:extLst>
        </c:ser>
        <c:ser>
          <c:idx val="2"/>
          <c:order val="2"/>
          <c:tx>
            <c:strRef>
              <c:f>Sheet1!$D$1</c:f>
              <c:strCache>
                <c:ptCount val="1"/>
                <c:pt idx="0">
                  <c:v>Increase</c:v>
                </c:pt>
              </c:strCache>
            </c:strRef>
          </c:tx>
          <c:spPr>
            <a:solidFill>
              <a:schemeClr val="accent3">
                <a:lumMod val="60000"/>
                <a:lumOff val="40000"/>
              </a:schemeClr>
            </a:solidFill>
            <a:ln>
              <a:noFill/>
            </a:ln>
            <a:effectLst/>
          </c:spPr>
          <c:invertIfNegative val="0"/>
          <c:dPt>
            <c:idx val="1"/>
            <c:invertIfNegative val="0"/>
            <c:bubble3D val="0"/>
            <c:spPr>
              <a:solidFill>
                <a:schemeClr val="tx1"/>
              </a:solidFill>
              <a:ln>
                <a:noFill/>
              </a:ln>
              <a:effectLst/>
            </c:spPr>
            <c:extLst>
              <c:ext xmlns:c16="http://schemas.microsoft.com/office/drawing/2014/chart" uri="{C3380CC4-5D6E-409C-BE32-E72D297353CC}">
                <c16:uniqueId val="{0000000B-61DA-41E1-8488-18593B3EBABE}"/>
              </c:ext>
            </c:extLst>
          </c:dPt>
          <c:dLbls>
            <c:dLbl>
              <c:idx val="0"/>
              <c:tx>
                <c:rich>
                  <a:bodyPr/>
                  <a:lstStyle/>
                  <a:p>
                    <a:fld id="{B710A5D1-3B33-4024-8F7C-ECAFBE5163AF}" type="VALUE">
                      <a:rPr lang="en-US" smtClean="0"/>
                      <a:pPr/>
                      <a:t>[VALUE]</a:t>
                    </a:fld>
                    <a:r>
                      <a:rPr lang="en-US"/>
                      <a:t>,</a:t>
                    </a:r>
                  </a:p>
                  <a:p>
                    <a:r>
                      <a:rPr lang="en-US"/>
                      <a:t>N=48</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61DA-41E1-8488-18593B3EBABE}"/>
                </c:ext>
              </c:extLst>
            </c:dLbl>
            <c:dLbl>
              <c:idx val="1"/>
              <c:tx>
                <c:rich>
                  <a:bodyPr/>
                  <a:lstStyle/>
                  <a:p>
                    <a:fld id="{EB08F96D-FB5F-474C-B359-3A24BEEF54B7}" type="VALUE">
                      <a:rPr lang="en-US" smtClean="0"/>
                      <a:pPr/>
                      <a:t>[VALUE]</a:t>
                    </a:fld>
                    <a:r>
                      <a:rPr lang="en-US"/>
                      <a:t>, </a:t>
                    </a:r>
                  </a:p>
                  <a:p>
                    <a:r>
                      <a:rPr lang="en-US"/>
                      <a:t>N=4</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61DA-41E1-8488-18593B3EBABE}"/>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body)"/>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lanifibranor</c:v>
                </c:pt>
                <c:pt idx="1">
                  <c:v>placebo </c:v>
                </c:pt>
              </c:strCache>
            </c:strRef>
          </c:cat>
          <c:val>
            <c:numRef>
              <c:f>Sheet1!$D$2:$D$3</c:f>
              <c:numCache>
                <c:formatCode>0%</c:formatCode>
                <c:ptCount val="2"/>
                <c:pt idx="0">
                  <c:v>0.33</c:v>
                </c:pt>
                <c:pt idx="1">
                  <c:v>0.06</c:v>
                </c:pt>
              </c:numCache>
            </c:numRef>
          </c:val>
          <c:extLst>
            <c:ext xmlns:c16="http://schemas.microsoft.com/office/drawing/2014/chart" uri="{C3380CC4-5D6E-409C-BE32-E72D297353CC}">
              <c16:uniqueId val="{0000000D-61DA-41E1-8488-18593B3EBABE}"/>
            </c:ext>
          </c:extLst>
        </c:ser>
        <c:dLbls>
          <c:dLblPos val="outEnd"/>
          <c:showLegendKey val="0"/>
          <c:showVal val="1"/>
          <c:showCatName val="0"/>
          <c:showSerName val="0"/>
          <c:showPercent val="0"/>
          <c:showBubbleSize val="0"/>
        </c:dLbls>
        <c:gapWidth val="219"/>
        <c:overlap val="-27"/>
        <c:axId val="1190595072"/>
        <c:axId val="822259408"/>
      </c:barChart>
      <c:catAx>
        <c:axId val="1190595072"/>
        <c:scaling>
          <c:orientation val="minMax"/>
        </c:scaling>
        <c:delete val="0"/>
        <c:axPos val="b"/>
        <c:numFmt formatCode="0.00%" sourceLinked="0"/>
        <c:majorTickMark val="out"/>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822259408"/>
        <c:crosses val="autoZero"/>
        <c:auto val="0"/>
        <c:lblAlgn val="ctr"/>
        <c:lblOffset val="100"/>
        <c:noMultiLvlLbl val="0"/>
      </c:catAx>
      <c:valAx>
        <c:axId val="822259408"/>
        <c:scaling>
          <c:orientation val="minMax"/>
          <c:min val="0"/>
        </c:scaling>
        <c:delete val="0"/>
        <c:axPos val="l"/>
        <c:majorGridlines>
          <c:spPr>
            <a:ln w="9525" cap="flat" cmpd="sng" algn="ctr">
              <a:noFill/>
              <a:round/>
            </a:ln>
            <a:effectLst/>
          </c:spPr>
        </c:majorGridlines>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fr-FR"/>
          </a:p>
        </c:txPr>
        <c:crossAx val="1190595072"/>
        <c:crosses val="autoZero"/>
        <c:crossBetween val="between"/>
        <c:majorUnit val="0.2"/>
      </c:valAx>
      <c:spPr>
        <a:noFill/>
        <a:ln>
          <a:solidFill>
            <a:schemeClr val="bg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882703064643993E-2"/>
          <c:y val="0.10534615238312602"/>
          <c:w val="0.92511729693535605"/>
          <c:h val="0.66472745098039221"/>
        </c:manualLayout>
      </c:layout>
      <c:barChart>
        <c:barDir val="col"/>
        <c:grouping val="clustered"/>
        <c:varyColors val="0"/>
        <c:ser>
          <c:idx val="0"/>
          <c:order val="0"/>
          <c:tx>
            <c:strRef>
              <c:f>Sheet1!$B$1</c:f>
              <c:strCache>
                <c:ptCount val="1"/>
                <c:pt idx="0">
                  <c:v>Stable</c:v>
                </c:pt>
              </c:strCache>
            </c:strRef>
          </c:tx>
          <c:spPr>
            <a:solidFill>
              <a:schemeClr val="accent1"/>
            </a:solidFill>
            <a:ln>
              <a:noFill/>
            </a:ln>
            <a:effectLst/>
          </c:spPr>
          <c:invertIfNegative val="0"/>
          <c:dPt>
            <c:idx val="0"/>
            <c:invertIfNegative val="0"/>
            <c:bubble3D val="0"/>
            <c:spPr>
              <a:solidFill>
                <a:srgbClr val="699526"/>
              </a:solidFill>
              <a:ln>
                <a:noFill/>
              </a:ln>
              <a:effectLst/>
            </c:spPr>
            <c:extLst>
              <c:ext xmlns:c16="http://schemas.microsoft.com/office/drawing/2014/chart" uri="{C3380CC4-5D6E-409C-BE32-E72D297353CC}">
                <c16:uniqueId val="{00000001-EA90-4FAF-83EB-F8CCF1F1E762}"/>
              </c:ext>
            </c:extLst>
          </c:dPt>
          <c:dPt>
            <c:idx val="1"/>
            <c:invertIfNegative val="0"/>
            <c:bubble3D val="0"/>
            <c:spPr>
              <a:solidFill>
                <a:schemeClr val="bg1">
                  <a:lumMod val="85000"/>
                </a:schemeClr>
              </a:solidFill>
              <a:ln>
                <a:noFill/>
              </a:ln>
              <a:effectLst/>
            </c:spPr>
            <c:extLst>
              <c:ext xmlns:c16="http://schemas.microsoft.com/office/drawing/2014/chart" uri="{C3380CC4-5D6E-409C-BE32-E72D297353CC}">
                <c16:uniqueId val="{00000003-EA90-4FAF-83EB-F8CCF1F1E762}"/>
              </c:ext>
            </c:extLst>
          </c:dPt>
          <c:dLbls>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Arial (body)"/>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HOMA treated</c:v>
                </c:pt>
                <c:pt idx="1">
                  <c:v>HOMA placebo</c:v>
                </c:pt>
              </c:strCache>
            </c:strRef>
          </c:cat>
          <c:val>
            <c:numRef>
              <c:f>Sheet1!$B$2:$B$3</c:f>
              <c:numCache>
                <c:formatCode>0.0</c:formatCode>
                <c:ptCount val="2"/>
                <c:pt idx="0">
                  <c:v>-5.83</c:v>
                </c:pt>
                <c:pt idx="1">
                  <c:v>-0.56499999999999995</c:v>
                </c:pt>
              </c:numCache>
            </c:numRef>
          </c:val>
          <c:extLst>
            <c:ext xmlns:c16="http://schemas.microsoft.com/office/drawing/2014/chart" uri="{C3380CC4-5D6E-409C-BE32-E72D297353CC}">
              <c16:uniqueId val="{00000004-EA90-4FAF-83EB-F8CCF1F1E762}"/>
            </c:ext>
          </c:extLst>
        </c:ser>
        <c:ser>
          <c:idx val="1"/>
          <c:order val="1"/>
          <c:tx>
            <c:strRef>
              <c:f>Sheet1!$C$1</c:f>
              <c:strCache>
                <c:ptCount val="1"/>
                <c:pt idx="0">
                  <c:v>Moderate</c:v>
                </c:pt>
              </c:strCache>
            </c:strRef>
          </c:tx>
          <c:spPr>
            <a:solidFill>
              <a:srgbClr val="4B4A4F"/>
            </a:solidFill>
            <a:ln>
              <a:noFill/>
            </a:ln>
            <a:effectLst/>
          </c:spPr>
          <c:invertIfNegative val="0"/>
          <c:dPt>
            <c:idx val="0"/>
            <c:invertIfNegative val="0"/>
            <c:bubble3D val="0"/>
            <c:spPr>
              <a:solidFill>
                <a:srgbClr val="B1C903"/>
              </a:solidFill>
              <a:ln>
                <a:noFill/>
              </a:ln>
              <a:effectLst/>
            </c:spPr>
            <c:extLst>
              <c:ext xmlns:c16="http://schemas.microsoft.com/office/drawing/2014/chart" uri="{C3380CC4-5D6E-409C-BE32-E72D297353CC}">
                <c16:uniqueId val="{00000006-EA90-4FAF-83EB-F8CCF1F1E762}"/>
              </c:ext>
            </c:extLst>
          </c:dPt>
          <c:dPt>
            <c:idx val="1"/>
            <c:invertIfNegative val="0"/>
            <c:bubble3D val="0"/>
            <c:spPr>
              <a:solidFill>
                <a:srgbClr val="4B4A4F"/>
              </a:solidFill>
              <a:ln>
                <a:noFill/>
              </a:ln>
              <a:effectLst/>
            </c:spPr>
            <c:extLst>
              <c:ext xmlns:c16="http://schemas.microsoft.com/office/drawing/2014/chart" uri="{C3380CC4-5D6E-409C-BE32-E72D297353CC}">
                <c16:uniqueId val="{00000008-EA90-4FAF-83EB-F8CCF1F1E762}"/>
              </c:ext>
            </c:extLst>
          </c:dPt>
          <c:dLbls>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Arial (body)"/>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HOMA treated</c:v>
                </c:pt>
                <c:pt idx="1">
                  <c:v>HOMA placebo</c:v>
                </c:pt>
              </c:strCache>
            </c:strRef>
          </c:cat>
          <c:val>
            <c:numRef>
              <c:f>Sheet1!$C$2:$C$3</c:f>
              <c:numCache>
                <c:formatCode>0.0</c:formatCode>
                <c:ptCount val="2"/>
                <c:pt idx="0">
                  <c:v>-5.069</c:v>
                </c:pt>
                <c:pt idx="1">
                  <c:v>1.7050000000000001</c:v>
                </c:pt>
              </c:numCache>
            </c:numRef>
          </c:val>
          <c:extLst>
            <c:ext xmlns:c16="http://schemas.microsoft.com/office/drawing/2014/chart" uri="{C3380CC4-5D6E-409C-BE32-E72D297353CC}">
              <c16:uniqueId val="{00000009-EA90-4FAF-83EB-F8CCF1F1E762}"/>
            </c:ext>
          </c:extLst>
        </c:ser>
        <c:ser>
          <c:idx val="2"/>
          <c:order val="2"/>
          <c:tx>
            <c:strRef>
              <c:f>Sheet1!$D$1</c:f>
              <c:strCache>
                <c:ptCount val="1"/>
                <c:pt idx="0">
                  <c:v>Increase </c:v>
                </c:pt>
              </c:strCache>
            </c:strRef>
          </c:tx>
          <c:spPr>
            <a:solidFill>
              <a:schemeClr val="accent3">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Arial (body)"/>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stdErr"/>
            <c:noEndCap val="0"/>
            <c:spPr>
              <a:noFill/>
              <a:ln w="9525" cap="flat" cmpd="sng" algn="ctr">
                <a:solidFill>
                  <a:schemeClr val="tx1">
                    <a:lumMod val="65000"/>
                    <a:lumOff val="35000"/>
                  </a:schemeClr>
                </a:solidFill>
                <a:round/>
              </a:ln>
              <a:effectLst/>
            </c:spPr>
          </c:errBars>
          <c:cat>
            <c:strRef>
              <c:f>Sheet1!$A$2:$A$3</c:f>
              <c:strCache>
                <c:ptCount val="2"/>
                <c:pt idx="0">
                  <c:v>HOMA treated</c:v>
                </c:pt>
                <c:pt idx="1">
                  <c:v>HOMA placebo</c:v>
                </c:pt>
              </c:strCache>
            </c:strRef>
          </c:cat>
          <c:val>
            <c:numRef>
              <c:f>Sheet1!$D$2:$D$3</c:f>
              <c:numCache>
                <c:formatCode>General</c:formatCode>
                <c:ptCount val="2"/>
                <c:pt idx="0" formatCode="0.0">
                  <c:v>-8.1820000000000004</c:v>
                </c:pt>
              </c:numCache>
            </c:numRef>
          </c:val>
          <c:extLst>
            <c:ext xmlns:c16="http://schemas.microsoft.com/office/drawing/2014/chart" uri="{C3380CC4-5D6E-409C-BE32-E72D297353CC}">
              <c16:uniqueId val="{0000000A-EA90-4FAF-83EB-F8CCF1F1E762}"/>
            </c:ext>
          </c:extLst>
        </c:ser>
        <c:dLbls>
          <c:dLblPos val="outEnd"/>
          <c:showLegendKey val="0"/>
          <c:showVal val="1"/>
          <c:showCatName val="0"/>
          <c:showSerName val="0"/>
          <c:showPercent val="0"/>
          <c:showBubbleSize val="0"/>
        </c:dLbls>
        <c:gapWidth val="219"/>
        <c:overlap val="-27"/>
        <c:axId val="1344679584"/>
        <c:axId val="1347603344"/>
      </c:barChart>
      <c:catAx>
        <c:axId val="1344679584"/>
        <c:scaling>
          <c:orientation val="minMax"/>
        </c:scaling>
        <c:delete val="0"/>
        <c:axPos val="b"/>
        <c:numFmt formatCode="General" sourceLinked="1"/>
        <c:majorTickMark val="out"/>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r-FR"/>
          </a:p>
        </c:txPr>
        <c:crossAx val="1347603344"/>
        <c:crossesAt val="0"/>
        <c:auto val="1"/>
        <c:lblAlgn val="ctr"/>
        <c:lblOffset val="100"/>
        <c:tickLblSkip val="1"/>
        <c:noMultiLvlLbl val="0"/>
      </c:catAx>
      <c:valAx>
        <c:axId val="1347603344"/>
        <c:scaling>
          <c:orientation val="minMax"/>
        </c:scaling>
        <c:delete val="0"/>
        <c:axPos val="l"/>
        <c:numFmt formatCode="0.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800" b="1" i="0" u="none" strike="noStrike" kern="1200" baseline="0">
                <a:solidFill>
                  <a:schemeClr val="tx1"/>
                </a:solidFill>
                <a:latin typeface="Arial (body)"/>
                <a:ea typeface="+mn-ea"/>
                <a:cs typeface="+mn-cs"/>
              </a:defRPr>
            </a:pPr>
            <a:endParaRPr lang="fr-FR"/>
          </a:p>
        </c:txPr>
        <c:crossAx val="1344679584"/>
        <c:crossesAt val="0"/>
        <c:crossBetween val="between"/>
      </c:valAx>
      <c:spPr>
        <a:noFill/>
        <a:ln>
          <a:solidFill>
            <a:schemeClr val="bg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fr-FR"/>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790108267716537E-2"/>
          <c:y val="1.9226624015748033E-2"/>
          <c:w val="0.95375155839895009"/>
          <c:h val="0.87873425196850385"/>
        </c:manualLayout>
      </c:layout>
      <c:barChart>
        <c:barDir val="col"/>
        <c:grouping val="clustered"/>
        <c:varyColors val="0"/>
        <c:ser>
          <c:idx val="0"/>
          <c:order val="0"/>
          <c:tx>
            <c:strRef>
              <c:f>Sheet1!$B$1</c:f>
              <c:strCache>
                <c:ptCount val="1"/>
                <c:pt idx="0">
                  <c:v>Stable</c:v>
                </c:pt>
              </c:strCache>
            </c:strRef>
          </c:tx>
          <c:spPr>
            <a:solidFill>
              <a:schemeClr val="accent1"/>
            </a:solidFill>
            <a:ln>
              <a:noFill/>
            </a:ln>
            <a:effectLst/>
          </c:spPr>
          <c:invertIfNegative val="0"/>
          <c:dPt>
            <c:idx val="0"/>
            <c:invertIfNegative val="0"/>
            <c:bubble3D val="0"/>
            <c:spPr>
              <a:solidFill>
                <a:srgbClr val="699526"/>
              </a:solidFill>
              <a:ln>
                <a:noFill/>
              </a:ln>
              <a:effectLst/>
            </c:spPr>
            <c:extLst>
              <c:ext xmlns:c16="http://schemas.microsoft.com/office/drawing/2014/chart" uri="{C3380CC4-5D6E-409C-BE32-E72D297353CC}">
                <c16:uniqueId val="{00000001-59F3-458F-808C-712DFFEB16A8}"/>
              </c:ext>
            </c:extLst>
          </c:dPt>
          <c:dPt>
            <c:idx val="1"/>
            <c:invertIfNegative val="0"/>
            <c:bubble3D val="0"/>
            <c:spPr>
              <a:solidFill>
                <a:schemeClr val="bg1">
                  <a:lumMod val="85000"/>
                </a:schemeClr>
              </a:solidFill>
              <a:ln>
                <a:noFill/>
              </a:ln>
              <a:effectLst/>
            </c:spPr>
            <c:extLst>
              <c:ext xmlns:c16="http://schemas.microsoft.com/office/drawing/2014/chart" uri="{C3380CC4-5D6E-409C-BE32-E72D297353CC}">
                <c16:uniqueId val="{00000003-59F3-458F-808C-712DFFEB16A8}"/>
              </c:ext>
            </c:extLst>
          </c:dPt>
          <c:dLbls>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APO-C3 treated</c:v>
                </c:pt>
                <c:pt idx="1">
                  <c:v>APO-C3 placebo</c:v>
                </c:pt>
              </c:strCache>
            </c:strRef>
          </c:cat>
          <c:val>
            <c:numRef>
              <c:f>Sheet1!$B$2:$B$3</c:f>
              <c:numCache>
                <c:formatCode>General</c:formatCode>
                <c:ptCount val="2"/>
                <c:pt idx="0">
                  <c:v>-0.42</c:v>
                </c:pt>
                <c:pt idx="1">
                  <c:v>0.03</c:v>
                </c:pt>
              </c:numCache>
            </c:numRef>
          </c:val>
          <c:extLst>
            <c:ext xmlns:c16="http://schemas.microsoft.com/office/drawing/2014/chart" uri="{C3380CC4-5D6E-409C-BE32-E72D297353CC}">
              <c16:uniqueId val="{00000004-59F3-458F-808C-712DFFEB16A8}"/>
            </c:ext>
          </c:extLst>
        </c:ser>
        <c:ser>
          <c:idx val="1"/>
          <c:order val="1"/>
          <c:tx>
            <c:strRef>
              <c:f>Sheet1!$C$1</c:f>
              <c:strCache>
                <c:ptCount val="1"/>
                <c:pt idx="0">
                  <c:v>Moderate</c:v>
                </c:pt>
              </c:strCache>
            </c:strRef>
          </c:tx>
          <c:spPr>
            <a:solidFill>
              <a:srgbClr val="4B4A4F"/>
            </a:solidFill>
            <a:ln>
              <a:noFill/>
            </a:ln>
            <a:effectLst/>
          </c:spPr>
          <c:invertIfNegative val="0"/>
          <c:dPt>
            <c:idx val="0"/>
            <c:invertIfNegative val="0"/>
            <c:bubble3D val="0"/>
            <c:spPr>
              <a:solidFill>
                <a:srgbClr val="B1C903"/>
              </a:solidFill>
              <a:ln>
                <a:noFill/>
              </a:ln>
              <a:effectLst/>
            </c:spPr>
            <c:extLst>
              <c:ext xmlns:c16="http://schemas.microsoft.com/office/drawing/2014/chart" uri="{C3380CC4-5D6E-409C-BE32-E72D297353CC}">
                <c16:uniqueId val="{00000006-59F3-458F-808C-712DFFEB16A8}"/>
              </c:ext>
            </c:extLst>
          </c:dPt>
          <c:dLbls>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APO-C3 treated</c:v>
                </c:pt>
                <c:pt idx="1">
                  <c:v>APO-C3 placebo</c:v>
                </c:pt>
              </c:strCache>
            </c:strRef>
          </c:cat>
          <c:val>
            <c:numRef>
              <c:f>Sheet1!$C$2:$C$3</c:f>
              <c:numCache>
                <c:formatCode>General</c:formatCode>
                <c:ptCount val="2"/>
                <c:pt idx="0">
                  <c:v>-0.44</c:v>
                </c:pt>
                <c:pt idx="1">
                  <c:v>0.12</c:v>
                </c:pt>
              </c:numCache>
            </c:numRef>
          </c:val>
          <c:extLst>
            <c:ext xmlns:c16="http://schemas.microsoft.com/office/drawing/2014/chart" uri="{C3380CC4-5D6E-409C-BE32-E72D297353CC}">
              <c16:uniqueId val="{00000007-59F3-458F-808C-712DFFEB16A8}"/>
            </c:ext>
          </c:extLst>
        </c:ser>
        <c:ser>
          <c:idx val="2"/>
          <c:order val="2"/>
          <c:tx>
            <c:strRef>
              <c:f>Sheet1!$D$1</c:f>
              <c:strCache>
                <c:ptCount val="1"/>
                <c:pt idx="0">
                  <c:v>Increase </c:v>
                </c:pt>
              </c:strCache>
            </c:strRef>
          </c:tx>
          <c:spPr>
            <a:solidFill>
              <a:schemeClr val="accent3">
                <a:lumMod val="60000"/>
                <a:lumOff val="40000"/>
              </a:schemeClr>
            </a:solidFill>
            <a:ln>
              <a:noFill/>
            </a:ln>
            <a:effectLst/>
          </c:spPr>
          <c:invertIfNegative val="0"/>
          <c:dPt>
            <c:idx val="0"/>
            <c:invertIfNegative val="0"/>
            <c:bubble3D val="0"/>
            <c:spPr>
              <a:solidFill>
                <a:schemeClr val="accent3">
                  <a:lumMod val="60000"/>
                  <a:lumOff val="40000"/>
                </a:schemeClr>
              </a:solidFill>
              <a:ln>
                <a:noFill/>
              </a:ln>
              <a:effectLst/>
            </c:spPr>
            <c:extLst>
              <c:ext xmlns:c16="http://schemas.microsoft.com/office/drawing/2014/chart" uri="{C3380CC4-5D6E-409C-BE32-E72D297353CC}">
                <c16:uniqueId val="{00000009-59F3-458F-808C-712DFFEB16A8}"/>
              </c:ext>
            </c:extLst>
          </c:dPt>
          <c:dLbls>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APO-C3 treated</c:v>
                </c:pt>
                <c:pt idx="1">
                  <c:v>APO-C3 placebo</c:v>
                </c:pt>
              </c:strCache>
            </c:strRef>
          </c:cat>
          <c:val>
            <c:numRef>
              <c:f>Sheet1!$D$2:$D$3</c:f>
              <c:numCache>
                <c:formatCode>General</c:formatCode>
                <c:ptCount val="2"/>
                <c:pt idx="0">
                  <c:v>-0.45</c:v>
                </c:pt>
              </c:numCache>
            </c:numRef>
          </c:val>
          <c:extLst>
            <c:ext xmlns:c16="http://schemas.microsoft.com/office/drawing/2014/chart" uri="{C3380CC4-5D6E-409C-BE32-E72D297353CC}">
              <c16:uniqueId val="{0000000A-59F3-458F-808C-712DFFEB16A8}"/>
            </c:ext>
          </c:extLst>
        </c:ser>
        <c:dLbls>
          <c:dLblPos val="outEnd"/>
          <c:showLegendKey val="0"/>
          <c:showVal val="1"/>
          <c:showCatName val="0"/>
          <c:showSerName val="0"/>
          <c:showPercent val="0"/>
          <c:showBubbleSize val="0"/>
        </c:dLbls>
        <c:gapWidth val="219"/>
        <c:overlap val="-27"/>
        <c:axId val="1344679584"/>
        <c:axId val="1347603344"/>
      </c:barChart>
      <c:catAx>
        <c:axId val="1344679584"/>
        <c:scaling>
          <c:orientation val="minMax"/>
        </c:scaling>
        <c:delete val="0"/>
        <c:axPos val="b"/>
        <c:numFmt formatCode="General" sourceLinked="1"/>
        <c:majorTickMark val="out"/>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r-FR"/>
          </a:p>
        </c:txPr>
        <c:crossAx val="1347603344"/>
        <c:crosses val="autoZero"/>
        <c:auto val="1"/>
        <c:lblAlgn val="ctr"/>
        <c:lblOffset val="100"/>
        <c:noMultiLvlLbl val="0"/>
      </c:catAx>
      <c:valAx>
        <c:axId val="1347603344"/>
        <c:scaling>
          <c:orientation val="minMax"/>
          <c:max val="1"/>
          <c:min val="-1"/>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800" b="1" i="0" u="none" strike="noStrike" kern="1200" baseline="0">
                <a:solidFill>
                  <a:schemeClr val="tx1"/>
                </a:solidFill>
                <a:latin typeface="Arial" panose="020B0604020202020204" pitchFamily="34" charset="0"/>
                <a:ea typeface="+mn-ea"/>
                <a:cs typeface="Arial" panose="020B0604020202020204" pitchFamily="34" charset="0"/>
              </a:defRPr>
            </a:pPr>
            <a:endParaRPr lang="fr-FR"/>
          </a:p>
        </c:txPr>
        <c:crossAx val="13446795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fr-FR"/>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016879546193925E-2"/>
          <c:y val="7.4311689299707107E-2"/>
          <c:w val="0.93298312045380605"/>
          <c:h val="0.81717152452257069"/>
        </c:manualLayout>
      </c:layout>
      <c:barChart>
        <c:barDir val="col"/>
        <c:grouping val="clustered"/>
        <c:varyColors val="0"/>
        <c:ser>
          <c:idx val="0"/>
          <c:order val="0"/>
          <c:tx>
            <c:strRef>
              <c:f>Sheet1!$B$1</c:f>
              <c:strCache>
                <c:ptCount val="1"/>
                <c:pt idx="0">
                  <c:v>Stable</c:v>
                </c:pt>
              </c:strCache>
            </c:strRef>
          </c:tx>
          <c:spPr>
            <a:solidFill>
              <a:schemeClr val="accent1"/>
            </a:solidFill>
            <a:ln>
              <a:noFill/>
            </a:ln>
            <a:effectLst/>
          </c:spPr>
          <c:invertIfNegative val="0"/>
          <c:dPt>
            <c:idx val="0"/>
            <c:invertIfNegative val="0"/>
            <c:bubble3D val="0"/>
            <c:spPr>
              <a:solidFill>
                <a:srgbClr val="699526"/>
              </a:solidFill>
              <a:ln>
                <a:noFill/>
              </a:ln>
              <a:effectLst/>
            </c:spPr>
            <c:extLst>
              <c:ext xmlns:c16="http://schemas.microsoft.com/office/drawing/2014/chart" uri="{C3380CC4-5D6E-409C-BE32-E72D297353CC}">
                <c16:uniqueId val="{00000001-2A44-4AE1-8561-BC5968306493}"/>
              </c:ext>
            </c:extLst>
          </c:dPt>
          <c:dPt>
            <c:idx val="1"/>
            <c:invertIfNegative val="0"/>
            <c:bubble3D val="0"/>
            <c:spPr>
              <a:solidFill>
                <a:schemeClr val="bg1">
                  <a:lumMod val="85000"/>
                </a:schemeClr>
              </a:solidFill>
              <a:ln>
                <a:noFill/>
              </a:ln>
              <a:effectLst/>
            </c:spPr>
            <c:extLst>
              <c:ext xmlns:c16="http://schemas.microsoft.com/office/drawing/2014/chart" uri="{C3380CC4-5D6E-409C-BE32-E72D297353CC}">
                <c16:uniqueId val="{00000003-2A44-4AE1-8561-BC5968306493}"/>
              </c:ext>
            </c:extLst>
          </c:dPt>
          <c:dLbls>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ALT  treated</c:v>
                </c:pt>
                <c:pt idx="1">
                  <c:v>ALT Placebo </c:v>
                </c:pt>
              </c:strCache>
            </c:strRef>
          </c:cat>
          <c:val>
            <c:numRef>
              <c:f>Sheet1!$B$2:$B$3</c:f>
              <c:numCache>
                <c:formatCode>General</c:formatCode>
                <c:ptCount val="2"/>
                <c:pt idx="0">
                  <c:v>-20</c:v>
                </c:pt>
                <c:pt idx="1">
                  <c:v>-5</c:v>
                </c:pt>
              </c:numCache>
            </c:numRef>
          </c:val>
          <c:extLst>
            <c:ext xmlns:c16="http://schemas.microsoft.com/office/drawing/2014/chart" uri="{C3380CC4-5D6E-409C-BE32-E72D297353CC}">
              <c16:uniqueId val="{00000004-2A44-4AE1-8561-BC5968306493}"/>
            </c:ext>
          </c:extLst>
        </c:ser>
        <c:ser>
          <c:idx val="1"/>
          <c:order val="1"/>
          <c:tx>
            <c:strRef>
              <c:f>Sheet1!$C$1</c:f>
              <c:strCache>
                <c:ptCount val="1"/>
                <c:pt idx="0">
                  <c:v>Moderate</c:v>
                </c:pt>
              </c:strCache>
            </c:strRef>
          </c:tx>
          <c:spPr>
            <a:solidFill>
              <a:srgbClr val="4B4A4F"/>
            </a:solidFill>
            <a:ln>
              <a:noFill/>
            </a:ln>
            <a:effectLst/>
          </c:spPr>
          <c:invertIfNegative val="0"/>
          <c:dPt>
            <c:idx val="0"/>
            <c:invertIfNegative val="0"/>
            <c:bubble3D val="0"/>
            <c:spPr>
              <a:solidFill>
                <a:srgbClr val="B1C903"/>
              </a:solidFill>
              <a:ln>
                <a:noFill/>
              </a:ln>
              <a:effectLst/>
            </c:spPr>
            <c:extLst>
              <c:ext xmlns:c16="http://schemas.microsoft.com/office/drawing/2014/chart" uri="{C3380CC4-5D6E-409C-BE32-E72D297353CC}">
                <c16:uniqueId val="{00000006-2A44-4AE1-8561-BC5968306493}"/>
              </c:ext>
            </c:extLst>
          </c:dPt>
          <c:dLbls>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ALT  treated</c:v>
                </c:pt>
                <c:pt idx="1">
                  <c:v>ALT Placebo </c:v>
                </c:pt>
              </c:strCache>
            </c:strRef>
          </c:cat>
          <c:val>
            <c:numRef>
              <c:f>Sheet1!$C$2:$C$3</c:f>
              <c:numCache>
                <c:formatCode>General</c:formatCode>
                <c:ptCount val="2"/>
                <c:pt idx="0">
                  <c:v>-26</c:v>
                </c:pt>
                <c:pt idx="1">
                  <c:v>8</c:v>
                </c:pt>
              </c:numCache>
            </c:numRef>
          </c:val>
          <c:extLst>
            <c:ext xmlns:c16="http://schemas.microsoft.com/office/drawing/2014/chart" uri="{C3380CC4-5D6E-409C-BE32-E72D297353CC}">
              <c16:uniqueId val="{00000007-2A44-4AE1-8561-BC5968306493}"/>
            </c:ext>
          </c:extLst>
        </c:ser>
        <c:ser>
          <c:idx val="2"/>
          <c:order val="2"/>
          <c:tx>
            <c:strRef>
              <c:f>Sheet1!$D$1</c:f>
              <c:strCache>
                <c:ptCount val="1"/>
                <c:pt idx="0">
                  <c:v>Increase </c:v>
                </c:pt>
              </c:strCache>
            </c:strRef>
          </c:tx>
          <c:spPr>
            <a:solidFill>
              <a:schemeClr val="accent3">
                <a:lumMod val="60000"/>
                <a:lumOff val="40000"/>
              </a:schemeClr>
            </a:solidFill>
            <a:ln>
              <a:noFill/>
            </a:ln>
            <a:effectLst/>
          </c:spPr>
          <c:invertIfNegative val="0"/>
          <c:dPt>
            <c:idx val="0"/>
            <c:invertIfNegative val="0"/>
            <c:bubble3D val="0"/>
            <c:spPr>
              <a:solidFill>
                <a:schemeClr val="accent3">
                  <a:lumMod val="60000"/>
                  <a:lumOff val="40000"/>
                </a:schemeClr>
              </a:solidFill>
              <a:ln>
                <a:noFill/>
              </a:ln>
              <a:effectLst/>
            </c:spPr>
            <c:extLst>
              <c:ext xmlns:c16="http://schemas.microsoft.com/office/drawing/2014/chart" uri="{C3380CC4-5D6E-409C-BE32-E72D297353CC}">
                <c16:uniqueId val="{00000009-2A44-4AE1-8561-BC5968306493}"/>
              </c:ext>
            </c:extLst>
          </c:dPt>
          <c:dLbls>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ALT  treated</c:v>
                </c:pt>
                <c:pt idx="1">
                  <c:v>ALT Placebo </c:v>
                </c:pt>
              </c:strCache>
            </c:strRef>
          </c:cat>
          <c:val>
            <c:numRef>
              <c:f>Sheet1!$D$2:$D$3</c:f>
              <c:numCache>
                <c:formatCode>General</c:formatCode>
                <c:ptCount val="2"/>
                <c:pt idx="0">
                  <c:v>-22</c:v>
                </c:pt>
              </c:numCache>
            </c:numRef>
          </c:val>
          <c:extLst>
            <c:ext xmlns:c16="http://schemas.microsoft.com/office/drawing/2014/chart" uri="{C3380CC4-5D6E-409C-BE32-E72D297353CC}">
              <c16:uniqueId val="{0000000A-2A44-4AE1-8561-BC5968306493}"/>
            </c:ext>
          </c:extLst>
        </c:ser>
        <c:dLbls>
          <c:dLblPos val="outEnd"/>
          <c:showLegendKey val="0"/>
          <c:showVal val="1"/>
          <c:showCatName val="0"/>
          <c:showSerName val="0"/>
          <c:showPercent val="0"/>
          <c:showBubbleSize val="0"/>
        </c:dLbls>
        <c:gapWidth val="219"/>
        <c:overlap val="-27"/>
        <c:axId val="1344679584"/>
        <c:axId val="1347603344"/>
      </c:barChart>
      <c:catAx>
        <c:axId val="1344679584"/>
        <c:scaling>
          <c:orientation val="minMax"/>
        </c:scaling>
        <c:delete val="0"/>
        <c:axPos val="b"/>
        <c:numFmt formatCode="General" sourceLinked="1"/>
        <c:majorTickMark val="out"/>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r-FR"/>
          </a:p>
        </c:txPr>
        <c:crossAx val="1347603344"/>
        <c:crosses val="autoZero"/>
        <c:auto val="1"/>
        <c:lblAlgn val="ctr"/>
        <c:lblOffset val="100"/>
        <c:noMultiLvlLbl val="0"/>
      </c:catAx>
      <c:valAx>
        <c:axId val="1347603344"/>
        <c:scaling>
          <c:orientation val="minMax"/>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800" b="1" i="0" u="none" strike="noStrike" kern="1200" baseline="0">
                <a:solidFill>
                  <a:schemeClr val="tx1"/>
                </a:solidFill>
                <a:latin typeface="Arial" panose="020B0604020202020204" pitchFamily="34" charset="0"/>
                <a:ea typeface="+mn-ea"/>
                <a:cs typeface="Arial" panose="020B0604020202020204" pitchFamily="34" charset="0"/>
              </a:defRPr>
            </a:pPr>
            <a:endParaRPr lang="fr-FR"/>
          </a:p>
        </c:txPr>
        <c:crossAx val="1344679584"/>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fr-FR"/>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761512464137934"/>
          <c:y val="0.13471956873171317"/>
          <c:w val="0.80562542049689223"/>
          <c:h val="0.70705812702908521"/>
        </c:manualLayout>
      </c:layout>
      <c:lineChart>
        <c:grouping val="standard"/>
        <c:varyColors val="0"/>
        <c:ser>
          <c:idx val="0"/>
          <c:order val="0"/>
          <c:tx>
            <c:strRef>
              <c:f>Sheet1!$B$1</c:f>
              <c:strCache>
                <c:ptCount val="1"/>
                <c:pt idx="0">
                  <c:v>Line 1</c:v>
                </c:pt>
              </c:strCache>
            </c:strRef>
          </c:tx>
          <c:spPr>
            <a:ln w="25400">
              <a:solidFill>
                <a:schemeClr val="accent1"/>
              </a:solidFill>
              <a:prstDash val="solid"/>
            </a:ln>
          </c:spPr>
          <c:marker>
            <c:symbol val="none"/>
          </c:marker>
          <c:dPt>
            <c:idx val="0"/>
            <c:bubble3D val="0"/>
            <c:spPr>
              <a:ln w="25400" cap="rnd" cmpd="sng" algn="ctr">
                <a:solidFill>
                  <a:schemeClr val="accent1"/>
                </a:solidFill>
                <a:prstDash val="solid"/>
                <a:round/>
                <a:headEnd type="none" w="med" len="med"/>
                <a:tailEnd type="none" w="med" len="med"/>
              </a:ln>
              <a:effectLst/>
            </c:spPr>
            <c:extLst>
              <c:ext xmlns:c16="http://schemas.microsoft.com/office/drawing/2014/chart" uri="{C3380CC4-5D6E-409C-BE32-E72D297353CC}">
                <c16:uniqueId val="{00000013-410C-4A28-B3AB-52E4540B8FC3}"/>
              </c:ext>
            </c:extLst>
          </c:dPt>
          <c:dPt>
            <c:idx val="1"/>
            <c:bubble3D val="0"/>
            <c:spPr>
              <a:ln w="25400" cap="rnd" cmpd="sng" algn="ctr">
                <a:solidFill>
                  <a:schemeClr val="accent1"/>
                </a:solidFill>
                <a:prstDash val="solid"/>
                <a:round/>
                <a:headEnd type="none" w="med" len="med"/>
                <a:tailEnd type="none" w="med" len="med"/>
              </a:ln>
              <a:effectLst/>
            </c:spPr>
            <c:extLst>
              <c:ext xmlns:c16="http://schemas.microsoft.com/office/drawing/2014/chart" uri="{C3380CC4-5D6E-409C-BE32-E72D297353CC}">
                <c16:uniqueId val="{00000015-410C-4A28-B3AB-52E4540B8FC3}"/>
              </c:ext>
            </c:extLst>
          </c:dPt>
          <c:dPt>
            <c:idx val="2"/>
            <c:bubble3D val="0"/>
            <c:spPr>
              <a:ln w="25400" cap="rnd" cmpd="sng" algn="ctr">
                <a:solidFill>
                  <a:schemeClr val="accent1"/>
                </a:solidFill>
                <a:prstDash val="solid"/>
                <a:round/>
                <a:headEnd type="none" w="med" len="med"/>
                <a:tailEnd type="none" w="med" len="med"/>
              </a:ln>
              <a:effectLst/>
            </c:spPr>
            <c:extLst>
              <c:ext xmlns:c16="http://schemas.microsoft.com/office/drawing/2014/chart" uri="{C3380CC4-5D6E-409C-BE32-E72D297353CC}">
                <c16:uniqueId val="{00000017-410C-4A28-B3AB-52E4540B8FC3}"/>
              </c:ext>
            </c:extLst>
          </c:dPt>
          <c:dPt>
            <c:idx val="3"/>
            <c:bubble3D val="0"/>
            <c:spPr>
              <a:ln w="25400" cap="rnd" cmpd="sng" algn="ctr">
                <a:solidFill>
                  <a:schemeClr val="accent1"/>
                </a:solidFill>
                <a:prstDash val="solid"/>
                <a:round/>
                <a:headEnd type="none" w="med" len="med"/>
                <a:tailEnd type="none" w="med" len="med"/>
              </a:ln>
              <a:effectLst/>
            </c:spPr>
            <c:extLst>
              <c:ext xmlns:c16="http://schemas.microsoft.com/office/drawing/2014/chart" uri="{C3380CC4-5D6E-409C-BE32-E72D297353CC}">
                <c16:uniqueId val="{00000019-410C-4A28-B3AB-52E4540B8FC3}"/>
              </c:ext>
            </c:extLst>
          </c:dPt>
          <c:cat>
            <c:numRef>
              <c:f>Sheet1!$A$2:$A$6</c:f>
              <c:numCache>
                <c:formatCode>General</c:formatCode>
                <c:ptCount val="5"/>
                <c:pt idx="0">
                  <c:v>0</c:v>
                </c:pt>
                <c:pt idx="1">
                  <c:v>24</c:v>
                </c:pt>
                <c:pt idx="2">
                  <c:v>48</c:v>
                </c:pt>
                <c:pt idx="3">
                  <c:v>72</c:v>
                </c:pt>
                <c:pt idx="4">
                  <c:v>96</c:v>
                </c:pt>
              </c:numCache>
            </c:numRef>
          </c:cat>
          <c:val>
            <c:numRef>
              <c:f>Sheet1!$B$2:$B$6</c:f>
              <c:numCache>
                <c:formatCode>General</c:formatCode>
                <c:ptCount val="5"/>
              </c:numCache>
            </c:numRef>
          </c:val>
          <c:smooth val="0"/>
          <c:extLst>
            <c:ext xmlns:c16="http://schemas.microsoft.com/office/drawing/2014/chart" uri="{C3380CC4-5D6E-409C-BE32-E72D297353CC}">
              <c16:uniqueId val="{0000001A-410C-4A28-B3AB-52E4540B8FC3}"/>
            </c:ext>
          </c:extLst>
        </c:ser>
        <c:ser>
          <c:idx val="1"/>
          <c:order val="1"/>
          <c:tx>
            <c:strRef>
              <c:f>Sheet1!$C$1</c:f>
              <c:strCache>
                <c:ptCount val="1"/>
                <c:pt idx="0">
                  <c:v>Line 2</c:v>
                </c:pt>
              </c:strCache>
            </c:strRef>
          </c:tx>
          <c:spPr>
            <a:ln w="25400">
              <a:solidFill>
                <a:schemeClr val="accent2"/>
              </a:solidFill>
              <a:prstDash val="solid"/>
            </a:ln>
          </c:spPr>
          <c:marker>
            <c:symbol val="none"/>
          </c:marker>
          <c:dPt>
            <c:idx val="0"/>
            <c:bubble3D val="0"/>
            <c:spPr>
              <a:ln w="25400" cap="rnd" cmpd="sng" algn="ctr">
                <a:solidFill>
                  <a:schemeClr val="accent2"/>
                </a:solidFill>
                <a:prstDash val="solid"/>
                <a:round/>
                <a:headEnd type="none" w="med" len="med"/>
                <a:tailEnd type="none" w="med" len="med"/>
              </a:ln>
              <a:effectLst/>
            </c:spPr>
            <c:extLst>
              <c:ext xmlns:c16="http://schemas.microsoft.com/office/drawing/2014/chart" uri="{C3380CC4-5D6E-409C-BE32-E72D297353CC}">
                <c16:uniqueId val="{0000001D-410C-4A28-B3AB-52E4540B8FC3}"/>
              </c:ext>
            </c:extLst>
          </c:dPt>
          <c:dPt>
            <c:idx val="1"/>
            <c:bubble3D val="0"/>
            <c:spPr>
              <a:ln w="25400" cap="rnd" cmpd="sng" algn="ctr">
                <a:solidFill>
                  <a:schemeClr val="accent2"/>
                </a:solidFill>
                <a:prstDash val="solid"/>
                <a:round/>
                <a:headEnd type="none" w="med" len="med"/>
                <a:tailEnd type="none" w="med" len="med"/>
              </a:ln>
              <a:effectLst/>
            </c:spPr>
            <c:extLst>
              <c:ext xmlns:c16="http://schemas.microsoft.com/office/drawing/2014/chart" uri="{C3380CC4-5D6E-409C-BE32-E72D297353CC}">
                <c16:uniqueId val="{0000001F-410C-4A28-B3AB-52E4540B8FC3}"/>
              </c:ext>
            </c:extLst>
          </c:dPt>
          <c:dPt>
            <c:idx val="2"/>
            <c:bubble3D val="0"/>
            <c:spPr>
              <a:ln w="25400" cap="rnd" cmpd="sng" algn="ctr">
                <a:solidFill>
                  <a:schemeClr val="accent2"/>
                </a:solidFill>
                <a:prstDash val="solid"/>
                <a:round/>
                <a:headEnd type="none" w="med" len="med"/>
                <a:tailEnd type="none" w="med" len="med"/>
              </a:ln>
              <a:effectLst/>
            </c:spPr>
            <c:extLst>
              <c:ext xmlns:c16="http://schemas.microsoft.com/office/drawing/2014/chart" uri="{C3380CC4-5D6E-409C-BE32-E72D297353CC}">
                <c16:uniqueId val="{00000021-410C-4A28-B3AB-52E4540B8FC3}"/>
              </c:ext>
            </c:extLst>
          </c:dPt>
          <c:dPt>
            <c:idx val="3"/>
            <c:bubble3D val="0"/>
            <c:spPr>
              <a:ln w="25400" cap="rnd" cmpd="sng" algn="ctr">
                <a:solidFill>
                  <a:schemeClr val="accent2"/>
                </a:solidFill>
                <a:prstDash val="solid"/>
                <a:round/>
                <a:headEnd type="none" w="med" len="med"/>
                <a:tailEnd type="none" w="med" len="med"/>
              </a:ln>
              <a:effectLst/>
            </c:spPr>
            <c:extLst>
              <c:ext xmlns:c16="http://schemas.microsoft.com/office/drawing/2014/chart" uri="{C3380CC4-5D6E-409C-BE32-E72D297353CC}">
                <c16:uniqueId val="{00000023-410C-4A28-B3AB-52E4540B8FC3}"/>
              </c:ext>
            </c:extLst>
          </c:dPt>
          <c:cat>
            <c:numRef>
              <c:f>Sheet1!$A$2:$A$6</c:f>
              <c:numCache>
                <c:formatCode>General</c:formatCode>
                <c:ptCount val="5"/>
                <c:pt idx="0">
                  <c:v>0</c:v>
                </c:pt>
                <c:pt idx="1">
                  <c:v>24</c:v>
                </c:pt>
                <c:pt idx="2">
                  <c:v>48</c:v>
                </c:pt>
                <c:pt idx="3">
                  <c:v>72</c:v>
                </c:pt>
                <c:pt idx="4">
                  <c:v>96</c:v>
                </c:pt>
              </c:numCache>
            </c:numRef>
          </c:cat>
          <c:val>
            <c:numRef>
              <c:f>Sheet1!$C$2:$C$6</c:f>
              <c:numCache>
                <c:formatCode>General</c:formatCode>
                <c:ptCount val="5"/>
              </c:numCache>
            </c:numRef>
          </c:val>
          <c:smooth val="0"/>
          <c:extLst>
            <c:ext xmlns:c16="http://schemas.microsoft.com/office/drawing/2014/chart" uri="{C3380CC4-5D6E-409C-BE32-E72D297353CC}">
              <c16:uniqueId val="{00000024-410C-4A28-B3AB-52E4540B8FC3}"/>
            </c:ext>
          </c:extLst>
        </c:ser>
        <c:ser>
          <c:idx val="2"/>
          <c:order val="2"/>
          <c:tx>
            <c:strRef>
              <c:f>Sheet1!$D$1</c:f>
              <c:strCache>
                <c:ptCount val="1"/>
                <c:pt idx="0">
                  <c:v>Line 3</c:v>
                </c:pt>
              </c:strCache>
            </c:strRef>
          </c:tx>
          <c:spPr>
            <a:ln w="25400">
              <a:solidFill>
                <a:schemeClr val="accent3"/>
              </a:solidFill>
              <a:prstDash val="solid"/>
            </a:ln>
          </c:spPr>
          <c:marker>
            <c:symbol val="none"/>
          </c:marker>
          <c:dPt>
            <c:idx val="0"/>
            <c:bubble3D val="0"/>
            <c:spPr>
              <a:ln w="25400" cap="rnd" cmpd="sng" algn="ctr">
                <a:solidFill>
                  <a:schemeClr val="accent3"/>
                </a:solidFill>
                <a:prstDash val="solid"/>
                <a:round/>
                <a:headEnd type="none" w="med" len="med"/>
                <a:tailEnd type="none" w="med" len="med"/>
              </a:ln>
              <a:effectLst/>
            </c:spPr>
            <c:extLst>
              <c:ext xmlns:c16="http://schemas.microsoft.com/office/drawing/2014/chart" uri="{C3380CC4-5D6E-409C-BE32-E72D297353CC}">
                <c16:uniqueId val="{00000027-410C-4A28-B3AB-52E4540B8FC3}"/>
              </c:ext>
            </c:extLst>
          </c:dPt>
          <c:dPt>
            <c:idx val="1"/>
            <c:bubble3D val="0"/>
            <c:spPr>
              <a:ln w="25400" cap="rnd" cmpd="sng" algn="ctr">
                <a:solidFill>
                  <a:schemeClr val="accent3"/>
                </a:solidFill>
                <a:prstDash val="solid"/>
                <a:round/>
                <a:headEnd type="none" w="med" len="med"/>
                <a:tailEnd type="none" w="med" len="med"/>
              </a:ln>
              <a:effectLst/>
            </c:spPr>
            <c:extLst>
              <c:ext xmlns:c16="http://schemas.microsoft.com/office/drawing/2014/chart" uri="{C3380CC4-5D6E-409C-BE32-E72D297353CC}">
                <c16:uniqueId val="{00000029-410C-4A28-B3AB-52E4540B8FC3}"/>
              </c:ext>
            </c:extLst>
          </c:dPt>
          <c:dPt>
            <c:idx val="2"/>
            <c:bubble3D val="0"/>
            <c:spPr>
              <a:ln w="25400" cap="rnd" cmpd="sng" algn="ctr">
                <a:solidFill>
                  <a:schemeClr val="accent3"/>
                </a:solidFill>
                <a:prstDash val="solid"/>
                <a:round/>
                <a:headEnd type="none" w="med" len="med"/>
                <a:tailEnd type="none" w="med" len="med"/>
              </a:ln>
              <a:effectLst/>
            </c:spPr>
            <c:extLst>
              <c:ext xmlns:c16="http://schemas.microsoft.com/office/drawing/2014/chart" uri="{C3380CC4-5D6E-409C-BE32-E72D297353CC}">
                <c16:uniqueId val="{0000002B-410C-4A28-B3AB-52E4540B8FC3}"/>
              </c:ext>
            </c:extLst>
          </c:dPt>
          <c:dPt>
            <c:idx val="3"/>
            <c:bubble3D val="0"/>
            <c:spPr>
              <a:ln w="25400" cap="rnd" cmpd="sng" algn="ctr">
                <a:solidFill>
                  <a:schemeClr val="accent3"/>
                </a:solidFill>
                <a:prstDash val="solid"/>
                <a:round/>
                <a:headEnd type="none" w="med" len="med"/>
                <a:tailEnd type="none" w="med" len="med"/>
              </a:ln>
              <a:effectLst/>
            </c:spPr>
            <c:extLst>
              <c:ext xmlns:c16="http://schemas.microsoft.com/office/drawing/2014/chart" uri="{C3380CC4-5D6E-409C-BE32-E72D297353CC}">
                <c16:uniqueId val="{0000002D-410C-4A28-B3AB-52E4540B8FC3}"/>
              </c:ext>
            </c:extLst>
          </c:dPt>
          <c:cat>
            <c:numRef>
              <c:f>Sheet1!$A$2:$A$6</c:f>
              <c:numCache>
                <c:formatCode>General</c:formatCode>
                <c:ptCount val="5"/>
                <c:pt idx="0">
                  <c:v>0</c:v>
                </c:pt>
                <c:pt idx="1">
                  <c:v>24</c:v>
                </c:pt>
                <c:pt idx="2">
                  <c:v>48</c:v>
                </c:pt>
                <c:pt idx="3">
                  <c:v>72</c:v>
                </c:pt>
                <c:pt idx="4">
                  <c:v>96</c:v>
                </c:pt>
              </c:numCache>
            </c:numRef>
          </c:cat>
          <c:val>
            <c:numRef>
              <c:f>Sheet1!$D$2:$D$6</c:f>
              <c:numCache>
                <c:formatCode>General</c:formatCode>
                <c:ptCount val="5"/>
              </c:numCache>
            </c:numRef>
          </c:val>
          <c:smooth val="0"/>
          <c:extLst>
            <c:ext xmlns:c16="http://schemas.microsoft.com/office/drawing/2014/chart" uri="{C3380CC4-5D6E-409C-BE32-E72D297353CC}">
              <c16:uniqueId val="{0000002E-410C-4A28-B3AB-52E4540B8FC3}"/>
            </c:ext>
          </c:extLst>
        </c:ser>
        <c:dLbls>
          <c:showLegendKey val="0"/>
          <c:showVal val="0"/>
          <c:showCatName val="0"/>
          <c:showSerName val="0"/>
          <c:showPercent val="0"/>
          <c:showBubbleSize val="0"/>
        </c:dLbls>
        <c:smooth val="0"/>
        <c:axId val="70336512"/>
        <c:axId val="70338048"/>
      </c:lineChart>
      <c:catAx>
        <c:axId val="70336512"/>
        <c:scaling>
          <c:orientation val="minMax"/>
        </c:scaling>
        <c:delete val="0"/>
        <c:axPos val="b"/>
        <c:title>
          <c:tx>
            <c:rich>
              <a:bodyPr/>
              <a:lstStyle/>
              <a:p>
                <a:pPr>
                  <a:defRPr b="1"/>
                </a:pPr>
                <a:r>
                  <a:rPr lang="en-US" b="1" dirty="0"/>
                  <a:t>Weeks</a:t>
                </a:r>
              </a:p>
            </c:rich>
          </c:tx>
          <c:overlay val="0"/>
        </c:title>
        <c:numFmt formatCode="General" sourceLinked="0"/>
        <c:majorTickMark val="none"/>
        <c:minorTickMark val="none"/>
        <c:tickLblPos val="nextTo"/>
        <c:spPr>
          <a:ln w="15875" cap="flat" cmpd="sng" algn="ctr">
            <a:solidFill>
              <a:srgbClr val="DBDBDB"/>
            </a:solidFill>
            <a:prstDash val="solid"/>
            <a:round/>
            <a:headEnd type="none" w="med" len="med"/>
            <a:tailEnd type="none" w="med" len="med"/>
          </a:ln>
          <a:effectLst/>
        </c:spPr>
        <c:crossAx val="70338048"/>
        <c:crossesAt val="-2.5"/>
        <c:auto val="1"/>
        <c:lblAlgn val="ctr"/>
        <c:lblOffset val="100"/>
        <c:noMultiLvlLbl val="0"/>
      </c:catAx>
      <c:valAx>
        <c:axId val="70338048"/>
        <c:scaling>
          <c:orientation val="minMax"/>
          <c:max val="5"/>
          <c:min val="-2.5"/>
        </c:scaling>
        <c:delete val="0"/>
        <c:axPos val="l"/>
        <c:title>
          <c:tx>
            <c:rich>
              <a:bodyPr/>
              <a:lstStyle/>
              <a:p>
                <a:pPr>
                  <a:defRPr b="1"/>
                </a:pPr>
                <a:r>
                  <a:rPr lang="en-US" b="1" dirty="0"/>
                  <a:t>Change from baseline (kg)</a:t>
                </a:r>
              </a:p>
            </c:rich>
          </c:tx>
          <c:layout>
            <c:manualLayout>
              <c:xMode val="edge"/>
              <c:yMode val="edge"/>
              <c:x val="0"/>
              <c:y val="0.13471956873171317"/>
            </c:manualLayout>
          </c:layout>
          <c:overlay val="0"/>
        </c:title>
        <c:numFmt formatCode="#,##0.0" sourceLinked="0"/>
        <c:majorTickMark val="out"/>
        <c:minorTickMark val="none"/>
        <c:tickLblPos val="nextTo"/>
        <c:spPr>
          <a:ln w="15875" cap="flat" cmpd="sng" algn="ctr">
            <a:solidFill>
              <a:srgbClr val="DBDBDB"/>
            </a:solidFill>
            <a:prstDash val="solid"/>
            <a:round/>
            <a:headEnd type="none" w="med" len="med"/>
            <a:tailEnd type="none" w="med" len="med"/>
          </a:ln>
          <a:effectLst/>
        </c:spPr>
        <c:crossAx val="70336512"/>
        <c:crosses val="autoZero"/>
        <c:crossBetween val="midCat"/>
        <c:majorUnit val="2.5"/>
      </c:valAx>
      <c:spPr>
        <a:noFill/>
        <a:effectLst/>
        <a:extLst>
          <a:ext uri="{909E8E84-426E-40DD-AFC4-6F175D3DCCD1}">
            <a14:hiddenFill xmlns:a14="http://schemas.microsoft.com/office/drawing/2010/main">
              <a:solidFill>
                <a:srgbClr val="FFFFFF"/>
              </a:solidFill>
            </a14:hiddenFill>
          </a:ext>
        </a:extLst>
      </c:spPr>
    </c:plotArea>
    <c:plotVisOnly val="1"/>
    <c:dispBlanksAs val="gap"/>
    <c:showDLblsOverMax val="0"/>
  </c:chart>
  <c:spPr>
    <a:noFill/>
    <a:ln w="9525">
      <a:noFill/>
    </a:ln>
    <a:extLst>
      <a:ext uri="{909E8E84-426E-40DD-AFC4-6F175D3DCCD1}">
        <a14:hiddenFill xmlns:a14="http://schemas.microsoft.com/office/drawing/2010/main">
          <a:solidFill>
            <a:srgbClr val="EBF2F5"/>
          </a:solidFill>
        </a14:hiddenFill>
      </a:ext>
    </a:extLst>
  </c:spPr>
  <c:txPr>
    <a:bodyPr/>
    <a:lstStyle/>
    <a:p>
      <a:pPr>
        <a:defRPr sz="1100" b="0" baseline="0">
          <a:solidFill>
            <a:schemeClr val="tx1"/>
          </a:solidFill>
          <a:latin typeface="Arial" panose="020B0604020202020204" pitchFamily="34" charset="0"/>
          <a:ea typeface="Arial"/>
          <a:cs typeface="Arial"/>
        </a:defRPr>
      </a:pPr>
      <a:endParaRPr lang="fr-FR"/>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208112409059378"/>
          <c:y val="0.13471956873171317"/>
          <c:w val="0.86515187563401341"/>
          <c:h val="0.54798786556934631"/>
        </c:manualLayout>
      </c:layout>
      <c:lineChart>
        <c:grouping val="standard"/>
        <c:varyColors val="0"/>
        <c:ser>
          <c:idx val="0"/>
          <c:order val="0"/>
          <c:tx>
            <c:strRef>
              <c:f>Sheet1!$B$1</c:f>
              <c:strCache>
                <c:ptCount val="1"/>
                <c:pt idx="0">
                  <c:v>Line 1</c:v>
                </c:pt>
              </c:strCache>
            </c:strRef>
          </c:tx>
          <c:spPr>
            <a:ln w="25400">
              <a:solidFill>
                <a:schemeClr val="accent1"/>
              </a:solidFill>
              <a:prstDash val="solid"/>
            </a:ln>
          </c:spPr>
          <c:marker>
            <c:symbol val="circle"/>
            <c:size val="5"/>
          </c:marker>
          <c:dPt>
            <c:idx val="0"/>
            <c:bubble3D val="0"/>
            <c:spPr>
              <a:ln w="25400" cap="rnd" cmpd="sng" algn="ctr">
                <a:solidFill>
                  <a:schemeClr val="accent1"/>
                </a:solidFill>
                <a:prstDash val="solid"/>
                <a:round/>
                <a:headEnd type="none" w="med" len="med"/>
                <a:tailEnd type="none" w="med" len="med"/>
              </a:ln>
              <a:effectLst/>
            </c:spPr>
            <c:extLst>
              <c:ext xmlns:c16="http://schemas.microsoft.com/office/drawing/2014/chart" uri="{C3380CC4-5D6E-409C-BE32-E72D297353CC}">
                <c16:uniqueId val="{00000013-410C-4A28-B3AB-52E4540B8FC3}"/>
              </c:ext>
            </c:extLst>
          </c:dPt>
          <c:dPt>
            <c:idx val="1"/>
            <c:bubble3D val="0"/>
            <c:spPr>
              <a:ln w="25400" cap="rnd" cmpd="sng" algn="ctr">
                <a:solidFill>
                  <a:schemeClr val="accent1"/>
                </a:solidFill>
                <a:prstDash val="solid"/>
                <a:round/>
                <a:headEnd type="none" w="med" len="med"/>
                <a:tailEnd type="none" w="med" len="med"/>
              </a:ln>
              <a:effectLst/>
            </c:spPr>
            <c:extLst>
              <c:ext xmlns:c16="http://schemas.microsoft.com/office/drawing/2014/chart" uri="{C3380CC4-5D6E-409C-BE32-E72D297353CC}">
                <c16:uniqueId val="{00000015-410C-4A28-B3AB-52E4540B8FC3}"/>
              </c:ext>
            </c:extLst>
          </c:dPt>
          <c:dPt>
            <c:idx val="2"/>
            <c:bubble3D val="0"/>
            <c:spPr>
              <a:ln w="25400" cap="rnd" cmpd="sng" algn="ctr">
                <a:solidFill>
                  <a:schemeClr val="accent1"/>
                </a:solidFill>
                <a:prstDash val="solid"/>
                <a:round/>
                <a:headEnd type="none" w="med" len="med"/>
                <a:tailEnd type="none" w="med" len="med"/>
              </a:ln>
              <a:effectLst/>
            </c:spPr>
            <c:extLst>
              <c:ext xmlns:c16="http://schemas.microsoft.com/office/drawing/2014/chart" uri="{C3380CC4-5D6E-409C-BE32-E72D297353CC}">
                <c16:uniqueId val="{00000017-410C-4A28-B3AB-52E4540B8FC3}"/>
              </c:ext>
            </c:extLst>
          </c:dPt>
          <c:dPt>
            <c:idx val="3"/>
            <c:bubble3D val="0"/>
            <c:spPr>
              <a:ln w="25400" cap="rnd" cmpd="sng" algn="ctr">
                <a:solidFill>
                  <a:schemeClr val="accent1"/>
                </a:solidFill>
                <a:prstDash val="solid"/>
                <a:round/>
                <a:headEnd type="none" w="med" len="med"/>
                <a:tailEnd type="none" w="med" len="med"/>
              </a:ln>
              <a:effectLst/>
            </c:spPr>
            <c:extLst>
              <c:ext xmlns:c16="http://schemas.microsoft.com/office/drawing/2014/chart" uri="{C3380CC4-5D6E-409C-BE32-E72D297353CC}">
                <c16:uniqueId val="{00000019-410C-4A28-B3AB-52E4540B8FC3}"/>
              </c:ext>
            </c:extLst>
          </c:dPt>
          <c:cat>
            <c:strRef>
              <c:f>Sheet1!$A$2:$A$9</c:f>
              <c:strCache>
                <c:ptCount val="8"/>
                <c:pt idx="0">
                  <c:v>Baseline</c:v>
                </c:pt>
                <c:pt idx="1">
                  <c:v>WEEK 4</c:v>
                </c:pt>
                <c:pt idx="2">
                  <c:v>Week 12</c:v>
                </c:pt>
                <c:pt idx="3">
                  <c:v>Week 24</c:v>
                </c:pt>
                <c:pt idx="4">
                  <c:v>Week 36</c:v>
                </c:pt>
                <c:pt idx="5">
                  <c:v>Week 48</c:v>
                </c:pt>
                <c:pt idx="7">
                  <c:v>Week 72</c:v>
                </c:pt>
              </c:strCache>
            </c:strRef>
          </c:cat>
          <c:val>
            <c:numRef>
              <c:f>Sheet1!$B$2:$B$9</c:f>
              <c:numCache>
                <c:formatCode>General</c:formatCode>
                <c:ptCount val="8"/>
              </c:numCache>
            </c:numRef>
          </c:val>
          <c:smooth val="0"/>
          <c:extLst>
            <c:ext xmlns:c16="http://schemas.microsoft.com/office/drawing/2014/chart" uri="{C3380CC4-5D6E-409C-BE32-E72D297353CC}">
              <c16:uniqueId val="{0000001A-410C-4A28-B3AB-52E4540B8FC3}"/>
            </c:ext>
          </c:extLst>
        </c:ser>
        <c:dLbls>
          <c:showLegendKey val="0"/>
          <c:showVal val="0"/>
          <c:showCatName val="0"/>
          <c:showSerName val="0"/>
          <c:showPercent val="0"/>
          <c:showBubbleSize val="0"/>
        </c:dLbls>
        <c:marker val="1"/>
        <c:smooth val="0"/>
        <c:axId val="70336512"/>
        <c:axId val="70338048"/>
      </c:lineChart>
      <c:catAx>
        <c:axId val="70336512"/>
        <c:scaling>
          <c:orientation val="minMax"/>
        </c:scaling>
        <c:delete val="0"/>
        <c:axPos val="b"/>
        <c:numFmt formatCode="General" sourceLinked="0"/>
        <c:majorTickMark val="none"/>
        <c:minorTickMark val="none"/>
        <c:tickLblPos val="none"/>
        <c:spPr>
          <a:ln w="15875" cap="flat" cmpd="sng" algn="ctr">
            <a:solidFill>
              <a:srgbClr val="DBDBDB"/>
            </a:solidFill>
            <a:prstDash val="solid"/>
            <a:round/>
            <a:headEnd type="none" w="med" len="med"/>
            <a:tailEnd type="none" w="med" len="med"/>
          </a:ln>
          <a:effectLst/>
        </c:spPr>
        <c:txPr>
          <a:bodyPr rot="-2700000" vert="horz"/>
          <a:lstStyle/>
          <a:p>
            <a:pPr>
              <a:defRPr/>
            </a:pPr>
            <a:endParaRPr lang="fr-FR"/>
          </a:p>
        </c:txPr>
        <c:crossAx val="70338048"/>
        <c:crossesAt val="0"/>
        <c:auto val="1"/>
        <c:lblAlgn val="ctr"/>
        <c:lblOffset val="100"/>
        <c:noMultiLvlLbl val="0"/>
      </c:catAx>
      <c:valAx>
        <c:axId val="70338048"/>
        <c:scaling>
          <c:orientation val="minMax"/>
          <c:max val="4"/>
          <c:min val="-2"/>
        </c:scaling>
        <c:delete val="0"/>
        <c:axPos val="l"/>
        <c:title>
          <c:tx>
            <c:rich>
              <a:bodyPr/>
              <a:lstStyle/>
              <a:p>
                <a:pPr>
                  <a:defRPr b="1"/>
                </a:pPr>
                <a:r>
                  <a:rPr lang="en-US" b="1" dirty="0"/>
                  <a:t>Weight (kg) mean</a:t>
                </a:r>
                <a:br>
                  <a:rPr lang="en-US" b="1" dirty="0"/>
                </a:br>
                <a:r>
                  <a:rPr lang="en-US" b="1" dirty="0"/>
                  <a:t>Abs </a:t>
                </a:r>
                <a:r>
                  <a:rPr lang="en-US" b="1" dirty="0" err="1"/>
                  <a:t>Chg</a:t>
                </a:r>
                <a:r>
                  <a:rPr lang="en-US" b="1" dirty="0"/>
                  <a:t> +/- 95%CI</a:t>
                </a:r>
              </a:p>
            </c:rich>
          </c:tx>
          <c:layout>
            <c:manualLayout>
              <c:xMode val="edge"/>
              <c:yMode val="edge"/>
              <c:x val="0"/>
              <c:y val="0.15592893692634505"/>
            </c:manualLayout>
          </c:layout>
          <c:overlay val="0"/>
        </c:title>
        <c:numFmt formatCode="#,##0.0" sourceLinked="0"/>
        <c:majorTickMark val="out"/>
        <c:minorTickMark val="none"/>
        <c:tickLblPos val="nextTo"/>
        <c:spPr>
          <a:ln w="15875" cap="flat" cmpd="sng" algn="ctr">
            <a:solidFill>
              <a:srgbClr val="DBDBDB"/>
            </a:solidFill>
            <a:prstDash val="solid"/>
            <a:round/>
            <a:headEnd type="none" w="med" len="med"/>
            <a:tailEnd type="none" w="med" len="med"/>
          </a:ln>
          <a:effectLst/>
        </c:spPr>
        <c:crossAx val="70336512"/>
        <c:crosses val="autoZero"/>
        <c:crossBetween val="between"/>
        <c:majorUnit val="2"/>
      </c:valAx>
      <c:spPr>
        <a:noFill/>
        <a:ln w="19050">
          <a:solidFill>
            <a:srgbClr val="DBDBDB"/>
          </a:solidFill>
        </a:ln>
        <a:effectLst/>
        <a:extLst>
          <a:ext uri="{909E8E84-426E-40DD-AFC4-6F175D3DCCD1}">
            <a14:hiddenFill xmlns:a14="http://schemas.microsoft.com/office/drawing/2010/main">
              <a:solidFill>
                <a:srgbClr val="FFFFFF"/>
              </a:solidFill>
            </a14:hiddenFill>
          </a:ext>
        </a:extLst>
      </c:spPr>
    </c:plotArea>
    <c:plotVisOnly val="1"/>
    <c:dispBlanksAs val="span"/>
    <c:showDLblsOverMax val="0"/>
  </c:chart>
  <c:spPr>
    <a:noFill/>
    <a:ln w="9525">
      <a:noFill/>
    </a:ln>
    <a:extLst>
      <a:ext uri="{909E8E84-426E-40DD-AFC4-6F175D3DCCD1}">
        <a14:hiddenFill xmlns:a14="http://schemas.microsoft.com/office/drawing/2010/main">
          <a:solidFill>
            <a:srgbClr val="EBF2F5"/>
          </a:solidFill>
        </a14:hiddenFill>
      </a:ext>
    </a:extLst>
  </c:spPr>
  <c:txPr>
    <a:bodyPr/>
    <a:lstStyle/>
    <a:p>
      <a:pPr>
        <a:defRPr sz="900" b="0" baseline="0">
          <a:solidFill>
            <a:schemeClr val="tx1"/>
          </a:solidFill>
          <a:latin typeface="Arial" panose="020B0604020202020204" pitchFamily="34" charset="0"/>
          <a:ea typeface="Arial"/>
          <a:cs typeface="Arial"/>
        </a:defRPr>
      </a:pPr>
      <a:endParaRPr lang="fr-FR"/>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705192420068452E-2"/>
          <c:y val="0.14263252470799639"/>
          <c:w val="0.88513961933383423"/>
          <c:h val="0.65399745432764311"/>
        </c:manualLayout>
      </c:layout>
      <c:lineChart>
        <c:grouping val="standard"/>
        <c:varyColors val="0"/>
        <c:ser>
          <c:idx val="0"/>
          <c:order val="0"/>
          <c:tx>
            <c:strRef>
              <c:f>'Weight Rchg over time'!$H$3</c:f>
              <c:strCache>
                <c:ptCount val="1"/>
                <c:pt idx="0">
                  <c:v>Lanifibranor + Empaglifozin</c:v>
                </c:pt>
              </c:strCache>
            </c:strRef>
          </c:tx>
          <c:spPr>
            <a:ln w="28575" cap="rnd">
              <a:solidFill>
                <a:srgbClr val="A5C300"/>
              </a:solidFill>
              <a:prstDash val="dash"/>
              <a:round/>
            </a:ln>
            <a:effectLst/>
          </c:spPr>
          <c:marker>
            <c:symbol val="triangle"/>
            <c:size val="7"/>
            <c:spPr>
              <a:solidFill>
                <a:srgbClr val="669900"/>
              </a:solidFill>
              <a:ln w="9525">
                <a:solidFill>
                  <a:srgbClr val="A5C300"/>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0-5F82-40BA-AAC0-ED7E4865C98E}"/>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A5C300"/>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'Weight Rchg over time'!$I$3:$I$6</c:f>
              <c:strCache>
                <c:ptCount val="4"/>
                <c:pt idx="0">
                  <c:v>Baseline</c:v>
                </c:pt>
                <c:pt idx="1">
                  <c:v>Week 4</c:v>
                </c:pt>
                <c:pt idx="2">
                  <c:v>Week 12</c:v>
                </c:pt>
                <c:pt idx="3">
                  <c:v>Week 24</c:v>
                </c:pt>
              </c:strCache>
            </c:strRef>
          </c:cat>
          <c:val>
            <c:numRef>
              <c:f>'Weight Rchg over time'!$J$3:$J$6</c:f>
              <c:numCache>
                <c:formatCode>0.0</c:formatCode>
                <c:ptCount val="4"/>
                <c:pt idx="0">
                  <c:v>0</c:v>
                </c:pt>
                <c:pt idx="1">
                  <c:v>-0.25</c:v>
                </c:pt>
                <c:pt idx="2">
                  <c:v>-0.76</c:v>
                </c:pt>
                <c:pt idx="3">
                  <c:v>0.06</c:v>
                </c:pt>
              </c:numCache>
            </c:numRef>
          </c:val>
          <c:smooth val="0"/>
          <c:extLst>
            <c:ext xmlns:c16="http://schemas.microsoft.com/office/drawing/2014/chart" uri="{C3380CC4-5D6E-409C-BE32-E72D297353CC}">
              <c16:uniqueId val="{00000001-5F82-40BA-AAC0-ED7E4865C98E}"/>
            </c:ext>
          </c:extLst>
        </c:ser>
        <c:ser>
          <c:idx val="2"/>
          <c:order val="1"/>
          <c:tx>
            <c:strRef>
              <c:f>'Weight Rchg over time'!$H$7</c:f>
              <c:strCache>
                <c:ptCount val="1"/>
                <c:pt idx="0">
                  <c:v>Lanifibranor</c:v>
                </c:pt>
              </c:strCache>
            </c:strRef>
          </c:tx>
          <c:spPr>
            <a:ln w="28575" cap="rnd">
              <a:solidFill>
                <a:srgbClr val="669900"/>
              </a:solidFill>
              <a:round/>
            </a:ln>
            <a:effectLst/>
          </c:spPr>
          <c:marker>
            <c:symbol val="square"/>
            <c:size val="6"/>
            <c:spPr>
              <a:solidFill>
                <a:schemeClr val="accent6">
                  <a:lumMod val="60000"/>
                  <a:lumOff val="40000"/>
                </a:schemeClr>
              </a:solidFill>
              <a:ln w="9525">
                <a:solidFill>
                  <a:srgbClr val="669900"/>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2-5F82-40BA-AAC0-ED7E4865C98E}"/>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669900"/>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'Weight Rchg over time'!$I$3:$I$6</c:f>
              <c:strCache>
                <c:ptCount val="4"/>
                <c:pt idx="0">
                  <c:v>Baseline</c:v>
                </c:pt>
                <c:pt idx="1">
                  <c:v>Week 4</c:v>
                </c:pt>
                <c:pt idx="2">
                  <c:v>Week 12</c:v>
                </c:pt>
                <c:pt idx="3">
                  <c:v>Week 24</c:v>
                </c:pt>
              </c:strCache>
            </c:strRef>
          </c:cat>
          <c:val>
            <c:numRef>
              <c:f>'Weight Rchg over time'!$J$7:$J$10</c:f>
              <c:numCache>
                <c:formatCode>0.0</c:formatCode>
                <c:ptCount val="4"/>
                <c:pt idx="0">
                  <c:v>0</c:v>
                </c:pt>
                <c:pt idx="1">
                  <c:v>3.55</c:v>
                </c:pt>
                <c:pt idx="2">
                  <c:v>2.0099999999999998</c:v>
                </c:pt>
                <c:pt idx="3">
                  <c:v>3.55</c:v>
                </c:pt>
              </c:numCache>
            </c:numRef>
          </c:val>
          <c:smooth val="0"/>
          <c:extLst>
            <c:ext xmlns:c16="http://schemas.microsoft.com/office/drawing/2014/chart" uri="{C3380CC4-5D6E-409C-BE32-E72D297353CC}">
              <c16:uniqueId val="{00000003-5F82-40BA-AAC0-ED7E4865C98E}"/>
            </c:ext>
          </c:extLst>
        </c:ser>
        <c:ser>
          <c:idx val="3"/>
          <c:order val="2"/>
          <c:tx>
            <c:strRef>
              <c:f>'Weight Rchg over time'!$H$11</c:f>
              <c:strCache>
                <c:ptCount val="1"/>
                <c:pt idx="0">
                  <c:v>Placebo</c:v>
                </c:pt>
              </c:strCache>
            </c:strRef>
          </c:tx>
          <c:spPr>
            <a:ln w="28575" cap="rnd">
              <a:solidFill>
                <a:srgbClr val="D9D9D9"/>
              </a:solidFill>
              <a:round/>
            </a:ln>
            <a:effectLst/>
          </c:spPr>
          <c:marker>
            <c:symbol val="circle"/>
            <c:size val="7"/>
            <c:spPr>
              <a:solidFill>
                <a:schemeClr val="tx1"/>
              </a:solidFill>
              <a:ln w="9525">
                <a:solidFill>
                  <a:srgbClr val="D9D9D9"/>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4-5F82-40BA-AAC0-ED7E4865C98E}"/>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lumMod val="65000"/>
                      </a:schemeClr>
                    </a:solidFill>
                    <a:latin typeface="+mn-lt"/>
                    <a:ea typeface="+mn-ea"/>
                    <a:cs typeface="+mn-cs"/>
                  </a:defRPr>
                </a:pPr>
                <a:endParaRPr lang="fr-FR"/>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'Weight Rchg over time'!$I$3:$I$6</c:f>
              <c:strCache>
                <c:ptCount val="4"/>
                <c:pt idx="0">
                  <c:v>Baseline</c:v>
                </c:pt>
                <c:pt idx="1">
                  <c:v>Week 4</c:v>
                </c:pt>
                <c:pt idx="2">
                  <c:v>Week 12</c:v>
                </c:pt>
                <c:pt idx="3">
                  <c:v>Week 24</c:v>
                </c:pt>
              </c:strCache>
            </c:strRef>
          </c:cat>
          <c:val>
            <c:numRef>
              <c:f>'Weight Rchg over time'!$J$11:$J$14</c:f>
              <c:numCache>
                <c:formatCode>0.0</c:formatCode>
                <c:ptCount val="4"/>
                <c:pt idx="0">
                  <c:v>0</c:v>
                </c:pt>
                <c:pt idx="1">
                  <c:v>-1.01</c:v>
                </c:pt>
                <c:pt idx="2">
                  <c:v>-0.72</c:v>
                </c:pt>
                <c:pt idx="3">
                  <c:v>-1.01</c:v>
                </c:pt>
              </c:numCache>
            </c:numRef>
          </c:val>
          <c:smooth val="0"/>
          <c:extLst>
            <c:ext xmlns:c16="http://schemas.microsoft.com/office/drawing/2014/chart" uri="{C3380CC4-5D6E-409C-BE32-E72D297353CC}">
              <c16:uniqueId val="{00000005-5F82-40BA-AAC0-ED7E4865C98E}"/>
            </c:ext>
          </c:extLst>
        </c:ser>
        <c:dLbls>
          <c:dLblPos val="t"/>
          <c:showLegendKey val="0"/>
          <c:showVal val="1"/>
          <c:showCatName val="0"/>
          <c:showSerName val="0"/>
          <c:showPercent val="0"/>
          <c:showBubbleSize val="0"/>
        </c:dLbls>
        <c:marker val="1"/>
        <c:smooth val="0"/>
        <c:axId val="1387882991"/>
        <c:axId val="1387980623"/>
      </c:lineChart>
      <c:catAx>
        <c:axId val="1387882991"/>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j-lt"/>
                <a:ea typeface="+mn-ea"/>
                <a:cs typeface="+mn-cs"/>
              </a:defRPr>
            </a:pPr>
            <a:endParaRPr lang="fr-FR"/>
          </a:p>
        </c:txPr>
        <c:crossAx val="1387980623"/>
        <c:crossesAt val="-3"/>
        <c:auto val="1"/>
        <c:lblAlgn val="ctr"/>
        <c:lblOffset val="100"/>
        <c:noMultiLvlLbl val="0"/>
      </c:catAx>
      <c:valAx>
        <c:axId val="1387980623"/>
        <c:scaling>
          <c:orientation val="minMax"/>
          <c:max val="5"/>
          <c:min val="-3"/>
        </c:scaling>
        <c:delete val="0"/>
        <c:axPos val="l"/>
        <c:numFmt formatCode="0" sourceLinked="0"/>
        <c:majorTickMark val="out"/>
        <c:minorTickMark val="none"/>
        <c:tickLblPos val="nextTo"/>
        <c:spPr>
          <a:noFill/>
          <a:ln>
            <a:solidFill>
              <a:schemeClr val="bg1">
                <a:lumMod val="65000"/>
              </a:schemeClr>
            </a:solid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crossAx val="1387882991"/>
        <c:crossesAt val="1"/>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sz="2000"/>
      </a:pPr>
      <a:endParaRPr lang="fr-FR"/>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705192420068452E-2"/>
          <c:y val="0.14263252470799639"/>
          <c:w val="0.88513961933383423"/>
          <c:h val="0.65399745432764311"/>
        </c:manualLayout>
      </c:layout>
      <c:lineChart>
        <c:grouping val="standard"/>
        <c:varyColors val="0"/>
        <c:ser>
          <c:idx val="0"/>
          <c:order val="0"/>
          <c:tx>
            <c:strRef>
              <c:f>'Weight Rchg over time'!$H$3</c:f>
              <c:strCache>
                <c:ptCount val="1"/>
                <c:pt idx="0">
                  <c:v>Lanifibranor + Empaglifozin</c:v>
                </c:pt>
              </c:strCache>
            </c:strRef>
          </c:tx>
          <c:spPr>
            <a:ln w="28575" cap="rnd">
              <a:solidFill>
                <a:srgbClr val="A5C300"/>
              </a:solidFill>
              <a:prstDash val="dash"/>
              <a:round/>
            </a:ln>
            <a:effectLst/>
          </c:spPr>
          <c:marker>
            <c:symbol val="triangle"/>
            <c:size val="7"/>
            <c:spPr>
              <a:solidFill>
                <a:srgbClr val="669900"/>
              </a:solidFill>
              <a:ln w="9525">
                <a:solidFill>
                  <a:srgbClr val="A5C300"/>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0-5F82-40BA-AAC0-ED7E4865C98E}"/>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A5C300"/>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'Weight Rchg over time'!$I$3:$I$6</c:f>
              <c:strCache>
                <c:ptCount val="4"/>
                <c:pt idx="0">
                  <c:v>Baseline</c:v>
                </c:pt>
                <c:pt idx="1">
                  <c:v>Week 4</c:v>
                </c:pt>
                <c:pt idx="2">
                  <c:v>Week 12</c:v>
                </c:pt>
                <c:pt idx="3">
                  <c:v>Week 24</c:v>
                </c:pt>
              </c:strCache>
            </c:strRef>
          </c:cat>
          <c:val>
            <c:numRef>
              <c:f>'Weight Rchg over time'!$J$3:$J$6</c:f>
              <c:numCache>
                <c:formatCode>0.0</c:formatCode>
                <c:ptCount val="4"/>
                <c:pt idx="0">
                  <c:v>0</c:v>
                </c:pt>
                <c:pt idx="1">
                  <c:v>-0.25</c:v>
                </c:pt>
                <c:pt idx="2">
                  <c:v>-0.76</c:v>
                </c:pt>
                <c:pt idx="3">
                  <c:v>0.06</c:v>
                </c:pt>
              </c:numCache>
            </c:numRef>
          </c:val>
          <c:smooth val="0"/>
          <c:extLst>
            <c:ext xmlns:c16="http://schemas.microsoft.com/office/drawing/2014/chart" uri="{C3380CC4-5D6E-409C-BE32-E72D297353CC}">
              <c16:uniqueId val="{00000001-5F82-40BA-AAC0-ED7E4865C98E}"/>
            </c:ext>
          </c:extLst>
        </c:ser>
        <c:ser>
          <c:idx val="2"/>
          <c:order val="1"/>
          <c:tx>
            <c:strRef>
              <c:f>'Weight Rchg over time'!$H$7</c:f>
              <c:strCache>
                <c:ptCount val="1"/>
                <c:pt idx="0">
                  <c:v>Lanifibranor</c:v>
                </c:pt>
              </c:strCache>
            </c:strRef>
          </c:tx>
          <c:spPr>
            <a:ln w="28575" cap="rnd">
              <a:solidFill>
                <a:srgbClr val="669900"/>
              </a:solidFill>
              <a:round/>
            </a:ln>
            <a:effectLst/>
          </c:spPr>
          <c:marker>
            <c:symbol val="square"/>
            <c:size val="6"/>
            <c:spPr>
              <a:solidFill>
                <a:schemeClr val="accent6">
                  <a:lumMod val="60000"/>
                  <a:lumOff val="40000"/>
                </a:schemeClr>
              </a:solidFill>
              <a:ln w="9525">
                <a:solidFill>
                  <a:srgbClr val="669900"/>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2-5F82-40BA-AAC0-ED7E4865C98E}"/>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669900"/>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'Weight Rchg over time'!$I$3:$I$6</c:f>
              <c:strCache>
                <c:ptCount val="4"/>
                <c:pt idx="0">
                  <c:v>Baseline</c:v>
                </c:pt>
                <c:pt idx="1">
                  <c:v>Week 4</c:v>
                </c:pt>
                <c:pt idx="2">
                  <c:v>Week 12</c:v>
                </c:pt>
                <c:pt idx="3">
                  <c:v>Week 24</c:v>
                </c:pt>
              </c:strCache>
            </c:strRef>
          </c:cat>
          <c:val>
            <c:numRef>
              <c:f>'Weight Rchg over time'!$J$7:$J$10</c:f>
              <c:numCache>
                <c:formatCode>0.0</c:formatCode>
                <c:ptCount val="4"/>
                <c:pt idx="0">
                  <c:v>0</c:v>
                </c:pt>
                <c:pt idx="1">
                  <c:v>3.55</c:v>
                </c:pt>
                <c:pt idx="2">
                  <c:v>2.0099999999999998</c:v>
                </c:pt>
                <c:pt idx="3">
                  <c:v>3.55</c:v>
                </c:pt>
              </c:numCache>
            </c:numRef>
          </c:val>
          <c:smooth val="0"/>
          <c:extLst>
            <c:ext xmlns:c16="http://schemas.microsoft.com/office/drawing/2014/chart" uri="{C3380CC4-5D6E-409C-BE32-E72D297353CC}">
              <c16:uniqueId val="{00000003-5F82-40BA-AAC0-ED7E4865C98E}"/>
            </c:ext>
          </c:extLst>
        </c:ser>
        <c:ser>
          <c:idx val="3"/>
          <c:order val="2"/>
          <c:tx>
            <c:strRef>
              <c:f>'Weight Rchg over time'!$H$11</c:f>
              <c:strCache>
                <c:ptCount val="1"/>
                <c:pt idx="0">
                  <c:v>Placebo</c:v>
                </c:pt>
              </c:strCache>
            </c:strRef>
          </c:tx>
          <c:spPr>
            <a:ln w="28575" cap="rnd">
              <a:solidFill>
                <a:srgbClr val="D9D9D9"/>
              </a:solidFill>
              <a:round/>
            </a:ln>
            <a:effectLst/>
          </c:spPr>
          <c:marker>
            <c:symbol val="circle"/>
            <c:size val="7"/>
            <c:spPr>
              <a:solidFill>
                <a:schemeClr val="tx1"/>
              </a:solidFill>
              <a:ln w="9525">
                <a:solidFill>
                  <a:srgbClr val="D9D9D9"/>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4-5F82-40BA-AAC0-ED7E4865C98E}"/>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lumMod val="65000"/>
                      </a:schemeClr>
                    </a:solidFill>
                    <a:latin typeface="+mn-lt"/>
                    <a:ea typeface="+mn-ea"/>
                    <a:cs typeface="+mn-cs"/>
                  </a:defRPr>
                </a:pPr>
                <a:endParaRPr lang="fr-FR"/>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'Weight Rchg over time'!$I$3:$I$6</c:f>
              <c:strCache>
                <c:ptCount val="4"/>
                <c:pt idx="0">
                  <c:v>Baseline</c:v>
                </c:pt>
                <c:pt idx="1">
                  <c:v>Week 4</c:v>
                </c:pt>
                <c:pt idx="2">
                  <c:v>Week 12</c:v>
                </c:pt>
                <c:pt idx="3">
                  <c:v>Week 24</c:v>
                </c:pt>
              </c:strCache>
            </c:strRef>
          </c:cat>
          <c:val>
            <c:numRef>
              <c:f>'Weight Rchg over time'!$J$11:$J$14</c:f>
              <c:numCache>
                <c:formatCode>0.0</c:formatCode>
                <c:ptCount val="4"/>
                <c:pt idx="0">
                  <c:v>0</c:v>
                </c:pt>
                <c:pt idx="1">
                  <c:v>-1.01</c:v>
                </c:pt>
                <c:pt idx="2">
                  <c:v>-0.72</c:v>
                </c:pt>
                <c:pt idx="3">
                  <c:v>-1.01</c:v>
                </c:pt>
              </c:numCache>
            </c:numRef>
          </c:val>
          <c:smooth val="0"/>
          <c:extLst>
            <c:ext xmlns:c16="http://schemas.microsoft.com/office/drawing/2014/chart" uri="{C3380CC4-5D6E-409C-BE32-E72D297353CC}">
              <c16:uniqueId val="{00000005-5F82-40BA-AAC0-ED7E4865C98E}"/>
            </c:ext>
          </c:extLst>
        </c:ser>
        <c:dLbls>
          <c:dLblPos val="t"/>
          <c:showLegendKey val="0"/>
          <c:showVal val="1"/>
          <c:showCatName val="0"/>
          <c:showSerName val="0"/>
          <c:showPercent val="0"/>
          <c:showBubbleSize val="0"/>
        </c:dLbls>
        <c:marker val="1"/>
        <c:smooth val="0"/>
        <c:axId val="1387882991"/>
        <c:axId val="1387980623"/>
      </c:lineChart>
      <c:catAx>
        <c:axId val="1387882991"/>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j-lt"/>
                <a:ea typeface="+mn-ea"/>
                <a:cs typeface="+mn-cs"/>
              </a:defRPr>
            </a:pPr>
            <a:endParaRPr lang="fr-FR"/>
          </a:p>
        </c:txPr>
        <c:crossAx val="1387980623"/>
        <c:crossesAt val="-3"/>
        <c:auto val="1"/>
        <c:lblAlgn val="ctr"/>
        <c:lblOffset val="100"/>
        <c:noMultiLvlLbl val="0"/>
      </c:catAx>
      <c:valAx>
        <c:axId val="1387980623"/>
        <c:scaling>
          <c:orientation val="minMax"/>
          <c:max val="5"/>
          <c:min val="-3"/>
        </c:scaling>
        <c:delete val="0"/>
        <c:axPos val="l"/>
        <c:numFmt formatCode="0" sourceLinked="0"/>
        <c:majorTickMark val="out"/>
        <c:minorTickMark val="none"/>
        <c:tickLblPos val="nextTo"/>
        <c:spPr>
          <a:noFill/>
          <a:ln>
            <a:solidFill>
              <a:schemeClr val="bg1">
                <a:lumMod val="65000"/>
              </a:schemeClr>
            </a:solid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crossAx val="1387882991"/>
        <c:crossesAt val="1"/>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sz="2000"/>
      </a:pPr>
      <a:endParaRPr lang="fr-FR"/>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316348401429129E-2"/>
          <c:y val="1.8669465934283078E-2"/>
          <c:w val="0.89843087362171337"/>
          <c:h val="0.88011738498466863"/>
        </c:manualLayout>
      </c:layout>
      <c:barChart>
        <c:barDir val="col"/>
        <c:grouping val="stacked"/>
        <c:varyColors val="0"/>
        <c:ser>
          <c:idx val="0"/>
          <c:order val="0"/>
          <c:tx>
            <c:strRef>
              <c:f>Sheet1!$B$1</c:f>
              <c:strCache>
                <c:ptCount val="1"/>
                <c:pt idx="0">
                  <c:v>Column2</c:v>
                </c:pt>
              </c:strCache>
            </c:strRef>
          </c:tx>
          <c:spPr>
            <a:solidFill>
              <a:srgbClr val="669800"/>
            </a:solidFill>
            <a:ln w="9525">
              <a:solidFill>
                <a:schemeClr val="tx1"/>
              </a:solidFill>
            </a:ln>
            <a:effectLst/>
          </c:spPr>
          <c:invertIfNegative val="0"/>
          <c:dLbls>
            <c:dLbl>
              <c:idx val="0"/>
              <c:layout>
                <c:manualLayout>
                  <c:x val="-6.9215183080524633E-4"/>
                  <c:y val="-0.42749520648069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37A-41A9-A6DF-34E1FA9F1E43}"/>
                </c:ext>
              </c:extLst>
            </c:dLbl>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Total</c:v>
                </c:pt>
                <c:pt idx="1">
                  <c:v>F0</c:v>
                </c:pt>
                <c:pt idx="2">
                  <c:v>F1</c:v>
                </c:pt>
                <c:pt idx="3">
                  <c:v>F2</c:v>
                </c:pt>
                <c:pt idx="4">
                  <c:v>F3</c:v>
                </c:pt>
                <c:pt idx="5">
                  <c:v>F4</c:v>
                </c:pt>
              </c:strCache>
            </c:strRef>
          </c:cat>
          <c:val>
            <c:numRef>
              <c:f>Sheet1!$B$2:$B$7</c:f>
              <c:numCache>
                <c:formatCode>General</c:formatCode>
                <c:ptCount val="6"/>
                <c:pt idx="0" formatCode="#,##0.0">
                  <c:v>27</c:v>
                </c:pt>
              </c:numCache>
            </c:numRef>
          </c:val>
          <c:extLst>
            <c:ext xmlns:c16="http://schemas.microsoft.com/office/drawing/2014/chart" uri="{C3380CC4-5D6E-409C-BE32-E72D297353CC}">
              <c16:uniqueId val="{00000001-A37A-41A9-A6DF-34E1FA9F1E43}"/>
            </c:ext>
          </c:extLst>
        </c:ser>
        <c:ser>
          <c:idx val="1"/>
          <c:order val="1"/>
          <c:tx>
            <c:strRef>
              <c:f>Sheet1!$C$1</c:f>
              <c:strCache>
                <c:ptCount val="1"/>
                <c:pt idx="0">
                  <c:v>Padding </c:v>
                </c:pt>
              </c:strCache>
            </c:strRef>
          </c:tx>
          <c:spPr>
            <a:noFill/>
            <a:ln>
              <a:noFill/>
            </a:ln>
            <a:effectLst/>
          </c:spPr>
          <c:invertIfNegative val="0"/>
          <c:cat>
            <c:strRef>
              <c:f>Sheet1!$A$2:$A$7</c:f>
              <c:strCache>
                <c:ptCount val="6"/>
                <c:pt idx="0">
                  <c:v>Total</c:v>
                </c:pt>
                <c:pt idx="1">
                  <c:v>F0</c:v>
                </c:pt>
                <c:pt idx="2">
                  <c:v>F1</c:v>
                </c:pt>
                <c:pt idx="3">
                  <c:v>F2</c:v>
                </c:pt>
                <c:pt idx="4">
                  <c:v>F3</c:v>
                </c:pt>
                <c:pt idx="5">
                  <c:v>F4</c:v>
                </c:pt>
              </c:strCache>
            </c:strRef>
          </c:cat>
          <c:val>
            <c:numRef>
              <c:f>Sheet1!$C$2:$C$7</c:f>
              <c:numCache>
                <c:formatCode>#,##0.0</c:formatCode>
                <c:ptCount val="6"/>
                <c:pt idx="1">
                  <c:v>23.1</c:v>
                </c:pt>
                <c:pt idx="2">
                  <c:v>14.100000000000001</c:v>
                </c:pt>
                <c:pt idx="3">
                  <c:v>8.0000000000000018</c:v>
                </c:pt>
                <c:pt idx="4">
                  <c:v>3.5000000000000018</c:v>
                </c:pt>
              </c:numCache>
            </c:numRef>
          </c:val>
          <c:extLst>
            <c:ext xmlns:c16="http://schemas.microsoft.com/office/drawing/2014/chart" uri="{C3380CC4-5D6E-409C-BE32-E72D297353CC}">
              <c16:uniqueId val="{00000002-A37A-41A9-A6DF-34E1FA9F1E43}"/>
            </c:ext>
          </c:extLst>
        </c:ser>
        <c:ser>
          <c:idx val="2"/>
          <c:order val="2"/>
          <c:tx>
            <c:strRef>
              <c:f>Sheet1!$D$1</c:f>
              <c:strCache>
                <c:ptCount val="1"/>
                <c:pt idx="0">
                  <c:v>Float</c:v>
                </c:pt>
              </c:strCache>
            </c:strRef>
          </c:tx>
          <c:spPr>
            <a:solidFill>
              <a:srgbClr val="A9D18E"/>
            </a:solidFill>
            <a:ln w="9525">
              <a:solidFill>
                <a:schemeClr val="tx1"/>
              </a:solidFill>
            </a:ln>
            <a:effectLst/>
          </c:spPr>
          <c:invertIfNegative val="0"/>
          <c:dPt>
            <c:idx val="1"/>
            <c:invertIfNegative val="0"/>
            <c:bubble3D val="0"/>
            <c:spPr>
              <a:solidFill>
                <a:srgbClr val="A9D18E"/>
              </a:solidFill>
              <a:ln w="9525">
                <a:solidFill>
                  <a:schemeClr val="tx1"/>
                </a:solidFill>
              </a:ln>
              <a:effectLst/>
            </c:spPr>
            <c:extLst>
              <c:ext xmlns:c16="http://schemas.microsoft.com/office/drawing/2014/chart" uri="{C3380CC4-5D6E-409C-BE32-E72D297353CC}">
                <c16:uniqueId val="{00000008-A37A-41A9-A6DF-34E1FA9F1E43}"/>
              </c:ext>
            </c:extLst>
          </c:dPt>
          <c:dPt>
            <c:idx val="2"/>
            <c:invertIfNegative val="0"/>
            <c:bubble3D val="0"/>
            <c:spPr>
              <a:solidFill>
                <a:srgbClr val="A9D18E"/>
              </a:solidFill>
              <a:ln w="9525">
                <a:solidFill>
                  <a:schemeClr val="tx1"/>
                </a:solidFill>
              </a:ln>
              <a:effectLst/>
            </c:spPr>
            <c:extLst>
              <c:ext xmlns:c16="http://schemas.microsoft.com/office/drawing/2014/chart" uri="{C3380CC4-5D6E-409C-BE32-E72D297353CC}">
                <c16:uniqueId val="{00000007-A37A-41A9-A6DF-34E1FA9F1E43}"/>
              </c:ext>
            </c:extLst>
          </c:dPt>
          <c:dPt>
            <c:idx val="3"/>
            <c:invertIfNegative val="0"/>
            <c:bubble3D val="0"/>
            <c:spPr>
              <a:solidFill>
                <a:srgbClr val="A9D18E"/>
              </a:solidFill>
              <a:ln w="9525">
                <a:solidFill>
                  <a:schemeClr val="tx1"/>
                </a:solidFill>
              </a:ln>
              <a:effectLst/>
            </c:spPr>
            <c:extLst>
              <c:ext xmlns:c16="http://schemas.microsoft.com/office/drawing/2014/chart" uri="{C3380CC4-5D6E-409C-BE32-E72D297353CC}">
                <c16:uniqueId val="{00000006-A37A-41A9-A6DF-34E1FA9F1E43}"/>
              </c:ext>
            </c:extLst>
          </c:dPt>
          <c:dPt>
            <c:idx val="4"/>
            <c:invertIfNegative val="0"/>
            <c:bubble3D val="0"/>
            <c:spPr>
              <a:solidFill>
                <a:srgbClr val="A9D18E"/>
              </a:solidFill>
              <a:ln w="9525">
                <a:solidFill>
                  <a:schemeClr val="tx1"/>
                </a:solidFill>
              </a:ln>
              <a:effectLst/>
            </c:spPr>
            <c:extLst>
              <c:ext xmlns:c16="http://schemas.microsoft.com/office/drawing/2014/chart" uri="{C3380CC4-5D6E-409C-BE32-E72D297353CC}">
                <c16:uniqueId val="{00000005-A37A-41A9-A6DF-34E1FA9F1E43}"/>
              </c:ext>
            </c:extLst>
          </c:dPt>
          <c:dPt>
            <c:idx val="5"/>
            <c:invertIfNegative val="0"/>
            <c:bubble3D val="0"/>
            <c:spPr>
              <a:solidFill>
                <a:srgbClr val="A9D18E"/>
              </a:solidFill>
              <a:ln w="9525">
                <a:solidFill>
                  <a:schemeClr val="tx1"/>
                </a:solidFill>
              </a:ln>
              <a:effectLst/>
            </c:spPr>
            <c:extLst>
              <c:ext xmlns:c16="http://schemas.microsoft.com/office/drawing/2014/chart" uri="{C3380CC4-5D6E-409C-BE32-E72D297353CC}">
                <c16:uniqueId val="{00000004-A37A-41A9-A6DF-34E1FA9F1E43}"/>
              </c:ext>
            </c:extLst>
          </c:dPt>
          <c:cat>
            <c:strRef>
              <c:f>Sheet1!$A$2:$A$7</c:f>
              <c:strCache>
                <c:ptCount val="6"/>
                <c:pt idx="0">
                  <c:v>Total</c:v>
                </c:pt>
                <c:pt idx="1">
                  <c:v>F0</c:v>
                </c:pt>
                <c:pt idx="2">
                  <c:v>F1</c:v>
                </c:pt>
                <c:pt idx="3">
                  <c:v>F2</c:v>
                </c:pt>
                <c:pt idx="4">
                  <c:v>F3</c:v>
                </c:pt>
                <c:pt idx="5">
                  <c:v>F4</c:v>
                </c:pt>
              </c:strCache>
            </c:strRef>
          </c:cat>
          <c:val>
            <c:numRef>
              <c:f>Sheet1!$D$2:$D$7</c:f>
              <c:numCache>
                <c:formatCode>#,##0.0</c:formatCode>
                <c:ptCount val="6"/>
                <c:pt idx="1">
                  <c:v>3.9</c:v>
                </c:pt>
                <c:pt idx="2">
                  <c:v>7.8</c:v>
                </c:pt>
                <c:pt idx="3">
                  <c:v>3.8499999999999996</c:v>
                </c:pt>
                <c:pt idx="4">
                  <c:v>2</c:v>
                </c:pt>
                <c:pt idx="5">
                  <c:v>2.2999999999999998</c:v>
                </c:pt>
              </c:numCache>
            </c:numRef>
          </c:val>
          <c:extLst>
            <c:ext xmlns:c16="http://schemas.microsoft.com/office/drawing/2014/chart" uri="{C3380CC4-5D6E-409C-BE32-E72D297353CC}">
              <c16:uniqueId val="{00000003-A37A-41A9-A6DF-34E1FA9F1E43}"/>
            </c:ext>
          </c:extLst>
        </c:ser>
        <c:ser>
          <c:idx val="3"/>
          <c:order val="3"/>
          <c:tx>
            <c:strRef>
              <c:f>Sheet1!$E$1</c:f>
              <c:strCache>
                <c:ptCount val="1"/>
                <c:pt idx="0">
                  <c:v>Column3</c:v>
                </c:pt>
              </c:strCache>
            </c:strRef>
          </c:tx>
          <c:spPr>
            <a:solidFill>
              <a:srgbClr val="ED7D31"/>
            </a:solidFill>
            <a:ln>
              <a:solidFill>
                <a:schemeClr val="tx1"/>
              </a:solidFill>
            </a:ln>
            <a:effectLst/>
          </c:spPr>
          <c:invertIfNegative val="0"/>
          <c:cat>
            <c:strRef>
              <c:f>Sheet1!$A$2:$A$7</c:f>
              <c:strCache>
                <c:ptCount val="6"/>
                <c:pt idx="0">
                  <c:v>Total</c:v>
                </c:pt>
                <c:pt idx="1">
                  <c:v>F0</c:v>
                </c:pt>
                <c:pt idx="2">
                  <c:v>F1</c:v>
                </c:pt>
                <c:pt idx="3">
                  <c:v>F2</c:v>
                </c:pt>
                <c:pt idx="4">
                  <c:v>F3</c:v>
                </c:pt>
                <c:pt idx="5">
                  <c:v>F4</c:v>
                </c:pt>
              </c:strCache>
            </c:strRef>
          </c:cat>
          <c:val>
            <c:numRef>
              <c:f>Sheet1!$E$2:$E$7</c:f>
              <c:numCache>
                <c:formatCode>General</c:formatCode>
                <c:ptCount val="6"/>
                <c:pt idx="2" formatCode="#,##0.0">
                  <c:v>1.2</c:v>
                </c:pt>
                <c:pt idx="3" formatCode="#,##0.0">
                  <c:v>2.25</c:v>
                </c:pt>
                <c:pt idx="4" formatCode="#,##0.0">
                  <c:v>2.5</c:v>
                </c:pt>
                <c:pt idx="5" formatCode="#,##0.0">
                  <c:v>1.2</c:v>
                </c:pt>
              </c:numCache>
            </c:numRef>
          </c:val>
          <c:extLst>
            <c:ext xmlns:c16="http://schemas.microsoft.com/office/drawing/2014/chart" uri="{C3380CC4-5D6E-409C-BE32-E72D297353CC}">
              <c16:uniqueId val="{00000001-3B94-47C3-A905-8FDC8BFE21CB}"/>
            </c:ext>
          </c:extLst>
        </c:ser>
        <c:dLbls>
          <c:showLegendKey val="0"/>
          <c:showVal val="0"/>
          <c:showCatName val="0"/>
          <c:showSerName val="0"/>
          <c:showPercent val="0"/>
          <c:showBubbleSize val="0"/>
        </c:dLbls>
        <c:gapWidth val="75"/>
        <c:overlap val="100"/>
        <c:axId val="546905488"/>
        <c:axId val="546906144"/>
      </c:barChart>
      <c:catAx>
        <c:axId val="546905488"/>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fr-FR"/>
          </a:p>
        </c:txPr>
        <c:crossAx val="546906144"/>
        <c:crosses val="autoZero"/>
        <c:auto val="1"/>
        <c:lblAlgn val="ctr"/>
        <c:lblOffset val="100"/>
        <c:noMultiLvlLbl val="0"/>
      </c:catAx>
      <c:valAx>
        <c:axId val="546906144"/>
        <c:scaling>
          <c:orientation val="minMax"/>
          <c:max val="30"/>
          <c:min val="0"/>
        </c:scaling>
        <c:delete val="0"/>
        <c:axPos val="l"/>
        <c:numFmt formatCode="#,##0.0" sourceLinked="1"/>
        <c:majorTickMark val="out"/>
        <c:minorTickMark val="none"/>
        <c:tickLblPos val="nextTo"/>
        <c:spPr>
          <a:noFill/>
          <a:ln w="9525">
            <a:solidFill>
              <a:schemeClr val="tx1"/>
            </a:solidFill>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fr-FR"/>
          </a:p>
        </c:txPr>
        <c:crossAx val="546905488"/>
        <c:crosses val="autoZero"/>
        <c:crossBetween val="between"/>
        <c:majorUnit val="5"/>
      </c:valAx>
      <c:spPr>
        <a:noFill/>
        <a:ln>
          <a:noFill/>
        </a:ln>
        <a:effectLst/>
      </c:spPr>
    </c:plotArea>
    <c:plotVisOnly val="1"/>
    <c:dispBlanksAs val="gap"/>
    <c:showDLblsOverMax val="0"/>
  </c:chart>
  <c:spPr>
    <a:noFill/>
    <a:ln>
      <a:noFill/>
    </a:ln>
    <a:effectLst/>
  </c:spPr>
  <c:txPr>
    <a:bodyPr/>
    <a:lstStyle/>
    <a:p>
      <a:pPr>
        <a:defRPr sz="1100"/>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7.6969797979797985E-2"/>
          <c:y val="5.8107037037037061E-2"/>
          <c:w val="0.86111111111111116"/>
          <c:h val="0.8797239766689976"/>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bg1">
                  <a:lumMod val="50000"/>
                </a:schemeClr>
              </a:solidFill>
              <a:ln>
                <a:noFill/>
              </a:ln>
              <a:effectLst/>
            </c:spPr>
            <c:extLst>
              <c:ext xmlns:c16="http://schemas.microsoft.com/office/drawing/2014/chart" uri="{C3380CC4-5D6E-409C-BE32-E72D297353CC}">
                <c16:uniqueId val="{00000003-631F-4A1F-A27F-73E607EC5F85}"/>
              </c:ext>
            </c:extLst>
          </c:dPt>
          <c:dPt>
            <c:idx val="1"/>
            <c:invertIfNegative val="0"/>
            <c:bubble3D val="0"/>
            <c:spPr>
              <a:solidFill>
                <a:srgbClr val="2184C3"/>
              </a:solidFill>
              <a:ln>
                <a:solidFill>
                  <a:srgbClr val="2184C3"/>
                </a:solidFill>
              </a:ln>
              <a:effectLst/>
            </c:spPr>
            <c:extLst>
              <c:ext xmlns:c16="http://schemas.microsoft.com/office/drawing/2014/chart" uri="{C3380CC4-5D6E-409C-BE32-E72D297353CC}">
                <c16:uniqueId val="{00000004-631F-4A1F-A27F-73E607EC5F85}"/>
              </c:ext>
            </c:extLst>
          </c:dPt>
          <c:dPt>
            <c:idx val="2"/>
            <c:invertIfNegative val="0"/>
            <c:bubble3D val="0"/>
            <c:spPr>
              <a:solidFill>
                <a:srgbClr val="2184C3"/>
              </a:solidFill>
              <a:ln>
                <a:solidFill>
                  <a:srgbClr val="2184C3"/>
                </a:solidFill>
              </a:ln>
              <a:effectLst/>
            </c:spPr>
            <c:extLst>
              <c:ext xmlns:c16="http://schemas.microsoft.com/office/drawing/2014/chart" uri="{C3380CC4-5D6E-409C-BE32-E72D297353CC}">
                <c16:uniqueId val="{00000005-631F-4A1F-A27F-73E607EC5F85}"/>
              </c:ext>
            </c:extLst>
          </c:dPt>
          <c:dLbls>
            <c:dLbl>
              <c:idx val="0"/>
              <c:dLblPos val="outEnd"/>
              <c:showLegendKey val="0"/>
              <c:showVal val="1"/>
              <c:showCatName val="0"/>
              <c:showSerName val="0"/>
              <c:showPercent val="0"/>
              <c:showBubbleSize val="0"/>
              <c:extLst>
                <c:ext xmlns:c15="http://schemas.microsoft.com/office/drawing/2012/chart" uri="{CE6537A1-D6FC-4f65-9D91-7224C49458BB}">
                  <c15:layout>
                    <c:manualLayout>
                      <c:w val="0.22394615445796548"/>
                      <c:h val="6.334410744953177E-2"/>
                    </c:manualLayout>
                  </c15:layout>
                </c:ext>
                <c:ext xmlns:c16="http://schemas.microsoft.com/office/drawing/2014/chart" uri="{C3380CC4-5D6E-409C-BE32-E72D297353CC}">
                  <c16:uniqueId val="{00000003-631F-4A1F-A27F-73E607EC5F85}"/>
                </c:ext>
              </c:extLst>
            </c:dLbl>
            <c:dLbl>
              <c:idx val="1"/>
              <c:dLblPos val="outEnd"/>
              <c:showLegendKey val="0"/>
              <c:showVal val="1"/>
              <c:showCatName val="0"/>
              <c:showSerName val="0"/>
              <c:showPercent val="0"/>
              <c:showBubbleSize val="0"/>
              <c:extLst>
                <c:ext xmlns:c15="http://schemas.microsoft.com/office/drawing/2012/chart" uri="{CE6537A1-D6FC-4f65-9D91-7224C49458BB}">
                  <c15:layout>
                    <c:manualLayout>
                      <c:w val="0.2806818181818182"/>
                      <c:h val="6.334410744953177E-2"/>
                    </c:manualLayout>
                  </c15:layout>
                </c:ext>
                <c:ext xmlns:c16="http://schemas.microsoft.com/office/drawing/2014/chart" uri="{C3380CC4-5D6E-409C-BE32-E72D297353CC}">
                  <c16:uniqueId val="{00000004-631F-4A1F-A27F-73E607EC5F85}"/>
                </c:ext>
              </c:extLst>
            </c:dLbl>
            <c:dLbl>
              <c:idx val="2"/>
              <c:dLblPos val="outEnd"/>
              <c:showLegendKey val="0"/>
              <c:showVal val="1"/>
              <c:showCatName val="0"/>
              <c:showSerName val="0"/>
              <c:showPercent val="0"/>
              <c:showBubbleSize val="0"/>
              <c:extLst>
                <c:ext xmlns:c15="http://schemas.microsoft.com/office/drawing/2012/chart" uri="{CE6537A1-D6FC-4f65-9D91-7224C49458BB}">
                  <c15:layout>
                    <c:manualLayout>
                      <c:w val="0.2806818181818182"/>
                      <c:h val="6.334410744953177E-2"/>
                    </c:manualLayout>
                  </c15:layout>
                </c:ext>
                <c:ext xmlns:c16="http://schemas.microsoft.com/office/drawing/2014/chart" uri="{C3380CC4-5D6E-409C-BE32-E72D297353CC}">
                  <c16:uniqueId val="{00000005-631F-4A1F-A27F-73E607EC5F85}"/>
                </c:ext>
              </c:extLst>
            </c:dLbl>
            <c:spPr>
              <a:noFill/>
              <a:ln>
                <a:noFill/>
              </a:ln>
              <a:effectLst/>
            </c:spPr>
            <c:txPr>
              <a:bodyPr rot="0" spcFirstLastPara="1" vertOverflow="overflow" horzOverflow="overflow" vert="horz" wrap="none" anchor="ctr" anchorCtr="1">
                <a:noAutofit/>
              </a:bodyPr>
              <a:lstStyle/>
              <a:p>
                <a:pPr>
                  <a:defRPr sz="8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Placebo</c:v>
                </c:pt>
                <c:pt idx="1">
                  <c:v>800mg</c:v>
                </c:pt>
                <c:pt idx="2">
                  <c:v>1200mg</c:v>
                </c:pt>
              </c:strCache>
            </c:strRef>
          </c:cat>
          <c:val>
            <c:numRef>
              <c:f>Sheet1!$B$2:$B$4</c:f>
              <c:numCache>
                <c:formatCode>0%</c:formatCode>
                <c:ptCount val="3"/>
                <c:pt idx="0">
                  <c:v>4.9000000000000002E-2</c:v>
                </c:pt>
                <c:pt idx="1">
                  <c:v>0.14199999999999999</c:v>
                </c:pt>
                <c:pt idx="2">
                  <c:v>0.16</c:v>
                </c:pt>
              </c:numCache>
            </c:numRef>
          </c:val>
          <c:extLst>
            <c:ext xmlns:c16="http://schemas.microsoft.com/office/drawing/2014/chart" uri="{C3380CC4-5D6E-409C-BE32-E72D297353CC}">
              <c16:uniqueId val="{00000000-631F-4A1F-A27F-73E607EC5F85}"/>
            </c:ext>
          </c:extLst>
        </c:ser>
        <c:dLbls>
          <c:showLegendKey val="0"/>
          <c:showVal val="0"/>
          <c:showCatName val="0"/>
          <c:showSerName val="0"/>
          <c:showPercent val="0"/>
          <c:showBubbleSize val="0"/>
        </c:dLbls>
        <c:gapWidth val="35"/>
        <c:axId val="1037855992"/>
        <c:axId val="1037852712"/>
      </c:barChart>
      <c:catAx>
        <c:axId val="1037855992"/>
        <c:scaling>
          <c:orientation val="minMax"/>
        </c:scaling>
        <c:delete val="1"/>
        <c:axPos val="b"/>
        <c:numFmt formatCode="General" sourceLinked="1"/>
        <c:majorTickMark val="out"/>
        <c:minorTickMark val="none"/>
        <c:tickLblPos val="nextTo"/>
        <c:crossAx val="1037852712"/>
        <c:crosses val="autoZero"/>
        <c:auto val="1"/>
        <c:lblAlgn val="ctr"/>
        <c:lblOffset val="100"/>
        <c:noMultiLvlLbl val="0"/>
      </c:catAx>
      <c:valAx>
        <c:axId val="1037852712"/>
        <c:scaling>
          <c:orientation val="minMax"/>
          <c:max val="0.5"/>
        </c:scaling>
        <c:delete val="1"/>
        <c:axPos val="l"/>
        <c:numFmt formatCode="0%" sourceLinked="1"/>
        <c:majorTickMark val="out"/>
        <c:minorTickMark val="none"/>
        <c:tickLblPos val="nextTo"/>
        <c:crossAx val="1037855992"/>
        <c:crosses val="autoZero"/>
        <c:crossBetween val="between"/>
      </c:valAx>
      <c:spPr>
        <a:noFill/>
        <a:ln>
          <a:noFill/>
        </a:ln>
        <a:effectLst/>
      </c:spPr>
    </c:plotArea>
    <c:plotVisOnly val="1"/>
    <c:dispBlanksAs val="gap"/>
    <c:showDLblsOverMax val="0"/>
  </c:chart>
  <c:spPr>
    <a:noFill/>
    <a:ln>
      <a:noFill/>
    </a:ln>
    <a:effectLst/>
  </c:spPr>
  <c:txPr>
    <a:bodyPr/>
    <a:lstStyle/>
    <a:p>
      <a:pPr>
        <a:defRPr sz="800" b="0"/>
      </a:pPr>
      <a:endParaRPr lang="fr-F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7.6969797979797985E-2"/>
          <c:y val="5.8107037037037061E-2"/>
          <c:w val="0.86111111111111116"/>
          <c:h val="0.8797239766689976"/>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bg1">
                  <a:lumMod val="50000"/>
                </a:schemeClr>
              </a:solidFill>
              <a:ln>
                <a:noFill/>
              </a:ln>
              <a:effectLst/>
            </c:spPr>
            <c:extLst>
              <c:ext xmlns:c16="http://schemas.microsoft.com/office/drawing/2014/chart" uri="{C3380CC4-5D6E-409C-BE32-E72D297353CC}">
                <c16:uniqueId val="{00000003-631F-4A1F-A27F-73E607EC5F85}"/>
              </c:ext>
            </c:extLst>
          </c:dPt>
          <c:dPt>
            <c:idx val="1"/>
            <c:invertIfNegative val="0"/>
            <c:bubble3D val="0"/>
            <c:spPr>
              <a:solidFill>
                <a:srgbClr val="669900"/>
              </a:solidFill>
              <a:ln>
                <a:noFill/>
              </a:ln>
              <a:effectLst/>
            </c:spPr>
            <c:extLst>
              <c:ext xmlns:c16="http://schemas.microsoft.com/office/drawing/2014/chart" uri="{C3380CC4-5D6E-409C-BE32-E72D297353CC}">
                <c16:uniqueId val="{00000004-631F-4A1F-A27F-73E607EC5F85}"/>
              </c:ext>
            </c:extLst>
          </c:dPt>
          <c:dPt>
            <c:idx val="2"/>
            <c:invertIfNegative val="0"/>
            <c:bubble3D val="0"/>
            <c:spPr>
              <a:solidFill>
                <a:srgbClr val="669900"/>
              </a:solidFill>
              <a:ln>
                <a:noFill/>
              </a:ln>
              <a:effectLst/>
            </c:spPr>
            <c:extLst>
              <c:ext xmlns:c16="http://schemas.microsoft.com/office/drawing/2014/chart" uri="{C3380CC4-5D6E-409C-BE32-E72D297353CC}">
                <c16:uniqueId val="{00000005-631F-4A1F-A27F-73E607EC5F85}"/>
              </c:ext>
            </c:extLst>
          </c:dPt>
          <c:dLbls>
            <c:dLbl>
              <c:idx val="0"/>
              <c:dLblPos val="outEnd"/>
              <c:showLegendKey val="0"/>
              <c:showVal val="1"/>
              <c:showCatName val="0"/>
              <c:showSerName val="0"/>
              <c:showPercent val="0"/>
              <c:showBubbleSize val="0"/>
              <c:extLst>
                <c:ext xmlns:c15="http://schemas.microsoft.com/office/drawing/2012/chart" uri="{CE6537A1-D6FC-4f65-9D91-7224C49458BB}">
                  <c15:layout>
                    <c:manualLayout>
                      <c:w val="0.20552274715660543"/>
                      <c:h val="5.739647127442403E-2"/>
                    </c:manualLayout>
                  </c15:layout>
                </c:ext>
                <c:ext xmlns:c16="http://schemas.microsoft.com/office/drawing/2014/chart" uri="{C3380CC4-5D6E-409C-BE32-E72D297353CC}">
                  <c16:uniqueId val="{00000003-631F-4A1F-A27F-73E607EC5F85}"/>
                </c:ext>
              </c:extLst>
            </c:dLbl>
            <c:dLbl>
              <c:idx val="1"/>
              <c:dLblPos val="outEnd"/>
              <c:showLegendKey val="0"/>
              <c:showVal val="1"/>
              <c:showCatName val="0"/>
              <c:showSerName val="0"/>
              <c:showPercent val="0"/>
              <c:showBubbleSize val="0"/>
              <c:extLst>
                <c:ext xmlns:c15="http://schemas.microsoft.com/office/drawing/2012/chart" uri="{CE6537A1-D6FC-4f65-9D91-7224C49458BB}">
                  <c15:layout>
                    <c:manualLayout>
                      <c:w val="0.25518273284021314"/>
                      <c:h val="5.739647127442403E-2"/>
                    </c:manualLayout>
                  </c15:layout>
                </c:ext>
                <c:ext xmlns:c16="http://schemas.microsoft.com/office/drawing/2014/chart" uri="{C3380CC4-5D6E-409C-BE32-E72D297353CC}">
                  <c16:uniqueId val="{00000004-631F-4A1F-A27F-73E607EC5F85}"/>
                </c:ext>
              </c:extLst>
            </c:dLbl>
            <c:dLbl>
              <c:idx val="2"/>
              <c:dLblPos val="outEnd"/>
              <c:showLegendKey val="0"/>
              <c:showVal val="1"/>
              <c:showCatName val="0"/>
              <c:showSerName val="0"/>
              <c:showPercent val="0"/>
              <c:showBubbleSize val="0"/>
              <c:extLst>
                <c:ext xmlns:c15="http://schemas.microsoft.com/office/drawing/2012/chart" uri="{CE6537A1-D6FC-4f65-9D91-7224C49458BB}">
                  <c15:layout>
                    <c:manualLayout>
                      <c:w val="0.25518273284021314"/>
                      <c:h val="5.739647127442403E-2"/>
                    </c:manualLayout>
                  </c15:layout>
                </c:ext>
                <c:ext xmlns:c16="http://schemas.microsoft.com/office/drawing/2014/chart" uri="{C3380CC4-5D6E-409C-BE32-E72D297353CC}">
                  <c16:uniqueId val="{00000005-631F-4A1F-A27F-73E607EC5F85}"/>
                </c:ext>
              </c:extLst>
            </c:dLbl>
            <c:spPr>
              <a:noFill/>
              <a:ln>
                <a:noFill/>
              </a:ln>
              <a:effectLst/>
            </c:spPr>
            <c:txPr>
              <a:bodyPr rot="0" spcFirstLastPara="1" vertOverflow="overflow" horzOverflow="overflow" vert="horz" wrap="none" anchor="ctr" anchorCtr="1">
                <a:noAutofit/>
              </a:bodyPr>
              <a:lstStyle/>
              <a:p>
                <a:pPr>
                  <a:defRPr sz="11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Placebo</c:v>
                </c:pt>
                <c:pt idx="1">
                  <c:v>800mg</c:v>
                </c:pt>
                <c:pt idx="2">
                  <c:v>1200mg</c:v>
                </c:pt>
              </c:strCache>
            </c:strRef>
          </c:cat>
          <c:val>
            <c:numRef>
              <c:f>Sheet1!$B$2:$B$4</c:f>
              <c:numCache>
                <c:formatCode>0%</c:formatCode>
                <c:ptCount val="3"/>
                <c:pt idx="0">
                  <c:v>7.0000000000000007E-2</c:v>
                </c:pt>
                <c:pt idx="1">
                  <c:v>0.21</c:v>
                </c:pt>
                <c:pt idx="2">
                  <c:v>0.31</c:v>
                </c:pt>
              </c:numCache>
            </c:numRef>
          </c:val>
          <c:extLst>
            <c:ext xmlns:c16="http://schemas.microsoft.com/office/drawing/2014/chart" uri="{C3380CC4-5D6E-409C-BE32-E72D297353CC}">
              <c16:uniqueId val="{00000000-631F-4A1F-A27F-73E607EC5F85}"/>
            </c:ext>
          </c:extLst>
        </c:ser>
        <c:dLbls>
          <c:showLegendKey val="0"/>
          <c:showVal val="0"/>
          <c:showCatName val="0"/>
          <c:showSerName val="0"/>
          <c:showPercent val="0"/>
          <c:showBubbleSize val="0"/>
        </c:dLbls>
        <c:gapWidth val="35"/>
        <c:axId val="1037855992"/>
        <c:axId val="1037852712"/>
      </c:barChart>
      <c:catAx>
        <c:axId val="1037855992"/>
        <c:scaling>
          <c:orientation val="minMax"/>
        </c:scaling>
        <c:delete val="1"/>
        <c:axPos val="b"/>
        <c:numFmt formatCode="General" sourceLinked="1"/>
        <c:majorTickMark val="out"/>
        <c:minorTickMark val="none"/>
        <c:tickLblPos val="nextTo"/>
        <c:crossAx val="1037852712"/>
        <c:crosses val="autoZero"/>
        <c:auto val="1"/>
        <c:lblAlgn val="ctr"/>
        <c:lblOffset val="100"/>
        <c:noMultiLvlLbl val="0"/>
      </c:catAx>
      <c:valAx>
        <c:axId val="1037852712"/>
        <c:scaling>
          <c:orientation val="minMax"/>
          <c:max val="0.5"/>
        </c:scaling>
        <c:delete val="1"/>
        <c:axPos val="l"/>
        <c:numFmt formatCode="0%" sourceLinked="1"/>
        <c:majorTickMark val="out"/>
        <c:minorTickMark val="none"/>
        <c:tickLblPos val="nextTo"/>
        <c:crossAx val="1037855992"/>
        <c:crosses val="autoZero"/>
        <c:crossBetween val="between"/>
      </c:valAx>
      <c:spPr>
        <a:noFill/>
        <a:ln>
          <a:noFill/>
        </a:ln>
        <a:effectLst/>
      </c:spPr>
    </c:plotArea>
    <c:plotVisOnly val="1"/>
    <c:dispBlanksAs val="gap"/>
    <c:showDLblsOverMax val="0"/>
  </c:chart>
  <c:spPr>
    <a:noFill/>
    <a:ln>
      <a:noFill/>
    </a:ln>
    <a:effectLst/>
  </c:spPr>
  <c:txPr>
    <a:bodyPr/>
    <a:lstStyle/>
    <a:p>
      <a:pPr>
        <a:defRPr sz="1000"/>
      </a:pPr>
      <a:endParaRPr lang="fr-F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8888888888889"/>
          <c:y val="5.8106914876381192E-2"/>
          <c:w val="0.86111111111111127"/>
          <c:h val="0.8797240044068565"/>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bg1">
                  <a:lumMod val="50000"/>
                </a:schemeClr>
              </a:solidFill>
              <a:ln>
                <a:noFill/>
              </a:ln>
              <a:effectLst/>
            </c:spPr>
            <c:extLst>
              <c:ext xmlns:c16="http://schemas.microsoft.com/office/drawing/2014/chart" uri="{C3380CC4-5D6E-409C-BE32-E72D297353CC}">
                <c16:uniqueId val="{00000001-5464-4B5D-A0F9-51ED0720E6E8}"/>
              </c:ext>
            </c:extLst>
          </c:dPt>
          <c:dPt>
            <c:idx val="1"/>
            <c:invertIfNegative val="0"/>
            <c:bubble3D val="0"/>
            <c:spPr>
              <a:solidFill>
                <a:srgbClr val="2184C3"/>
              </a:solidFill>
              <a:ln>
                <a:noFill/>
              </a:ln>
              <a:effectLst/>
            </c:spPr>
            <c:extLst>
              <c:ext xmlns:c16="http://schemas.microsoft.com/office/drawing/2014/chart" uri="{C3380CC4-5D6E-409C-BE32-E72D297353CC}">
                <c16:uniqueId val="{00000003-5464-4B5D-A0F9-51ED0720E6E8}"/>
              </c:ext>
            </c:extLst>
          </c:dPt>
          <c:dLbls>
            <c:dLbl>
              <c:idx val="0"/>
              <c:dLblPos val="outEnd"/>
              <c:showLegendKey val="0"/>
              <c:showVal val="1"/>
              <c:showCatName val="0"/>
              <c:showSerName val="0"/>
              <c:showPercent val="0"/>
              <c:showBubbleSize val="0"/>
              <c:extLst>
                <c:ext xmlns:c15="http://schemas.microsoft.com/office/drawing/2012/chart" uri="{CE6537A1-D6FC-4f65-9D91-7224C49458BB}">
                  <c15:layout>
                    <c:manualLayout>
                      <c:w val="0.47271577421552857"/>
                      <c:h val="0.1061046829729816"/>
                    </c:manualLayout>
                  </c15:layout>
                </c:ext>
                <c:ext xmlns:c16="http://schemas.microsoft.com/office/drawing/2014/chart" uri="{C3380CC4-5D6E-409C-BE32-E72D297353CC}">
                  <c16:uniqueId val="{00000001-5464-4B5D-A0F9-51ED0720E6E8}"/>
                </c:ext>
              </c:extLst>
            </c:dLbl>
            <c:dLbl>
              <c:idx val="1"/>
              <c:dLblPos val="outEnd"/>
              <c:showLegendKey val="0"/>
              <c:showVal val="1"/>
              <c:showCatName val="0"/>
              <c:showSerName val="0"/>
              <c:showPercent val="0"/>
              <c:showBubbleSize val="0"/>
              <c:extLst>
                <c:ext xmlns:c15="http://schemas.microsoft.com/office/drawing/2012/chart" uri="{CE6537A1-D6FC-4f65-9D91-7224C49458BB}">
                  <c15:layout>
                    <c:manualLayout>
                      <c:w val="0.39308845319196267"/>
                      <c:h val="0.12748504637181968"/>
                    </c:manualLayout>
                  </c15:layout>
                </c:ext>
                <c:ext xmlns:c16="http://schemas.microsoft.com/office/drawing/2014/chart" uri="{C3380CC4-5D6E-409C-BE32-E72D297353CC}">
                  <c16:uniqueId val="{00000003-5464-4B5D-A0F9-51ED0720E6E8}"/>
                </c:ext>
              </c:extLst>
            </c:dLbl>
            <c:spPr>
              <a:noFill/>
              <a:ln>
                <a:noFill/>
              </a:ln>
              <a:effectLst/>
            </c:spPr>
            <c:txPr>
              <a:bodyPr rot="0" vert="horz"/>
              <a:lstStyle/>
              <a:p>
                <a:pPr>
                  <a:defRPr b="1"/>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Sheet1!$A$2:$A$3</c:f>
              <c:strCache>
                <c:ptCount val="2"/>
                <c:pt idx="0">
                  <c:v>Placebo</c:v>
                </c:pt>
                <c:pt idx="1">
                  <c:v>2.4 mg</c:v>
                </c:pt>
              </c:strCache>
            </c:strRef>
          </c:cat>
          <c:val>
            <c:numRef>
              <c:f>Sheet1!$B$2:$B$3</c:f>
              <c:numCache>
                <c:formatCode>0%</c:formatCode>
                <c:ptCount val="2"/>
                <c:pt idx="0">
                  <c:v>0.16</c:v>
                </c:pt>
                <c:pt idx="1">
                  <c:v>0.33</c:v>
                </c:pt>
              </c:numCache>
            </c:numRef>
          </c:val>
          <c:extLst>
            <c:ext xmlns:c16="http://schemas.microsoft.com/office/drawing/2014/chart" uri="{C3380CC4-5D6E-409C-BE32-E72D297353CC}">
              <c16:uniqueId val="{00000006-5464-4B5D-A0F9-51ED0720E6E8}"/>
            </c:ext>
          </c:extLst>
        </c:ser>
        <c:dLbls>
          <c:dLblPos val="outEnd"/>
          <c:showLegendKey val="0"/>
          <c:showVal val="1"/>
          <c:showCatName val="0"/>
          <c:showSerName val="0"/>
          <c:showPercent val="0"/>
          <c:showBubbleSize val="0"/>
        </c:dLbls>
        <c:gapWidth val="35"/>
        <c:axId val="1039874504"/>
        <c:axId val="1039875160"/>
      </c:barChart>
      <c:catAx>
        <c:axId val="1039874504"/>
        <c:scaling>
          <c:orientation val="minMax"/>
        </c:scaling>
        <c:delete val="1"/>
        <c:axPos val="b"/>
        <c:numFmt formatCode="General" sourceLinked="1"/>
        <c:majorTickMark val="out"/>
        <c:minorTickMark val="none"/>
        <c:tickLblPos val="nextTo"/>
        <c:crossAx val="1039875160"/>
        <c:crosses val="autoZero"/>
        <c:auto val="1"/>
        <c:lblAlgn val="ctr"/>
        <c:lblOffset val="100"/>
        <c:noMultiLvlLbl val="0"/>
      </c:catAx>
      <c:valAx>
        <c:axId val="1039875160"/>
        <c:scaling>
          <c:orientation val="minMax"/>
          <c:max val="0.5"/>
        </c:scaling>
        <c:delete val="1"/>
        <c:axPos val="l"/>
        <c:numFmt formatCode="0%" sourceLinked="1"/>
        <c:majorTickMark val="out"/>
        <c:minorTickMark val="none"/>
        <c:tickLblPos val="nextTo"/>
        <c:crossAx val="1039874504"/>
        <c:crosses val="autoZero"/>
        <c:crossBetween val="between"/>
      </c:valAx>
      <c:spPr>
        <a:noFill/>
        <a:ln>
          <a:noFill/>
        </a:ln>
        <a:effectLst/>
      </c:spPr>
    </c:plotArea>
    <c:plotVisOnly val="1"/>
    <c:dispBlanksAs val="gap"/>
    <c:showDLblsOverMax val="0"/>
  </c:chart>
  <c:spPr>
    <a:noFill/>
    <a:ln>
      <a:noFill/>
    </a:ln>
    <a:effectLst/>
  </c:spPr>
  <c:txPr>
    <a:bodyPr/>
    <a:lstStyle/>
    <a:p>
      <a:pPr>
        <a:defRPr sz="800" b="1"/>
      </a:pPr>
      <a:endParaRPr lang="fr-F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7.6969797979797985E-2"/>
          <c:y val="6.0679053497942413E-2"/>
          <c:w val="0.86111111111111116"/>
          <c:h val="0.8847736625514403"/>
        </c:manualLayout>
      </c:layout>
      <c:barChart>
        <c:barDir val="col"/>
        <c:grouping val="clustered"/>
        <c:varyColors val="0"/>
        <c:ser>
          <c:idx val="0"/>
          <c:order val="0"/>
          <c:tx>
            <c:strRef>
              <c:f>Sheet1!$B$1</c:f>
              <c:strCache>
                <c:ptCount val="1"/>
                <c:pt idx="0">
                  <c:v>Series 1</c:v>
                </c:pt>
              </c:strCache>
            </c:strRef>
          </c:tx>
          <c:spPr>
            <a:solidFill>
              <a:srgbClr val="2184C3"/>
            </a:solidFill>
            <a:ln>
              <a:noFill/>
            </a:ln>
            <a:effectLst/>
          </c:spPr>
          <c:invertIfNegative val="0"/>
          <c:dPt>
            <c:idx val="0"/>
            <c:invertIfNegative val="0"/>
            <c:bubble3D val="0"/>
            <c:spPr>
              <a:solidFill>
                <a:srgbClr val="7F7F7F"/>
              </a:solidFill>
              <a:ln>
                <a:noFill/>
              </a:ln>
              <a:effectLst/>
            </c:spPr>
            <c:extLst>
              <c:ext xmlns:c16="http://schemas.microsoft.com/office/drawing/2014/chart" uri="{C3380CC4-5D6E-409C-BE32-E72D297353CC}">
                <c16:uniqueId val="{00000003-5691-40AF-9DF3-3EF08C3F2172}"/>
              </c:ext>
            </c:extLst>
          </c:dPt>
          <c:dLbls>
            <c:dLbl>
              <c:idx val="0"/>
              <c:dLblPos val="outEnd"/>
              <c:showLegendKey val="0"/>
              <c:showVal val="1"/>
              <c:showCatName val="0"/>
              <c:showSerName val="0"/>
              <c:showPercent val="0"/>
              <c:showBubbleSize val="0"/>
              <c:extLst>
                <c:ext xmlns:c15="http://schemas.microsoft.com/office/drawing/2012/chart" uri="{CE6537A1-D6FC-4f65-9D91-7224C49458BB}">
                  <c15:layout>
                    <c:manualLayout>
                      <c:w val="0.2806818181818182"/>
                      <c:h val="6.334410744953177E-2"/>
                    </c:manualLayout>
                  </c15:layout>
                </c:ext>
                <c:ext xmlns:c16="http://schemas.microsoft.com/office/drawing/2014/chart" uri="{C3380CC4-5D6E-409C-BE32-E72D297353CC}">
                  <c16:uniqueId val="{00000003-5691-40AF-9DF3-3EF08C3F2172}"/>
                </c:ext>
              </c:extLst>
            </c:dLbl>
            <c:dLbl>
              <c:idx val="1"/>
              <c:dLblPos val="outEnd"/>
              <c:showLegendKey val="0"/>
              <c:showVal val="1"/>
              <c:showCatName val="0"/>
              <c:showSerName val="0"/>
              <c:showPercent val="0"/>
              <c:showBubbleSize val="0"/>
              <c:extLst>
                <c:ext xmlns:c15="http://schemas.microsoft.com/office/drawing/2012/chart" uri="{CE6537A1-D6FC-4f65-9D91-7224C49458BB}">
                  <c15:layout>
                    <c:manualLayout>
                      <c:w val="0.2806818181818182"/>
                      <c:h val="6.334410744953177E-2"/>
                    </c:manualLayout>
                  </c15:layout>
                </c:ext>
                <c:ext xmlns:c16="http://schemas.microsoft.com/office/drawing/2014/chart" uri="{C3380CC4-5D6E-409C-BE32-E72D297353CC}">
                  <c16:uniqueId val="{00000005-5691-40AF-9DF3-3EF08C3F2172}"/>
                </c:ext>
              </c:extLst>
            </c:dLbl>
            <c:dLbl>
              <c:idx val="2"/>
              <c:dLblPos val="outEnd"/>
              <c:showLegendKey val="0"/>
              <c:showVal val="1"/>
              <c:showCatName val="0"/>
              <c:showSerName val="0"/>
              <c:showPercent val="0"/>
              <c:showBubbleSize val="0"/>
              <c:extLst>
                <c:ext xmlns:c15="http://schemas.microsoft.com/office/drawing/2012/chart" uri="{CE6537A1-D6FC-4f65-9D91-7224C49458BB}">
                  <c15:layout>
                    <c:manualLayout>
                      <c:w val="0.2806818181818182"/>
                      <c:h val="6.334410744953177E-2"/>
                    </c:manualLayout>
                  </c15:layout>
                </c:ext>
                <c:ext xmlns:c16="http://schemas.microsoft.com/office/drawing/2014/chart" uri="{C3380CC4-5D6E-409C-BE32-E72D297353CC}">
                  <c16:uniqueId val="{00000004-5691-40AF-9DF3-3EF08C3F2172}"/>
                </c:ext>
              </c:extLst>
            </c:dLbl>
            <c:spPr>
              <a:noFill/>
              <a:ln>
                <a:noFill/>
              </a:ln>
              <a:effectLst/>
            </c:spPr>
            <c:txPr>
              <a:bodyPr rot="0" vertOverflow="overflow" horzOverflow="overflow" vert="horz" wrap="none">
                <a:noAutofit/>
              </a:bodyPr>
              <a:lstStyle/>
              <a:p>
                <a:pPr>
                  <a:defRPr sz="800" b="1">
                    <a:solidFill>
                      <a:schemeClr val="tx1"/>
                    </a:solidFill>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Placebo </c:v>
                </c:pt>
                <c:pt idx="1">
                  <c:v>80mg</c:v>
                </c:pt>
                <c:pt idx="2">
                  <c:v>100mg </c:v>
                </c:pt>
              </c:strCache>
            </c:strRef>
          </c:cat>
          <c:val>
            <c:numRef>
              <c:f>Sheet1!$B$2:$B$4</c:f>
              <c:numCache>
                <c:formatCode>0%</c:formatCode>
                <c:ptCount val="3"/>
                <c:pt idx="0">
                  <c:v>0.14000000000000001</c:v>
                </c:pt>
                <c:pt idx="1">
                  <c:v>0.24</c:v>
                </c:pt>
                <c:pt idx="2">
                  <c:v>0.26</c:v>
                </c:pt>
              </c:numCache>
            </c:numRef>
          </c:val>
          <c:extLst>
            <c:ext xmlns:c16="http://schemas.microsoft.com/office/drawing/2014/chart" uri="{C3380CC4-5D6E-409C-BE32-E72D297353CC}">
              <c16:uniqueId val="{00000000-5691-40AF-9DF3-3EF08C3F2172}"/>
            </c:ext>
          </c:extLst>
        </c:ser>
        <c:dLbls>
          <c:showLegendKey val="0"/>
          <c:showVal val="0"/>
          <c:showCatName val="0"/>
          <c:showSerName val="0"/>
          <c:showPercent val="0"/>
          <c:showBubbleSize val="0"/>
        </c:dLbls>
        <c:gapWidth val="35"/>
        <c:axId val="668134192"/>
        <c:axId val="668137800"/>
      </c:barChart>
      <c:catAx>
        <c:axId val="668134192"/>
        <c:scaling>
          <c:orientation val="minMax"/>
        </c:scaling>
        <c:delete val="1"/>
        <c:axPos val="b"/>
        <c:numFmt formatCode="General" sourceLinked="1"/>
        <c:majorTickMark val="out"/>
        <c:minorTickMark val="none"/>
        <c:tickLblPos val="nextTo"/>
        <c:crossAx val="668137800"/>
        <c:crosses val="autoZero"/>
        <c:auto val="1"/>
        <c:lblAlgn val="ctr"/>
        <c:lblOffset val="100"/>
        <c:noMultiLvlLbl val="0"/>
      </c:catAx>
      <c:valAx>
        <c:axId val="668137800"/>
        <c:scaling>
          <c:orientation val="minMax"/>
          <c:max val="0.8"/>
        </c:scaling>
        <c:delete val="1"/>
        <c:axPos val="l"/>
        <c:numFmt formatCode="0%" sourceLinked="1"/>
        <c:majorTickMark val="out"/>
        <c:minorTickMark val="none"/>
        <c:tickLblPos val="nextTo"/>
        <c:crossAx val="668134192"/>
        <c:crosses val="autoZero"/>
        <c:crossBetween val="between"/>
      </c:valAx>
      <c:spPr>
        <a:noFill/>
        <a:ln>
          <a:noFill/>
        </a:ln>
        <a:effectLst/>
      </c:spPr>
    </c:plotArea>
    <c:plotVisOnly val="1"/>
    <c:dispBlanksAs val="gap"/>
    <c:showDLblsOverMax val="0"/>
  </c:chart>
  <c:spPr>
    <a:noFill/>
    <a:ln>
      <a:noFill/>
    </a:ln>
    <a:effectLst/>
  </c:spPr>
  <c:txPr>
    <a:bodyPr/>
    <a:lstStyle/>
    <a:p>
      <a:pPr>
        <a:defRPr sz="800"/>
      </a:pPr>
      <a:endParaRPr lang="fr-F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7.6969797979797985E-2"/>
          <c:y val="6.0679053497942413E-2"/>
          <c:w val="0.86111111111111116"/>
          <c:h val="0.8847736625514403"/>
        </c:manualLayout>
      </c:layout>
      <c:barChart>
        <c:barDir val="col"/>
        <c:grouping val="clustered"/>
        <c:varyColors val="0"/>
        <c:ser>
          <c:idx val="0"/>
          <c:order val="0"/>
          <c:tx>
            <c:strRef>
              <c:f>Sheet1!$B$1</c:f>
              <c:strCache>
                <c:ptCount val="1"/>
                <c:pt idx="0">
                  <c:v>Series 1</c:v>
                </c:pt>
              </c:strCache>
            </c:strRef>
          </c:tx>
          <c:spPr>
            <a:solidFill>
              <a:srgbClr val="2184C3"/>
            </a:solidFill>
            <a:ln>
              <a:noFill/>
            </a:ln>
            <a:effectLst/>
          </c:spPr>
          <c:invertIfNegative val="0"/>
          <c:dPt>
            <c:idx val="0"/>
            <c:invertIfNegative val="0"/>
            <c:bubble3D val="0"/>
            <c:spPr>
              <a:solidFill>
                <a:srgbClr val="7F7F7F"/>
              </a:solidFill>
              <a:ln>
                <a:noFill/>
              </a:ln>
              <a:effectLst/>
            </c:spPr>
            <c:extLst>
              <c:ext xmlns:c16="http://schemas.microsoft.com/office/drawing/2014/chart" uri="{C3380CC4-5D6E-409C-BE32-E72D297353CC}">
                <c16:uniqueId val="{00000003-5D40-47C4-9213-3A92130E71FB}"/>
              </c:ext>
            </c:extLst>
          </c:dPt>
          <c:dLbls>
            <c:dLbl>
              <c:idx val="0"/>
              <c:dLblPos val="outEnd"/>
              <c:showLegendKey val="0"/>
              <c:showVal val="1"/>
              <c:showCatName val="0"/>
              <c:showSerName val="0"/>
              <c:showPercent val="0"/>
              <c:showBubbleSize val="0"/>
              <c:extLst>
                <c:ext xmlns:c15="http://schemas.microsoft.com/office/drawing/2012/chart" uri="{CE6537A1-D6FC-4f65-9D91-7224C49458BB}">
                  <c15:layout>
                    <c:manualLayout>
                      <c:w val="0.2806818181818182"/>
                      <c:h val="6.334410744953177E-2"/>
                    </c:manualLayout>
                  </c15:layout>
                </c:ext>
                <c:ext xmlns:c16="http://schemas.microsoft.com/office/drawing/2014/chart" uri="{C3380CC4-5D6E-409C-BE32-E72D297353CC}">
                  <c16:uniqueId val="{00000003-5D40-47C4-9213-3A92130E71FB}"/>
                </c:ext>
              </c:extLst>
            </c:dLbl>
            <c:dLbl>
              <c:idx val="1"/>
              <c:dLblPos val="outEnd"/>
              <c:showLegendKey val="0"/>
              <c:showVal val="1"/>
              <c:showCatName val="0"/>
              <c:showSerName val="0"/>
              <c:showPercent val="0"/>
              <c:showBubbleSize val="0"/>
              <c:extLst>
                <c:ext xmlns:c15="http://schemas.microsoft.com/office/drawing/2012/chart" uri="{CE6537A1-D6FC-4f65-9D91-7224C49458BB}">
                  <c15:layout>
                    <c:manualLayout>
                      <c:w val="0.2806818181818182"/>
                      <c:h val="6.334410744953177E-2"/>
                    </c:manualLayout>
                  </c15:layout>
                </c:ext>
                <c:ext xmlns:c16="http://schemas.microsoft.com/office/drawing/2014/chart" uri="{C3380CC4-5D6E-409C-BE32-E72D297353CC}">
                  <c16:uniqueId val="{00000004-5D40-47C4-9213-3A92130E71FB}"/>
                </c:ext>
              </c:extLst>
            </c:dLbl>
            <c:dLbl>
              <c:idx val="2"/>
              <c:dLblPos val="outEnd"/>
              <c:showLegendKey val="0"/>
              <c:showVal val="1"/>
              <c:showCatName val="0"/>
              <c:showSerName val="0"/>
              <c:showPercent val="0"/>
              <c:showBubbleSize val="0"/>
              <c:extLst>
                <c:ext xmlns:c15="http://schemas.microsoft.com/office/drawing/2012/chart" uri="{CE6537A1-D6FC-4f65-9D91-7224C49458BB}">
                  <c15:layout>
                    <c:manualLayout>
                      <c:w val="0.2806818181818182"/>
                      <c:h val="6.334410744953177E-2"/>
                    </c:manualLayout>
                  </c15:layout>
                </c:ext>
                <c:ext xmlns:c16="http://schemas.microsoft.com/office/drawing/2014/chart" uri="{C3380CC4-5D6E-409C-BE32-E72D297353CC}">
                  <c16:uniqueId val="{00000005-5D40-47C4-9213-3A92130E71FB}"/>
                </c:ext>
              </c:extLst>
            </c:dLbl>
            <c:spPr>
              <a:noFill/>
              <a:ln>
                <a:noFill/>
              </a:ln>
              <a:effectLst/>
            </c:spPr>
            <c:txPr>
              <a:bodyPr rot="0" vertOverflow="overflow" horzOverflow="overflow" vert="horz" wrap="none">
                <a:noAutofit/>
              </a:bodyPr>
              <a:lstStyle/>
              <a:p>
                <a:pPr>
                  <a:defRPr sz="800" b="1"/>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Placebo</c:v>
                </c:pt>
                <c:pt idx="1">
                  <c:v>28mg</c:v>
                </c:pt>
                <c:pt idx="2">
                  <c:v>50mg</c:v>
                </c:pt>
              </c:strCache>
            </c:strRef>
          </c:cat>
          <c:val>
            <c:numRef>
              <c:f>Sheet1!$B$2:$B$4</c:f>
              <c:numCache>
                <c:formatCode>0%</c:formatCode>
                <c:ptCount val="3"/>
                <c:pt idx="0">
                  <c:v>0.19</c:v>
                </c:pt>
                <c:pt idx="1">
                  <c:v>0.36</c:v>
                </c:pt>
                <c:pt idx="2">
                  <c:v>0.33</c:v>
                </c:pt>
              </c:numCache>
            </c:numRef>
          </c:val>
          <c:extLst>
            <c:ext xmlns:c16="http://schemas.microsoft.com/office/drawing/2014/chart" uri="{C3380CC4-5D6E-409C-BE32-E72D297353CC}">
              <c16:uniqueId val="{00000000-5D40-47C4-9213-3A92130E71FB}"/>
            </c:ext>
          </c:extLst>
        </c:ser>
        <c:dLbls>
          <c:dLblPos val="outEnd"/>
          <c:showLegendKey val="0"/>
          <c:showVal val="1"/>
          <c:showCatName val="0"/>
          <c:showSerName val="0"/>
          <c:showPercent val="0"/>
          <c:showBubbleSize val="0"/>
        </c:dLbls>
        <c:gapWidth val="35"/>
        <c:axId val="1039874504"/>
        <c:axId val="1039875160"/>
      </c:barChart>
      <c:catAx>
        <c:axId val="1039874504"/>
        <c:scaling>
          <c:orientation val="minMax"/>
        </c:scaling>
        <c:delete val="1"/>
        <c:axPos val="b"/>
        <c:numFmt formatCode="General" sourceLinked="1"/>
        <c:majorTickMark val="out"/>
        <c:minorTickMark val="none"/>
        <c:tickLblPos val="nextTo"/>
        <c:crossAx val="1039875160"/>
        <c:crosses val="autoZero"/>
        <c:auto val="1"/>
        <c:lblAlgn val="ctr"/>
        <c:lblOffset val="100"/>
        <c:noMultiLvlLbl val="0"/>
      </c:catAx>
      <c:valAx>
        <c:axId val="1039875160"/>
        <c:scaling>
          <c:orientation val="minMax"/>
          <c:max val="0.8"/>
        </c:scaling>
        <c:delete val="1"/>
        <c:axPos val="l"/>
        <c:numFmt formatCode="0%" sourceLinked="1"/>
        <c:majorTickMark val="out"/>
        <c:minorTickMark val="none"/>
        <c:tickLblPos val="nextTo"/>
        <c:crossAx val="1039874504"/>
        <c:crosses val="autoZero"/>
        <c:crossBetween val="between"/>
      </c:valAx>
      <c:spPr>
        <a:noFill/>
        <a:ln>
          <a:noFill/>
        </a:ln>
        <a:effectLst/>
      </c:spPr>
    </c:plotArea>
    <c:plotVisOnly val="1"/>
    <c:dispBlanksAs val="gap"/>
    <c:showDLblsOverMax val="0"/>
  </c:chart>
  <c:spPr>
    <a:noFill/>
    <a:ln>
      <a:noFill/>
    </a:ln>
    <a:effectLst/>
  </c:spPr>
  <c:txPr>
    <a:bodyPr/>
    <a:lstStyle/>
    <a:p>
      <a:pPr>
        <a:defRPr sz="800"/>
      </a:pPr>
      <a:endParaRPr lang="fr-FR"/>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7.6969797979797985E-2"/>
          <c:y val="6.0679053497942413E-2"/>
          <c:w val="0.86111111111111116"/>
          <c:h val="0.8847736625514403"/>
        </c:manualLayout>
      </c:layout>
      <c:barChart>
        <c:barDir val="col"/>
        <c:grouping val="clustered"/>
        <c:varyColors val="0"/>
        <c:ser>
          <c:idx val="0"/>
          <c:order val="0"/>
          <c:tx>
            <c:strRef>
              <c:f>Sheet1!$B$1</c:f>
              <c:strCache>
                <c:ptCount val="1"/>
                <c:pt idx="0">
                  <c:v>Series 1</c:v>
                </c:pt>
              </c:strCache>
            </c:strRef>
          </c:tx>
          <c:spPr>
            <a:solidFill>
              <a:srgbClr val="2184C3"/>
            </a:solidFill>
            <a:ln>
              <a:noFill/>
            </a:ln>
            <a:effectLst/>
          </c:spPr>
          <c:invertIfNegative val="0"/>
          <c:dPt>
            <c:idx val="0"/>
            <c:invertIfNegative val="0"/>
            <c:bubble3D val="0"/>
            <c:spPr>
              <a:solidFill>
                <a:srgbClr val="7F7F7F"/>
              </a:solidFill>
              <a:ln>
                <a:noFill/>
              </a:ln>
              <a:effectLst/>
            </c:spPr>
            <c:extLst>
              <c:ext xmlns:c16="http://schemas.microsoft.com/office/drawing/2014/chart" uri="{C3380CC4-5D6E-409C-BE32-E72D297353CC}">
                <c16:uniqueId val="{00000003-F33E-4F34-89F2-A4D2B74A33BE}"/>
              </c:ext>
            </c:extLst>
          </c:dPt>
          <c:dLbls>
            <c:dLbl>
              <c:idx val="0"/>
              <c:dLblPos val="outEnd"/>
              <c:showLegendKey val="0"/>
              <c:showVal val="1"/>
              <c:showCatName val="0"/>
              <c:showSerName val="0"/>
              <c:showPercent val="0"/>
              <c:showBubbleSize val="0"/>
              <c:extLst>
                <c:ext xmlns:c15="http://schemas.microsoft.com/office/drawing/2012/chart" uri="{CE6537A1-D6FC-4f65-9D91-7224C49458BB}">
                  <c15:layout>
                    <c:manualLayout>
                      <c:w val="0.2806818181818182"/>
                      <c:h val="6.334410744953177E-2"/>
                    </c:manualLayout>
                  </c15:layout>
                </c:ext>
                <c:ext xmlns:c16="http://schemas.microsoft.com/office/drawing/2014/chart" uri="{C3380CC4-5D6E-409C-BE32-E72D297353CC}">
                  <c16:uniqueId val="{00000003-F33E-4F34-89F2-A4D2B74A33BE}"/>
                </c:ext>
              </c:extLst>
            </c:dLbl>
            <c:dLbl>
              <c:idx val="1"/>
              <c:dLblPos val="outEnd"/>
              <c:showLegendKey val="0"/>
              <c:showVal val="1"/>
              <c:showCatName val="0"/>
              <c:showSerName val="0"/>
              <c:showPercent val="0"/>
              <c:showBubbleSize val="0"/>
              <c:extLst>
                <c:ext xmlns:c15="http://schemas.microsoft.com/office/drawing/2012/chart" uri="{CE6537A1-D6FC-4f65-9D91-7224C49458BB}">
                  <c15:layout>
                    <c:manualLayout>
                      <c:w val="0.2806818181818182"/>
                      <c:h val="6.334410744953177E-2"/>
                    </c:manualLayout>
                  </c15:layout>
                </c:ext>
                <c:ext xmlns:c16="http://schemas.microsoft.com/office/drawing/2014/chart" uri="{C3380CC4-5D6E-409C-BE32-E72D297353CC}">
                  <c16:uniqueId val="{00000002-4460-417A-876C-E837299D4F91}"/>
                </c:ext>
              </c:extLst>
            </c:dLbl>
            <c:numFmt formatCode="0%" sourceLinked="0"/>
            <c:spPr>
              <a:noFill/>
              <a:ln>
                <a:noFill/>
              </a:ln>
              <a:effectLst/>
            </c:spPr>
            <c:txPr>
              <a:bodyPr rot="0" spcFirstLastPara="1" vertOverflow="overflow" horzOverflow="overflow" vert="horz" wrap="none" anchor="ctr" anchorCtr="1">
                <a:noAutofit/>
              </a:bodyPr>
              <a:lstStyle/>
              <a:p>
                <a:pPr>
                  <a:defRPr sz="800"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Placebo</c:v>
                </c:pt>
                <c:pt idx="1">
                  <c:v>2.4mg</c:v>
                </c:pt>
              </c:strCache>
            </c:strRef>
          </c:cat>
          <c:val>
            <c:numRef>
              <c:f>Sheet1!$B$2:$B$3</c:f>
              <c:numCache>
                <c:formatCode>0.0%</c:formatCode>
                <c:ptCount val="2"/>
                <c:pt idx="0">
                  <c:v>0.22500000000000001</c:v>
                </c:pt>
                <c:pt idx="1">
                  <c:v>0.37</c:v>
                </c:pt>
              </c:numCache>
            </c:numRef>
          </c:val>
          <c:extLst>
            <c:ext xmlns:c16="http://schemas.microsoft.com/office/drawing/2014/chart" uri="{C3380CC4-5D6E-409C-BE32-E72D297353CC}">
              <c16:uniqueId val="{00000000-F33E-4F34-89F2-A4D2B74A33BE}"/>
            </c:ext>
          </c:extLst>
        </c:ser>
        <c:dLbls>
          <c:showLegendKey val="0"/>
          <c:showVal val="0"/>
          <c:showCatName val="0"/>
          <c:showSerName val="0"/>
          <c:showPercent val="0"/>
          <c:showBubbleSize val="0"/>
        </c:dLbls>
        <c:gapWidth val="35"/>
        <c:axId val="891304328"/>
        <c:axId val="891304000"/>
      </c:barChart>
      <c:catAx>
        <c:axId val="891304328"/>
        <c:scaling>
          <c:orientation val="minMax"/>
        </c:scaling>
        <c:delete val="1"/>
        <c:axPos val="b"/>
        <c:numFmt formatCode="General" sourceLinked="1"/>
        <c:majorTickMark val="none"/>
        <c:minorTickMark val="none"/>
        <c:tickLblPos val="nextTo"/>
        <c:crossAx val="891304000"/>
        <c:crosses val="autoZero"/>
        <c:auto val="1"/>
        <c:lblAlgn val="ctr"/>
        <c:lblOffset val="100"/>
        <c:noMultiLvlLbl val="0"/>
      </c:catAx>
      <c:valAx>
        <c:axId val="891304000"/>
        <c:scaling>
          <c:orientation val="minMax"/>
          <c:max val="0.8"/>
        </c:scaling>
        <c:delete val="1"/>
        <c:axPos val="l"/>
        <c:numFmt formatCode="0.0%" sourceLinked="1"/>
        <c:majorTickMark val="none"/>
        <c:minorTickMark val="none"/>
        <c:tickLblPos val="nextTo"/>
        <c:crossAx val="891304328"/>
        <c:crosses val="autoZero"/>
        <c:crossBetween val="between"/>
      </c:valAx>
      <c:spPr>
        <a:noFill/>
        <a:ln>
          <a:noFill/>
        </a:ln>
        <a:effectLst/>
      </c:spPr>
    </c:plotArea>
    <c:plotVisOnly val="1"/>
    <c:dispBlanksAs val="gap"/>
    <c:showDLblsOverMax val="0"/>
  </c:chart>
  <c:spPr>
    <a:noFill/>
    <a:ln>
      <a:noFill/>
    </a:ln>
    <a:effectLst/>
  </c:spPr>
  <c:txPr>
    <a:bodyPr/>
    <a:lstStyle/>
    <a:p>
      <a:pPr>
        <a:defRPr sz="800"/>
      </a:pPr>
      <a:endParaRPr lang="fr-F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0.59163</cdr:x>
      <cdr:y>0.36396</cdr:y>
    </cdr:from>
    <cdr:to>
      <cdr:x>0.70876</cdr:x>
      <cdr:y>0.4861</cdr:y>
    </cdr:to>
    <cdr:sp macro="" textlink="">
      <cdr:nvSpPr>
        <cdr:cNvPr id="2" name="ZoneTexte 22"/>
        <cdr:cNvSpPr txBox="1"/>
      </cdr:nvSpPr>
      <cdr:spPr>
        <a:xfrm xmlns:a="http://schemas.openxmlformats.org/drawingml/2006/main">
          <a:off x="2555839" y="917190"/>
          <a:ext cx="505993"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fr-FR" sz="1400" dirty="0">
              <a:solidFill>
                <a:schemeClr val="accent6"/>
              </a:solidFill>
            </a:rPr>
            <a:t>**</a:t>
          </a:r>
        </a:p>
      </cdr:txBody>
    </cdr:sp>
  </cdr:relSizeAnchor>
</c:userShapes>
</file>

<file path=ppt/drawings/drawing2.xml><?xml version="1.0" encoding="utf-8"?>
<c:userShapes xmlns:c="http://schemas.openxmlformats.org/drawingml/2006/chart">
  <cdr:relSizeAnchor xmlns:cdr="http://schemas.openxmlformats.org/drawingml/2006/chartDrawing">
    <cdr:from>
      <cdr:x>0.88287</cdr:x>
      <cdr:y>0.87787</cdr:y>
    </cdr:from>
    <cdr:to>
      <cdr:x>1</cdr:x>
      <cdr:y>1</cdr:y>
    </cdr:to>
    <cdr:sp macro="" textlink="">
      <cdr:nvSpPr>
        <cdr:cNvPr id="2" name="ZoneTexte 22"/>
        <cdr:cNvSpPr txBox="1"/>
      </cdr:nvSpPr>
      <cdr:spPr>
        <a:xfrm xmlns:a="http://schemas.openxmlformats.org/drawingml/2006/main">
          <a:off x="8111195" y="3907470"/>
          <a:ext cx="505993"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fr-FR" sz="1400" dirty="0">
              <a:solidFill>
                <a:schemeClr val="accent6"/>
              </a:solidFill>
            </a:rPr>
            <a:t>**</a:t>
          </a:r>
        </a:p>
      </cdr:txBody>
    </cdr:sp>
  </cdr:relSizeAnchor>
</c:userShapes>
</file>

<file path=ppt/drawings/drawing3.xml><?xml version="1.0" encoding="utf-8"?>
<c:userShapes xmlns:c="http://schemas.openxmlformats.org/drawingml/2006/chart">
  <cdr:relSizeAnchor xmlns:cdr="http://schemas.openxmlformats.org/drawingml/2006/chartDrawing">
    <cdr:from>
      <cdr:x>0.59144</cdr:x>
      <cdr:y>0.50678</cdr:y>
    </cdr:from>
    <cdr:to>
      <cdr:x>0.69791</cdr:x>
      <cdr:y>0.61365</cdr:y>
    </cdr:to>
    <cdr:sp macro="" textlink="">
      <cdr:nvSpPr>
        <cdr:cNvPr id="2" name="ZoneTexte 36"/>
        <cdr:cNvSpPr txBox="1"/>
      </cdr:nvSpPr>
      <cdr:spPr>
        <a:xfrm xmlns:a="http://schemas.openxmlformats.org/drawingml/2006/main">
          <a:off x="2810865" y="1459539"/>
          <a:ext cx="505993"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fr-FR" sz="1400" dirty="0">
              <a:solidFill>
                <a:schemeClr val="accent6">
                  <a:lumMod val="60000"/>
                  <a:lumOff val="40000"/>
                </a:schemeClr>
              </a:solidFill>
            </a:rPr>
            <a:t>**</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4" y="2"/>
            <a:ext cx="2945658" cy="498056"/>
          </a:xfrm>
          <a:prstGeom prst="rect">
            <a:avLst/>
          </a:prstGeom>
        </p:spPr>
        <p:txBody>
          <a:bodyPr vert="horz" lIns="95511" tIns="47758" rIns="95511" bIns="47758" rtlCol="0"/>
          <a:lstStyle>
            <a:lvl1pPr algn="l">
              <a:defRPr sz="1300"/>
            </a:lvl1pPr>
          </a:lstStyle>
          <a:p>
            <a:endParaRPr lang="fr-FR"/>
          </a:p>
        </p:txBody>
      </p:sp>
      <p:sp>
        <p:nvSpPr>
          <p:cNvPr id="4" name="Espace réservé du pied de page 3"/>
          <p:cNvSpPr>
            <a:spLocks noGrp="1"/>
          </p:cNvSpPr>
          <p:nvPr>
            <p:ph type="ftr" sz="quarter" idx="2"/>
          </p:nvPr>
        </p:nvSpPr>
        <p:spPr>
          <a:xfrm>
            <a:off x="4" y="9428589"/>
            <a:ext cx="2945658" cy="498055"/>
          </a:xfrm>
          <a:prstGeom prst="rect">
            <a:avLst/>
          </a:prstGeom>
        </p:spPr>
        <p:txBody>
          <a:bodyPr vert="horz" lIns="95511" tIns="47758" rIns="95511" bIns="47758" rtlCol="0" anchor="b"/>
          <a:lstStyle>
            <a:lvl1pPr algn="l">
              <a:defRPr sz="1300"/>
            </a:lvl1pPr>
          </a:lstStyle>
          <a:p>
            <a:endParaRPr lang="fr-FR"/>
          </a:p>
        </p:txBody>
      </p:sp>
      <p:sp>
        <p:nvSpPr>
          <p:cNvPr id="5" name="Espace réservé du numéro de diapositive 4"/>
          <p:cNvSpPr>
            <a:spLocks noGrp="1"/>
          </p:cNvSpPr>
          <p:nvPr>
            <p:ph type="sldNum" sz="quarter" idx="3"/>
          </p:nvPr>
        </p:nvSpPr>
        <p:spPr>
          <a:xfrm>
            <a:off x="3850447" y="9428589"/>
            <a:ext cx="2945658" cy="498055"/>
          </a:xfrm>
          <a:prstGeom prst="rect">
            <a:avLst/>
          </a:prstGeom>
        </p:spPr>
        <p:txBody>
          <a:bodyPr vert="horz" lIns="95511" tIns="47758" rIns="95511" bIns="47758" rtlCol="0" anchor="b"/>
          <a:lstStyle>
            <a:lvl1pPr algn="r">
              <a:defRPr sz="1300"/>
            </a:lvl1pPr>
          </a:lstStyle>
          <a:p>
            <a:fld id="{0504E64E-5B9B-46A5-8AC9-C658B0E6A782}" type="slidenum">
              <a:rPr lang="fr-FR" smtClean="0"/>
              <a:pPr/>
              <a:t>‹#›</a:t>
            </a:fld>
            <a:endParaRPr lang="fr-FR"/>
          </a:p>
        </p:txBody>
      </p:sp>
    </p:spTree>
    <p:extLst>
      <p:ext uri="{BB962C8B-B14F-4D97-AF65-F5344CB8AC3E}">
        <p14:creationId xmlns:p14="http://schemas.microsoft.com/office/powerpoint/2010/main" val="23016220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4" y="2"/>
            <a:ext cx="2945658" cy="498056"/>
          </a:xfrm>
          <a:prstGeom prst="rect">
            <a:avLst/>
          </a:prstGeom>
        </p:spPr>
        <p:txBody>
          <a:bodyPr vert="horz" lIns="95511" tIns="47758" rIns="95511" bIns="47758" rtlCol="0"/>
          <a:lstStyle>
            <a:lvl1pPr algn="l">
              <a:defRPr sz="1300"/>
            </a:lvl1pPr>
          </a:lstStyle>
          <a:p>
            <a:endParaRPr lang="en-GB"/>
          </a:p>
        </p:txBody>
      </p:sp>
      <p:sp>
        <p:nvSpPr>
          <p:cNvPr id="3" name="Espace réservé de la date 2"/>
          <p:cNvSpPr>
            <a:spLocks noGrp="1"/>
          </p:cNvSpPr>
          <p:nvPr>
            <p:ph type="dt" idx="1"/>
          </p:nvPr>
        </p:nvSpPr>
        <p:spPr>
          <a:xfrm>
            <a:off x="3850447" y="2"/>
            <a:ext cx="2945658" cy="498056"/>
          </a:xfrm>
          <a:prstGeom prst="rect">
            <a:avLst/>
          </a:prstGeom>
        </p:spPr>
        <p:txBody>
          <a:bodyPr vert="horz" lIns="95511" tIns="47758" rIns="95511" bIns="47758" rtlCol="0"/>
          <a:lstStyle>
            <a:lvl1pPr algn="r">
              <a:defRPr sz="1300"/>
            </a:lvl1pPr>
          </a:lstStyle>
          <a:p>
            <a:fld id="{D7316028-D251-4140-8AB0-22B912207E2A}" type="datetimeFigureOut">
              <a:rPr lang="en-GB" smtClean="0"/>
              <a:pPr/>
              <a:t>22/01/2025</a:t>
            </a:fld>
            <a:endParaRPr lang="en-GB"/>
          </a:p>
        </p:txBody>
      </p:sp>
      <p:sp>
        <p:nvSpPr>
          <p:cNvPr id="4" name="Espace réservé de l'image des diapositives 3"/>
          <p:cNvSpPr>
            <a:spLocks noGrp="1" noRot="1" noChangeAspect="1"/>
          </p:cNvSpPr>
          <p:nvPr>
            <p:ph type="sldImg" idx="2"/>
          </p:nvPr>
        </p:nvSpPr>
        <p:spPr>
          <a:xfrm>
            <a:off x="1030288" y="1241425"/>
            <a:ext cx="4737100" cy="3349625"/>
          </a:xfrm>
          <a:prstGeom prst="rect">
            <a:avLst/>
          </a:prstGeom>
          <a:noFill/>
          <a:ln w="12700">
            <a:solidFill>
              <a:prstClr val="black"/>
            </a:solidFill>
          </a:ln>
        </p:spPr>
        <p:txBody>
          <a:bodyPr vert="horz" lIns="95511" tIns="47758" rIns="95511" bIns="47758" rtlCol="0" anchor="ctr"/>
          <a:lstStyle/>
          <a:p>
            <a:endParaRPr lang="en-GB"/>
          </a:p>
        </p:txBody>
      </p:sp>
      <p:sp>
        <p:nvSpPr>
          <p:cNvPr id="5" name="Espace réservé des commentaires 4"/>
          <p:cNvSpPr>
            <a:spLocks noGrp="1"/>
          </p:cNvSpPr>
          <p:nvPr>
            <p:ph type="body" sz="quarter" idx="3"/>
          </p:nvPr>
        </p:nvSpPr>
        <p:spPr>
          <a:xfrm>
            <a:off x="679768" y="4777196"/>
            <a:ext cx="5438140" cy="3908615"/>
          </a:xfrm>
          <a:prstGeom prst="rect">
            <a:avLst/>
          </a:prstGeom>
        </p:spPr>
        <p:txBody>
          <a:bodyPr vert="horz" lIns="95511" tIns="47758" rIns="95511" bIns="47758"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6" name="Espace réservé du pied de page 5"/>
          <p:cNvSpPr>
            <a:spLocks noGrp="1"/>
          </p:cNvSpPr>
          <p:nvPr>
            <p:ph type="ftr" sz="quarter" idx="4"/>
          </p:nvPr>
        </p:nvSpPr>
        <p:spPr>
          <a:xfrm>
            <a:off x="4" y="9428589"/>
            <a:ext cx="2945658" cy="498055"/>
          </a:xfrm>
          <a:prstGeom prst="rect">
            <a:avLst/>
          </a:prstGeom>
        </p:spPr>
        <p:txBody>
          <a:bodyPr vert="horz" lIns="95511" tIns="47758" rIns="95511" bIns="47758" rtlCol="0" anchor="b"/>
          <a:lstStyle>
            <a:lvl1pPr algn="l">
              <a:defRPr sz="1300"/>
            </a:lvl1pPr>
          </a:lstStyle>
          <a:p>
            <a:endParaRPr lang="en-GB"/>
          </a:p>
        </p:txBody>
      </p:sp>
      <p:sp>
        <p:nvSpPr>
          <p:cNvPr id="7" name="Espace réservé du numéro de diapositive 6"/>
          <p:cNvSpPr>
            <a:spLocks noGrp="1"/>
          </p:cNvSpPr>
          <p:nvPr>
            <p:ph type="sldNum" sz="quarter" idx="5"/>
          </p:nvPr>
        </p:nvSpPr>
        <p:spPr>
          <a:xfrm>
            <a:off x="3850447" y="9428589"/>
            <a:ext cx="2945658" cy="498055"/>
          </a:xfrm>
          <a:prstGeom prst="rect">
            <a:avLst/>
          </a:prstGeom>
        </p:spPr>
        <p:txBody>
          <a:bodyPr vert="horz" lIns="95511" tIns="47758" rIns="95511" bIns="47758" rtlCol="0" anchor="b"/>
          <a:lstStyle>
            <a:lvl1pPr algn="r">
              <a:defRPr sz="1300"/>
            </a:lvl1pPr>
          </a:lstStyle>
          <a:p>
            <a:fld id="{E2160D16-EF7F-4643-97C8-2FF404503B96}" type="slidenum">
              <a:rPr lang="en-GB" smtClean="0"/>
              <a:pPr/>
              <a:t>‹#›</a:t>
            </a:fld>
            <a:endParaRPr lang="en-GB"/>
          </a:p>
        </p:txBody>
      </p:sp>
    </p:spTree>
    <p:extLst>
      <p:ext uri="{BB962C8B-B14F-4D97-AF65-F5344CB8AC3E}">
        <p14:creationId xmlns:p14="http://schemas.microsoft.com/office/powerpoint/2010/main" val="314052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E2160D16-EF7F-4643-97C8-2FF404503B96}" type="slidenum">
              <a:rPr lang="en-GB" smtClean="0"/>
              <a:pPr/>
              <a:t>1</a:t>
            </a:fld>
            <a:endParaRPr lang="en-GB"/>
          </a:p>
        </p:txBody>
      </p:sp>
    </p:spTree>
    <p:extLst>
      <p:ext uri="{BB962C8B-B14F-4D97-AF65-F5344CB8AC3E}">
        <p14:creationId xmlns:p14="http://schemas.microsoft.com/office/powerpoint/2010/main" val="40932287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260DEB-67B1-0502-FC26-13DF2259F95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FEA89DF-DC21-50E3-77AF-A3EA8E7BA86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BAD10B7-6F97-E603-215B-B04518750687}"/>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7014EF9E-A545-F248-394C-5598B46F30D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160D16-EF7F-4643-97C8-2FF404503B96}"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668389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62CC02-C1AA-7AB5-04D4-95A9DB0D160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211ECA7-4B32-C92B-06CE-E61C341FAFE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7B7DCFB-3857-88B6-003B-83F582F6BCFD}"/>
              </a:ext>
            </a:extLst>
          </p:cNvPr>
          <p:cNvSpPr>
            <a:spLocks noGrp="1"/>
          </p:cNvSpPr>
          <p:nvPr>
            <p:ph type="body" idx="1"/>
          </p:nvPr>
        </p:nvSpPr>
        <p:spPr/>
        <p:txBody>
          <a:bodyPr/>
          <a:lstStyle/>
          <a:p>
            <a:r>
              <a:rPr lang="fr-FR" dirty="0" err="1"/>
              <a:t>Results</a:t>
            </a:r>
            <a:r>
              <a:rPr lang="fr-FR" dirty="0"/>
              <a:t> </a:t>
            </a:r>
            <a:r>
              <a:rPr lang="fr-FR" dirty="0" err="1"/>
              <a:t>justified</a:t>
            </a:r>
            <a:r>
              <a:rPr lang="fr-FR" dirty="0"/>
              <a:t> by MOA </a:t>
            </a:r>
            <a:r>
              <a:rPr lang="fr-FR" dirty="0" err="1"/>
              <a:t>that</a:t>
            </a:r>
            <a:r>
              <a:rPr lang="fr-FR" dirty="0"/>
              <a:t> </a:t>
            </a:r>
            <a:r>
              <a:rPr lang="fr-FR" dirty="0" err="1"/>
              <a:t>respobnds</a:t>
            </a:r>
            <a:r>
              <a:rPr lang="fr-FR" dirty="0"/>
              <a:t> </a:t>
            </a:r>
            <a:r>
              <a:rPr lang="fr-FR" dirty="0" err="1"/>
              <a:t>very</a:t>
            </a:r>
            <a:r>
              <a:rPr lang="fr-FR" dirty="0"/>
              <a:t> </a:t>
            </a:r>
            <a:r>
              <a:rPr lang="fr-FR" dirty="0" err="1"/>
              <a:t>well</a:t>
            </a:r>
            <a:r>
              <a:rPr lang="fr-FR" dirty="0"/>
              <a:t> to the </a:t>
            </a:r>
            <a:r>
              <a:rPr lang="fr-FR" dirty="0" err="1"/>
              <a:t>features</a:t>
            </a:r>
            <a:r>
              <a:rPr lang="fr-FR" dirty="0"/>
              <a:t> of the </a:t>
            </a:r>
            <a:r>
              <a:rPr lang="fr-FR" dirty="0" err="1"/>
              <a:t>disease</a:t>
            </a:r>
            <a:r>
              <a:rPr lang="fr-FR" dirty="0"/>
              <a:t>;</a:t>
            </a:r>
            <a:r>
              <a:rPr lang="fr-FR" baseline="0" dirty="0"/>
              <a:t> </a:t>
            </a:r>
            <a:r>
              <a:rPr lang="fr-FR" baseline="0" dirty="0" err="1"/>
              <a:t>our</a:t>
            </a:r>
            <a:r>
              <a:rPr lang="fr-FR" baseline="0" dirty="0"/>
              <a:t> Moa </a:t>
            </a:r>
            <a:r>
              <a:rPr lang="fr-FR" baseline="0" dirty="0" err="1"/>
              <a:t>is</a:t>
            </a:r>
            <a:r>
              <a:rPr lang="fr-FR" baseline="0" dirty="0"/>
              <a:t> </a:t>
            </a:r>
            <a:r>
              <a:rPr lang="fr-FR" baseline="0" dirty="0" err="1"/>
              <a:t>differentiating</a:t>
            </a:r>
            <a:r>
              <a:rPr lang="fr-FR" baseline="0" dirty="0"/>
              <a:t> versus </a:t>
            </a:r>
            <a:r>
              <a:rPr lang="fr-FR" baseline="0" dirty="0" err="1"/>
              <a:t>competition</a:t>
            </a:r>
            <a:endParaRPr lang="fr-FR" dirty="0"/>
          </a:p>
        </p:txBody>
      </p:sp>
    </p:spTree>
    <p:extLst>
      <p:ext uri="{BB962C8B-B14F-4D97-AF65-F5344CB8AC3E}">
        <p14:creationId xmlns:p14="http://schemas.microsoft.com/office/powerpoint/2010/main" val="39952349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12914">
              <a:defRPr/>
            </a:pPr>
            <a:fld id="{E2160D16-EF7F-4643-97C8-2FF404503B96}" type="slidenum">
              <a:rPr lang="en-GB">
                <a:solidFill>
                  <a:prstClr val="black"/>
                </a:solidFill>
                <a:latin typeface="Calibri"/>
              </a:rPr>
              <a:pPr defTabSz="912914">
                <a:defRPr/>
              </a:pPr>
              <a:t>22</a:t>
            </a:fld>
            <a:endParaRPr lang="en-GB">
              <a:solidFill>
                <a:prstClr val="black"/>
              </a:solidFill>
              <a:latin typeface="Calibri"/>
            </a:endParaRPr>
          </a:p>
        </p:txBody>
      </p:sp>
    </p:spTree>
    <p:extLst>
      <p:ext uri="{BB962C8B-B14F-4D97-AF65-F5344CB8AC3E}">
        <p14:creationId xmlns:p14="http://schemas.microsoft.com/office/powerpoint/2010/main" val="422278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2160D16-EF7F-4643-97C8-2FF404503B96}" type="slidenum">
              <a:rPr lang="en-GB" smtClean="0"/>
              <a:pPr/>
              <a:t>23</a:t>
            </a:fld>
            <a:endParaRPr lang="en-GB"/>
          </a:p>
        </p:txBody>
      </p:sp>
    </p:spTree>
    <p:extLst>
      <p:ext uri="{BB962C8B-B14F-4D97-AF65-F5344CB8AC3E}">
        <p14:creationId xmlns:p14="http://schemas.microsoft.com/office/powerpoint/2010/main" val="25142431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defTabSz="882213">
              <a:defRPr/>
            </a:pPr>
            <a:fld id="{E2160D16-EF7F-4643-97C8-2FF404503B96}" type="slidenum">
              <a:rPr lang="en-GB">
                <a:solidFill>
                  <a:prstClr val="black"/>
                </a:solidFill>
                <a:latin typeface="Calibri"/>
              </a:rPr>
              <a:pPr defTabSz="882213">
                <a:defRPr/>
              </a:pPr>
              <a:t>24</a:t>
            </a:fld>
            <a:endParaRPr lang="en-GB">
              <a:solidFill>
                <a:prstClr val="black"/>
              </a:solidFill>
              <a:latin typeface="Calibri"/>
            </a:endParaRPr>
          </a:p>
        </p:txBody>
      </p:sp>
    </p:spTree>
    <p:extLst>
      <p:ext uri="{BB962C8B-B14F-4D97-AF65-F5344CB8AC3E}">
        <p14:creationId xmlns:p14="http://schemas.microsoft.com/office/powerpoint/2010/main" val="2077052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160D16-EF7F-4643-97C8-2FF404503B96}"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30901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250C51-76B1-8497-5B30-29815C9C7A6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DD586B0-0085-5858-1F91-AE101612BCD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5999E0D-B045-E407-2E2E-7A4920DB2C22}"/>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FB40A0BF-66D1-1BB1-49EA-E17F0844C48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160D16-EF7F-4643-97C8-2FF404503B96}"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58739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F55933-3920-FF59-DFD3-CCF7353EC8D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86BEBC7-E302-1953-97B0-586FD0187CB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C3C580C-13E2-8ADB-DF39-6B221A54202C}"/>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1A8221AA-22AB-8B03-F9F4-FA7B2DD27C4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160D16-EF7F-4643-97C8-2FF404503B96}"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32969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160D16-EF7F-4643-97C8-2FF404503B96}"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73247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160D16-EF7F-4643-97C8-2FF404503B96}"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529995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A86468-252B-D884-4D10-0FF0A97C972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81E8F30-E362-35EB-0808-A9E05BFAEB0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8E43C38-C08C-FA2D-060B-1AED945F6F1F}"/>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B53AD5B8-FDD0-22DF-8A45-152133ACE34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160D16-EF7F-4643-97C8-2FF404503B96}"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74909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7BA855-2B23-BE26-A5FF-C983BB04ED2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8B51CDF-0E5B-DFF7-321F-870AA7C1FF6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BF3E604-BC38-27C2-05AB-BB143E645C8E}"/>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32823FA5-2F98-C548-46CD-7BB734BEDA3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160D16-EF7F-4643-97C8-2FF404503B96}"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251545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E8A3BF-016B-9162-6C12-7055FF6CB5D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4500AD6-E71E-1D8D-18D0-1F63E2EE2F7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318AAA4-C448-1EF8-7A3A-401B71C5D4BA}"/>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28DDDA6A-053E-DC6C-41BB-1A7CC203CD8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160D16-EF7F-4643-97C8-2FF404503B96}"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258103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cid:image001.png@01CD8090.43C8C710"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cid:image001.png@01CD8090.43C8C710" TargetMode="External"/><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cid:image001.png@01CD8090.43C8C710" TargetMode="External"/><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3" Type="http://schemas.openxmlformats.org/officeDocument/2006/relationships/image" Target="cid:image001.png@01CD8090.43C8C710" TargetMode="External"/><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3" Type="http://schemas.openxmlformats.org/officeDocument/2006/relationships/image" Target="cid:image001.png@01CD8090.43C8C710" TargetMode="External"/><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image" Target="cid:image001.png@01CD8090.43C8C710" TargetMode="External"/><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3" Type="http://schemas.openxmlformats.org/officeDocument/2006/relationships/image" Target="cid:image001.png@01CD8090.43C8C710" TargetMode="External"/><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3" Type="http://schemas.openxmlformats.org/officeDocument/2006/relationships/image" Target="cid:image001.png@01CD8090.43C8C710"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cid:image001.png@01CD8090.43C8C710" TargetMode="External"/><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cid:image001.png@01CD8090.43C8C710"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cid:image001.png@01CD8090.43C8C710" TargetMode="External"/><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cid:image001.png@01CD8090.43C8C710" TargetMode="External"/><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cid:image001.png@01CD8090.43C8C710" TargetMode="External"/><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cid:image001.png@01CD8090.43C8C710" TargetMode="External"/><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_FULL CONTENT SLIDE (PAY OFF)">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5906" y="77795"/>
            <a:ext cx="10080000" cy="831639"/>
          </a:xfrm>
          <a:prstGeom prst="rect">
            <a:avLst/>
          </a:prstGeom>
        </p:spPr>
        <p:txBody>
          <a:bodyPr lIns="0" tIns="36000" rIns="0" bIns="36000" anchor="ctr" anchorCtr="0">
            <a:noAutofit/>
          </a:bodyPr>
          <a:lstStyle>
            <a:lvl1pPr>
              <a:defRPr sz="2400">
                <a:solidFill>
                  <a:srgbClr val="669800"/>
                </a:solidFill>
              </a:defRPr>
            </a:lvl1pPr>
          </a:lstStyle>
          <a:p>
            <a:r>
              <a:rPr lang="en-US" dirty="0"/>
              <a:t>Click to edit </a:t>
            </a:r>
            <a:br>
              <a:rPr lang="en-US" dirty="0"/>
            </a:br>
            <a:r>
              <a:rPr lang="en-US" dirty="0"/>
              <a:t>Master title style</a:t>
            </a:r>
            <a:endParaRPr lang="de-CH" dirty="0"/>
          </a:p>
        </p:txBody>
      </p:sp>
      <p:sp>
        <p:nvSpPr>
          <p:cNvPr id="3" name="Content Placeholder 2"/>
          <p:cNvSpPr>
            <a:spLocks noGrp="1"/>
          </p:cNvSpPr>
          <p:nvPr>
            <p:ph idx="1" hasCustomPrompt="1"/>
          </p:nvPr>
        </p:nvSpPr>
        <p:spPr>
          <a:xfrm>
            <a:off x="305906" y="1352692"/>
            <a:ext cx="10080000" cy="1816524"/>
          </a:xfrm>
          <a:prstGeom prst="rect">
            <a:avLst/>
          </a:prstGeom>
        </p:spPr>
        <p:txBody>
          <a:bodyPr lIns="36000" tIns="36000" rIns="36000" bIns="36000">
            <a:noAutofit/>
          </a:bodyPr>
          <a:lstStyle>
            <a:lvl1pPr marL="266700" indent="-266700">
              <a:buClr>
                <a:srgbClr val="669800"/>
              </a:buClr>
              <a:buFont typeface="Wingdings 3" panose="05040102010807070707" pitchFamily="18" charset="2"/>
              <a:buChar char="u"/>
              <a:defRPr sz="1600">
                <a:solidFill>
                  <a:schemeClr val="tx1">
                    <a:lumMod val="75000"/>
                    <a:lumOff val="25000"/>
                  </a:schemeClr>
                </a:solidFill>
              </a:defRPr>
            </a:lvl1pPr>
            <a:lvl2pPr marL="542925" indent="-276225">
              <a:buClr>
                <a:srgbClr val="669800"/>
              </a:buClr>
              <a:buFont typeface="Arial" panose="020B0604020202020204" pitchFamily="34" charset="0"/>
              <a:buChar char="–"/>
              <a:defRPr sz="1400" b="0">
                <a:solidFill>
                  <a:schemeClr val="tx1">
                    <a:lumMod val="75000"/>
                    <a:lumOff val="25000"/>
                  </a:schemeClr>
                </a:solidFill>
              </a:defRPr>
            </a:lvl2pPr>
            <a:lvl3pPr marL="809625" indent="-266700">
              <a:buClr>
                <a:srgbClr val="669800"/>
              </a:buClr>
              <a:buSzPct val="80000"/>
              <a:buFont typeface="Wingdings" panose="05000000000000000000" pitchFamily="2" charset="2"/>
              <a:buChar char="l"/>
              <a:defRPr sz="1400" b="0">
                <a:solidFill>
                  <a:schemeClr val="tx1">
                    <a:lumMod val="75000"/>
                    <a:lumOff val="25000"/>
                  </a:schemeClr>
                </a:solidFill>
              </a:defRPr>
            </a:lvl3pPr>
            <a:lvl4pPr marL="1076325" indent="-266700">
              <a:buClr>
                <a:srgbClr val="669800"/>
              </a:buClr>
              <a:buFont typeface="Arial" panose="020B0604020202020204" pitchFamily="34" charset="0"/>
              <a:buChar char="–"/>
              <a:defRPr sz="1400" b="0">
                <a:solidFill>
                  <a:schemeClr val="tx1">
                    <a:lumMod val="75000"/>
                    <a:lumOff val="25000"/>
                  </a:schemeClr>
                </a:solidFill>
              </a:defRPr>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Rectangle 23"/>
          <p:cNvSpPr>
            <a:spLocks noChangeArrowheads="1"/>
          </p:cNvSpPr>
          <p:nvPr userDrawn="1"/>
        </p:nvSpPr>
        <p:spPr bwMode="ltGray">
          <a:xfrm>
            <a:off x="305906" y="907617"/>
            <a:ext cx="10080000" cy="36000"/>
          </a:xfrm>
          <a:prstGeom prst="rect">
            <a:avLst/>
          </a:prstGeom>
          <a:gradFill flip="none" rotWithShape="1">
            <a:gsLst>
              <a:gs pos="22000">
                <a:srgbClr val="669800"/>
              </a:gs>
              <a:gs pos="53000">
                <a:srgbClr val="9BBB59">
                  <a:lumMod val="60000"/>
                  <a:lumOff val="40000"/>
                </a:srgbClr>
              </a:gs>
              <a:gs pos="100000">
                <a:srgbClr val="F79646">
                  <a:lumMod val="75000"/>
                </a:srgbClr>
              </a:gs>
            </a:gsLst>
            <a:lin ang="0" scaled="1"/>
            <a:tileRect/>
          </a:gradFill>
          <a:ln>
            <a:noFill/>
          </a:ln>
          <a:effectLst/>
        </p:spPr>
        <p:txBody>
          <a:bodyPr wrap="none" anchor="ct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fr-FR" sz="1764" b="1" i="0" u="none" strike="noStrike" kern="0" cap="none" spc="0" normalizeH="0" baseline="0" noProof="0">
              <a:ln>
                <a:noFill/>
              </a:ln>
              <a:solidFill>
                <a:srgbClr val="000000"/>
              </a:solidFill>
              <a:effectLst/>
              <a:uLnTx/>
              <a:uFillTx/>
              <a:latin typeface="Arial" panose="020B0604020202020204" pitchFamily="34" charset="0"/>
            </a:endParaRPr>
          </a:p>
        </p:txBody>
      </p:sp>
      <p:sp>
        <p:nvSpPr>
          <p:cNvPr id="11" name="Espace réservé du texte 2"/>
          <p:cNvSpPr>
            <a:spLocks noGrp="1"/>
          </p:cNvSpPr>
          <p:nvPr>
            <p:ph type="body" idx="15" hasCustomPrompt="1"/>
          </p:nvPr>
        </p:nvSpPr>
        <p:spPr>
          <a:xfrm>
            <a:off x="305906" y="6880532"/>
            <a:ext cx="10080000" cy="261555"/>
          </a:xfrm>
          <a:prstGeom prst="rect">
            <a:avLst/>
          </a:prstGeom>
        </p:spPr>
        <p:txBody>
          <a:bodyPr lIns="0" tIns="36000" rIns="0" bIns="0" anchor="b">
            <a:noAutofit/>
          </a:bodyPr>
          <a:lstStyle>
            <a:lvl1pPr marL="0" indent="0" algn="l">
              <a:buNone/>
              <a:defRPr sz="800" b="0" i="1">
                <a:solidFill>
                  <a:schemeClr val="tx1">
                    <a:lumMod val="75000"/>
                    <a:lumOff val="2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Source</a:t>
            </a:r>
          </a:p>
        </p:txBody>
      </p:sp>
      <p:sp>
        <p:nvSpPr>
          <p:cNvPr id="12" name="Espace réservé du texte 5"/>
          <p:cNvSpPr>
            <a:spLocks noGrp="1"/>
          </p:cNvSpPr>
          <p:nvPr>
            <p:ph type="body" sz="quarter" idx="13" hasCustomPrompt="1"/>
          </p:nvPr>
        </p:nvSpPr>
        <p:spPr>
          <a:xfrm>
            <a:off x="1025427" y="6250532"/>
            <a:ext cx="9360479" cy="504000"/>
          </a:xfrm>
          <a:prstGeom prst="roundRect">
            <a:avLst>
              <a:gd name="adj" fmla="val 19187"/>
            </a:avLst>
          </a:prstGeom>
          <a:ln w="15875">
            <a:solidFill>
              <a:srgbClr val="669800"/>
            </a:solidFill>
            <a:prstDash val="sysDot"/>
          </a:ln>
        </p:spPr>
        <p:txBody>
          <a:bodyPr lIns="648000" tIns="36000" rIns="36000" bIns="36000" anchor="ctr" anchorCtr="0">
            <a:noAutofit/>
          </a:bodyPr>
          <a:lstStyle>
            <a:lvl1pPr marL="0" indent="0" algn="l">
              <a:spcBef>
                <a:spcPts val="0"/>
              </a:spcBef>
              <a:buFontTx/>
              <a:buNone/>
              <a:defRPr sz="1600" b="1" i="0">
                <a:solidFill>
                  <a:schemeClr val="tx1">
                    <a:lumMod val="75000"/>
                    <a:lumOff val="25000"/>
                  </a:schemeClr>
                </a:solidFill>
                <a:latin typeface="+mn-lt"/>
              </a:defRPr>
            </a:lvl1pPr>
            <a:lvl2pPr>
              <a:buFontTx/>
              <a:buNone/>
              <a:defRPr sz="1400" b="1">
                <a:solidFill>
                  <a:srgbClr val="0060A1"/>
                </a:solidFill>
                <a:latin typeface="Calibri" pitchFamily="34" charset="0"/>
              </a:defRPr>
            </a:lvl2pPr>
            <a:lvl3pPr>
              <a:buFontTx/>
              <a:buNone/>
              <a:defRPr sz="1400" b="1">
                <a:solidFill>
                  <a:srgbClr val="0060A1"/>
                </a:solidFill>
                <a:latin typeface="Calibri" pitchFamily="34" charset="0"/>
              </a:defRPr>
            </a:lvl3pPr>
            <a:lvl4pPr>
              <a:buFontTx/>
              <a:buNone/>
              <a:defRPr sz="1400" b="1">
                <a:solidFill>
                  <a:srgbClr val="0060A1"/>
                </a:solidFill>
                <a:latin typeface="Calibri" pitchFamily="34" charset="0"/>
              </a:defRPr>
            </a:lvl4pPr>
            <a:lvl5pPr>
              <a:buFontTx/>
              <a:buNone/>
              <a:defRPr sz="1400" b="1">
                <a:solidFill>
                  <a:srgbClr val="0060A1"/>
                </a:solidFill>
                <a:latin typeface="Calibri" pitchFamily="34" charset="0"/>
              </a:defRPr>
            </a:lvl5pPr>
          </a:lstStyle>
          <a:p>
            <a:pPr lvl="0"/>
            <a:r>
              <a:rPr lang="fr-FR" dirty="0"/>
              <a:t>Cliquez pour modifier</a:t>
            </a:r>
          </a:p>
          <a:p>
            <a:pPr lvl="0"/>
            <a:r>
              <a:rPr lang="fr-FR" dirty="0"/>
              <a:t>les styles du texte du masque</a:t>
            </a:r>
          </a:p>
        </p:txBody>
      </p:sp>
      <p:sp>
        <p:nvSpPr>
          <p:cNvPr id="16" name="Page Number"/>
          <p:cNvSpPr>
            <a:spLocks noChangeArrowheads="1"/>
          </p:cNvSpPr>
          <p:nvPr userDrawn="1"/>
        </p:nvSpPr>
        <p:spPr bwMode="auto">
          <a:xfrm>
            <a:off x="7794177" y="7250206"/>
            <a:ext cx="2763989" cy="252000"/>
          </a:xfrm>
          <a:prstGeom prst="rect">
            <a:avLst/>
          </a:prstGeom>
          <a:noFill/>
          <a:ln>
            <a:noFill/>
          </a:ln>
          <a:effectLst/>
        </p:spPr>
        <p:txBody>
          <a:bodyPr wrap="none" lIns="36000" tIns="36000" rIns="36000" bIns="36000" anchor="ctr" anchorCtr="0">
            <a:no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marL="0" marR="0" indent="0" algn="r" defTabSz="914400" rtl="0" eaLnBrk="0" fontAlgn="base" latinLnBrk="0" hangingPunct="0">
              <a:lnSpc>
                <a:spcPct val="100000"/>
              </a:lnSpc>
              <a:spcBef>
                <a:spcPct val="0"/>
              </a:spcBef>
              <a:spcAft>
                <a:spcPct val="0"/>
              </a:spcAft>
              <a:buClrTx/>
              <a:buSzTx/>
              <a:buFontTx/>
              <a:buNone/>
              <a:tabLst/>
              <a:defRPr/>
            </a:pPr>
            <a:r>
              <a:rPr lang="en-US" altLang="fr-FR" sz="900" dirty="0">
                <a:solidFill>
                  <a:schemeClr val="tx1">
                    <a:lumMod val="75000"/>
                    <a:lumOff val="25000"/>
                  </a:schemeClr>
                </a:solidFill>
                <a:latin typeface="Arial" panose="020B0604020202020204" pitchFamily="34" charset="0"/>
                <a:cs typeface="Arial" panose="020B0604020202020204" pitchFamily="34" charset="0"/>
              </a:rPr>
              <a:t>Property of Inventiva</a:t>
            </a:r>
            <a:r>
              <a:rPr lang="en-US" altLang="fr-FR" sz="900" b="0" baseline="0" dirty="0">
                <a:solidFill>
                  <a:schemeClr val="tx1">
                    <a:lumMod val="75000"/>
                    <a:lumOff val="25000"/>
                  </a:schemeClr>
                </a:solidFill>
                <a:latin typeface="Arial" panose="020B0604020202020204" pitchFamily="34" charset="0"/>
                <a:cs typeface="Arial" panose="020B0604020202020204" pitchFamily="34" charset="0"/>
              </a:rPr>
              <a:t> </a:t>
            </a:r>
            <a:r>
              <a:rPr lang="en-US" sz="900" dirty="0">
                <a:solidFill>
                  <a:schemeClr val="tx1">
                    <a:lumMod val="75000"/>
                    <a:lumOff val="25000"/>
                  </a:schemeClr>
                </a:solidFill>
                <a:latin typeface="Arial" panose="020B0604020202020204" pitchFamily="34" charset="0"/>
                <a:cs typeface="Arial" panose="020B0604020202020204" pitchFamily="34" charset="0"/>
              </a:rPr>
              <a:t>│ </a:t>
            </a:r>
            <a:fld id="{145C44CA-CC24-453A-9F5B-E2A0E8BAB132}" type="slidenum">
              <a:rPr lang="en-US" sz="900" smtClean="0">
                <a:solidFill>
                  <a:schemeClr val="tx1">
                    <a:lumMod val="75000"/>
                    <a:lumOff val="25000"/>
                  </a:schemeClr>
                </a:solidFill>
                <a:latin typeface="Arial" panose="020B0604020202020204" pitchFamily="34" charset="0"/>
                <a:cs typeface="Arial" panose="020B0604020202020204" pitchFamily="34" charset="0"/>
              </a:rPr>
              <a:pPr marL="0" marR="0" indent="0" algn="r" defTabSz="914400" rtl="0" eaLnBrk="0" fontAlgn="base" latinLnBrk="0" hangingPunct="0">
                <a:lnSpc>
                  <a:spcPct val="100000"/>
                </a:lnSpc>
                <a:spcBef>
                  <a:spcPct val="0"/>
                </a:spcBef>
                <a:spcAft>
                  <a:spcPct val="0"/>
                </a:spcAft>
                <a:buClrTx/>
                <a:buSzTx/>
                <a:buFontTx/>
                <a:buNone/>
                <a:tabLst/>
                <a:defRPr/>
              </a:pPr>
              <a:t>‹#›</a:t>
            </a:fld>
            <a:endParaRPr lang="en-US" sz="9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7" name="Espace réservé du pied de page 4"/>
          <p:cNvSpPr>
            <a:spLocks noGrp="1"/>
          </p:cNvSpPr>
          <p:nvPr>
            <p:ph type="ftr" sz="quarter" idx="3"/>
          </p:nvPr>
        </p:nvSpPr>
        <p:spPr>
          <a:xfrm>
            <a:off x="305906" y="7250206"/>
            <a:ext cx="2375704" cy="252000"/>
          </a:xfrm>
          <a:prstGeom prst="rect">
            <a:avLst/>
          </a:prstGeom>
          <a:noFill/>
          <a:ln>
            <a:noFill/>
          </a:ln>
        </p:spPr>
        <p:txBody>
          <a:bodyPr lIns="0" tIns="36000" rIns="36000" bIns="36000" anchor="ctr" anchorCtr="0">
            <a:noAutofit/>
          </a:bodyPr>
          <a:lstStyle>
            <a:lvl1pPr algn="l">
              <a:defRPr sz="900" b="1">
                <a:solidFill>
                  <a:schemeClr val="tx1">
                    <a:lumMod val="75000"/>
                    <a:lumOff val="25000"/>
                  </a:schemeClr>
                </a:solidFill>
                <a:latin typeface="Arial" panose="020B0604020202020204" pitchFamily="34" charset="0"/>
                <a:cs typeface="Arial" panose="020B0604020202020204" pitchFamily="34" charset="0"/>
              </a:defRPr>
            </a:lvl1pPr>
          </a:lstStyle>
          <a:p>
            <a:r>
              <a:rPr lang="en-US" altLang="fr-FR" kern="0" dirty="0"/>
              <a:t>Corporate Presentation | December 2024</a:t>
            </a:r>
            <a:endParaRPr lang="fr-FR" dirty="0"/>
          </a:p>
        </p:txBody>
      </p:sp>
      <p:cxnSp>
        <p:nvCxnSpPr>
          <p:cNvPr id="14" name="Connecteur droit 13"/>
          <p:cNvCxnSpPr/>
          <p:nvPr userDrawn="1"/>
        </p:nvCxnSpPr>
        <p:spPr bwMode="auto">
          <a:xfrm>
            <a:off x="3090530" y="7373250"/>
            <a:ext cx="4536503" cy="0"/>
          </a:xfrm>
          <a:prstGeom prst="line">
            <a:avLst/>
          </a:prstGeom>
          <a:solidFill>
            <a:schemeClr val="accent1"/>
          </a:solidFill>
          <a:ln w="12700" cap="flat" cmpd="sng" algn="ctr">
            <a:solidFill>
              <a:schemeClr val="tx1">
                <a:lumMod val="75000"/>
                <a:lumOff val="2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5" name="Picture 1" descr="cid:image001.png@01CD8090.43C8C710"/>
          <p:cNvPicPr>
            <a:picLocks noChangeAspect="1" noChangeArrowheads="1"/>
          </p:cNvPicPr>
          <p:nvPr userDrawn="1"/>
        </p:nvPicPr>
        <p:blipFill rotWithShape="1">
          <a:blip r:embed="rId2" r:link="rId3" cstate="print">
            <a:extLst>
              <a:ext uri="{28A0092B-C50C-407E-A947-70E740481C1C}">
                <a14:useLocalDpi xmlns:a14="http://schemas.microsoft.com/office/drawing/2010/main" val="0"/>
              </a:ext>
            </a:extLst>
          </a:blip>
          <a:srcRect t="5572" r="4551" b="15869"/>
          <a:stretch>
            <a:fillRect/>
          </a:stretch>
        </p:blipFill>
        <p:spPr bwMode="auto">
          <a:xfrm>
            <a:off x="4948608" y="7193230"/>
            <a:ext cx="820347" cy="360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7129213"/>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6091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re, Sous Titre">
    <p:spTree>
      <p:nvGrpSpPr>
        <p:cNvPr id="1" name=""/>
        <p:cNvGrpSpPr/>
        <p:nvPr/>
      </p:nvGrpSpPr>
      <p:grpSpPr>
        <a:xfrm>
          <a:off x="0" y="0"/>
          <a:ext cx="0" cy="0"/>
          <a:chOff x="0" y="0"/>
          <a:chExt cx="0" cy="0"/>
        </a:xfrm>
      </p:grpSpPr>
      <p:sp>
        <p:nvSpPr>
          <p:cNvPr id="2" name="Title 1"/>
          <p:cNvSpPr>
            <a:spLocks noGrp="1"/>
          </p:cNvSpPr>
          <p:nvPr>
            <p:ph type="title"/>
          </p:nvPr>
        </p:nvSpPr>
        <p:spPr>
          <a:xfrm>
            <a:off x="254439" y="135666"/>
            <a:ext cx="8909844" cy="441755"/>
          </a:xfrm>
        </p:spPr>
        <p:txBody>
          <a:bodyPr/>
          <a:lstStyle>
            <a:lvl1pPr>
              <a:defRPr>
                <a:solidFill>
                  <a:srgbClr val="689526"/>
                </a:solidFill>
              </a:defRPr>
            </a:lvl1pPr>
          </a:lstStyle>
          <a:p>
            <a:r>
              <a:rPr lang="fr-FR"/>
              <a:t>Modifiez le style du titre</a:t>
            </a:r>
            <a:endParaRPr lang="fr-FR" dirty="0"/>
          </a:p>
        </p:txBody>
      </p:sp>
      <p:sp>
        <p:nvSpPr>
          <p:cNvPr id="4" name="Rectangle 23"/>
          <p:cNvSpPr>
            <a:spLocks noChangeArrowheads="1"/>
          </p:cNvSpPr>
          <p:nvPr userDrawn="1"/>
        </p:nvSpPr>
        <p:spPr bwMode="ltGray">
          <a:xfrm>
            <a:off x="305907" y="907618"/>
            <a:ext cx="10080001" cy="36001"/>
          </a:xfrm>
          <a:prstGeom prst="rect">
            <a:avLst/>
          </a:prstGeom>
          <a:gradFill flip="none" rotWithShape="1">
            <a:gsLst>
              <a:gs pos="22000">
                <a:srgbClr val="669800"/>
              </a:gs>
              <a:gs pos="53000">
                <a:srgbClr val="9BBB59">
                  <a:lumMod val="60000"/>
                  <a:lumOff val="40000"/>
                </a:srgbClr>
              </a:gs>
              <a:gs pos="100000">
                <a:srgbClr val="F79646">
                  <a:lumMod val="75000"/>
                </a:srgbClr>
              </a:gs>
            </a:gsLst>
            <a:lin ang="0" scaled="1"/>
            <a:tileRect/>
          </a:gradFill>
          <a:ln>
            <a:noFill/>
          </a:ln>
          <a:effectLst/>
        </p:spPr>
        <p:txBody>
          <a:bodyPr wrap="none" lIns="70301" tIns="35151" rIns="70301" bIns="35151" anchor="ct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702970" eaLnBrk="0" hangingPunct="0">
              <a:defRPr/>
            </a:pPr>
            <a:endParaRPr lang="fr-FR" sz="1315" kern="0">
              <a:solidFill>
                <a:srgbClr val="000000"/>
              </a:solidFill>
            </a:endParaRPr>
          </a:p>
        </p:txBody>
      </p:sp>
      <p:sp>
        <p:nvSpPr>
          <p:cNvPr id="6" name="Espace réservé du texte 5"/>
          <p:cNvSpPr>
            <a:spLocks noGrp="1"/>
          </p:cNvSpPr>
          <p:nvPr>
            <p:ph type="body" sz="quarter" idx="10" hasCustomPrompt="1"/>
          </p:nvPr>
        </p:nvSpPr>
        <p:spPr>
          <a:xfrm>
            <a:off x="254439" y="498541"/>
            <a:ext cx="8909844" cy="441755"/>
          </a:xfrm>
        </p:spPr>
        <p:txBody>
          <a:bodyPr/>
          <a:lstStyle>
            <a:lvl1pPr algn="l" defTabSz="856129" rtl="0" eaLnBrk="0" fontAlgn="base" hangingPunct="0">
              <a:spcBef>
                <a:spcPct val="0"/>
              </a:spcBef>
              <a:spcAft>
                <a:spcPct val="0"/>
              </a:spcAft>
              <a:defRPr lang="fr-FR" sz="1754" b="1" i="0" dirty="0" smtClean="0">
                <a:solidFill>
                  <a:srgbClr val="689526"/>
                </a:solidFill>
                <a:latin typeface="+mj-lt"/>
                <a:ea typeface="+mj-ea"/>
                <a:cs typeface="+mj-cs"/>
              </a:defRPr>
            </a:lvl1pPr>
          </a:lstStyle>
          <a:p>
            <a:pPr lvl="0"/>
            <a:r>
              <a:rPr lang="fr-FR" dirty="0"/>
              <a:t>Sous titre</a:t>
            </a:r>
          </a:p>
        </p:txBody>
      </p:sp>
      <p:sp>
        <p:nvSpPr>
          <p:cNvPr id="5" name="Content Placeholder 2"/>
          <p:cNvSpPr>
            <a:spLocks noGrp="1"/>
          </p:cNvSpPr>
          <p:nvPr>
            <p:ph idx="11" hasCustomPrompt="1"/>
          </p:nvPr>
        </p:nvSpPr>
        <p:spPr>
          <a:xfrm>
            <a:off x="399027" y="6121711"/>
            <a:ext cx="9518684" cy="373901"/>
          </a:xfrm>
          <a:ln cap="sq">
            <a:solidFill>
              <a:schemeClr val="tx1"/>
            </a:solidFill>
          </a:ln>
        </p:spPr>
        <p:txBody>
          <a:bodyPr/>
          <a:lstStyle>
            <a:lvl1pPr algn="ctr">
              <a:defRPr/>
            </a:lvl1pPr>
            <a:lvl2pPr marL="317394" indent="-317394">
              <a:buClr>
                <a:srgbClr val="689426"/>
              </a:buClr>
              <a:buFont typeface="Arial" panose="020B0604020202020204" pitchFamily="34" charset="0"/>
              <a:buChar char="►"/>
              <a:defRPr/>
            </a:lvl2pPr>
            <a:lvl3pPr marL="625044" indent="-307650">
              <a:buFont typeface="Arial" panose="020B0604020202020204" pitchFamily="34" charset="0"/>
              <a:buChar char="–"/>
              <a:defRPr/>
            </a:lvl3pPr>
          </a:lstStyle>
          <a:p>
            <a:pPr lvl="0"/>
            <a:r>
              <a:rPr lang="en-US" dirty="0"/>
              <a:t>Click to edit Conclusion</a:t>
            </a:r>
          </a:p>
        </p:txBody>
      </p:sp>
      <p:sp>
        <p:nvSpPr>
          <p:cNvPr id="10" name="Page Number">
            <a:extLst>
              <a:ext uri="{FF2B5EF4-FFF2-40B4-BE49-F238E27FC236}">
                <a16:creationId xmlns:a16="http://schemas.microsoft.com/office/drawing/2014/main" id="{E006BB3B-DA53-525D-C017-EE6240EC4922}"/>
              </a:ext>
            </a:extLst>
          </p:cNvPr>
          <p:cNvSpPr>
            <a:spLocks noChangeArrowheads="1"/>
          </p:cNvSpPr>
          <p:nvPr userDrawn="1"/>
        </p:nvSpPr>
        <p:spPr bwMode="auto">
          <a:xfrm>
            <a:off x="7794177" y="7250206"/>
            <a:ext cx="2763989" cy="252000"/>
          </a:xfrm>
          <a:prstGeom prst="rect">
            <a:avLst/>
          </a:prstGeom>
          <a:noFill/>
          <a:ln>
            <a:noFill/>
          </a:ln>
          <a:effectLst/>
        </p:spPr>
        <p:txBody>
          <a:bodyPr wrap="none" lIns="28640" tIns="28640" rIns="28640" bIns="28640" anchor="ctr" anchorCtr="0">
            <a:no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marL="0" marR="0" indent="0" algn="r" defTabSz="727427" rtl="0" eaLnBrk="0" fontAlgn="base" latinLnBrk="0" hangingPunct="0">
              <a:lnSpc>
                <a:spcPct val="100000"/>
              </a:lnSpc>
              <a:spcBef>
                <a:spcPct val="0"/>
              </a:spcBef>
              <a:spcAft>
                <a:spcPct val="0"/>
              </a:spcAft>
              <a:buClrTx/>
              <a:buSzTx/>
              <a:buFontTx/>
              <a:buNone/>
              <a:tabLst/>
              <a:defRPr/>
            </a:pPr>
            <a:r>
              <a:rPr lang="en-US" altLang="fr-FR" sz="716" dirty="0">
                <a:solidFill>
                  <a:schemeClr val="tx1">
                    <a:lumMod val="75000"/>
                    <a:lumOff val="25000"/>
                  </a:schemeClr>
                </a:solidFill>
                <a:latin typeface="Arial" panose="020B0604020202020204" pitchFamily="34" charset="0"/>
                <a:cs typeface="Arial" panose="020B0604020202020204" pitchFamily="34" charset="0"/>
              </a:rPr>
              <a:t>Non-confidential – Property of Inventiva</a:t>
            </a:r>
            <a:r>
              <a:rPr lang="en-US" altLang="fr-FR" sz="716" b="0" baseline="0" dirty="0">
                <a:solidFill>
                  <a:schemeClr val="tx1">
                    <a:lumMod val="75000"/>
                    <a:lumOff val="25000"/>
                  </a:schemeClr>
                </a:solidFill>
                <a:latin typeface="Arial" panose="020B0604020202020204" pitchFamily="34" charset="0"/>
                <a:cs typeface="Arial" panose="020B0604020202020204" pitchFamily="34" charset="0"/>
              </a:rPr>
              <a:t> </a:t>
            </a:r>
            <a:r>
              <a:rPr lang="en-US" sz="716" dirty="0">
                <a:solidFill>
                  <a:schemeClr val="tx1">
                    <a:lumMod val="75000"/>
                    <a:lumOff val="25000"/>
                  </a:schemeClr>
                </a:solidFill>
                <a:latin typeface="Arial" panose="020B0604020202020204" pitchFamily="34" charset="0"/>
                <a:cs typeface="Arial" panose="020B0604020202020204" pitchFamily="34" charset="0"/>
              </a:rPr>
              <a:t>│ </a:t>
            </a:r>
            <a:fld id="{145C44CA-CC24-453A-9F5B-E2A0E8BAB132}" type="slidenum">
              <a:rPr lang="en-US" sz="955" smtClean="0">
                <a:solidFill>
                  <a:schemeClr val="tx1">
                    <a:lumMod val="75000"/>
                    <a:lumOff val="25000"/>
                  </a:schemeClr>
                </a:solidFill>
                <a:latin typeface="Arial" panose="020B0604020202020204" pitchFamily="34" charset="0"/>
                <a:cs typeface="Arial" panose="020B0604020202020204" pitchFamily="34" charset="0"/>
              </a:rPr>
              <a:pPr marL="0" marR="0" indent="0" algn="r" defTabSz="727427" rtl="0" eaLnBrk="0" fontAlgn="base" latinLnBrk="0" hangingPunct="0">
                <a:lnSpc>
                  <a:spcPct val="100000"/>
                </a:lnSpc>
                <a:spcBef>
                  <a:spcPct val="0"/>
                </a:spcBef>
                <a:spcAft>
                  <a:spcPct val="0"/>
                </a:spcAft>
                <a:buClrTx/>
                <a:buSzTx/>
                <a:buFontTx/>
                <a:buNone/>
                <a:tabLst/>
                <a:defRPr/>
              </a:pPr>
              <a:t>‹#›</a:t>
            </a:fld>
            <a:endParaRPr lang="en-US" sz="716"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1" name="Espace réservé du pied de page 4">
            <a:extLst>
              <a:ext uri="{FF2B5EF4-FFF2-40B4-BE49-F238E27FC236}">
                <a16:creationId xmlns:a16="http://schemas.microsoft.com/office/drawing/2014/main" id="{FEB78850-B67B-1B12-2CEB-9163ECFEBC90}"/>
              </a:ext>
            </a:extLst>
          </p:cNvPr>
          <p:cNvSpPr>
            <a:spLocks noGrp="1"/>
          </p:cNvSpPr>
          <p:nvPr>
            <p:ph type="ftr" sz="quarter" idx="3"/>
          </p:nvPr>
        </p:nvSpPr>
        <p:spPr>
          <a:xfrm>
            <a:off x="305906" y="7250206"/>
            <a:ext cx="2375704" cy="252000"/>
          </a:xfrm>
          <a:prstGeom prst="rect">
            <a:avLst/>
          </a:prstGeom>
          <a:noFill/>
          <a:ln>
            <a:noFill/>
          </a:ln>
        </p:spPr>
        <p:txBody>
          <a:bodyPr lIns="0" tIns="36000" rIns="36000" bIns="36000" anchor="ctr" anchorCtr="0">
            <a:noAutofit/>
          </a:bodyPr>
          <a:lstStyle>
            <a:lvl1pPr algn="l">
              <a:defRPr sz="900" b="1">
                <a:solidFill>
                  <a:schemeClr val="tx1">
                    <a:lumMod val="75000"/>
                    <a:lumOff val="25000"/>
                  </a:schemeClr>
                </a:solidFill>
                <a:latin typeface="Arial" panose="020B0604020202020204" pitchFamily="34" charset="0"/>
                <a:cs typeface="Arial" panose="020B0604020202020204" pitchFamily="34" charset="0"/>
              </a:defRPr>
            </a:lvl1pPr>
          </a:lstStyle>
          <a:p>
            <a:pPr>
              <a:defRPr/>
            </a:pPr>
            <a:r>
              <a:rPr lang="en-US" altLang="fr-FR" dirty="0"/>
              <a:t>Corporate Presentation | December 2024</a:t>
            </a:r>
            <a:endParaRPr lang="fr-FR" altLang="fr-FR" dirty="0"/>
          </a:p>
        </p:txBody>
      </p:sp>
      <p:cxnSp>
        <p:nvCxnSpPr>
          <p:cNvPr id="12" name="Connecteur droit 11">
            <a:extLst>
              <a:ext uri="{FF2B5EF4-FFF2-40B4-BE49-F238E27FC236}">
                <a16:creationId xmlns:a16="http://schemas.microsoft.com/office/drawing/2014/main" id="{F9EC8382-B100-D64C-297D-F78B37E9926E}"/>
              </a:ext>
            </a:extLst>
          </p:cNvPr>
          <p:cNvCxnSpPr/>
          <p:nvPr userDrawn="1"/>
        </p:nvCxnSpPr>
        <p:spPr bwMode="auto">
          <a:xfrm>
            <a:off x="3090530" y="7373250"/>
            <a:ext cx="4536503" cy="0"/>
          </a:xfrm>
          <a:prstGeom prst="line">
            <a:avLst/>
          </a:prstGeom>
          <a:solidFill>
            <a:schemeClr val="accent1"/>
          </a:solidFill>
          <a:ln w="12700" cap="flat" cmpd="sng" algn="ctr">
            <a:solidFill>
              <a:schemeClr val="tx1">
                <a:lumMod val="75000"/>
                <a:lumOff val="2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3" name="Picture 1" descr="cid:image001.png@01CD8090.43C8C710">
            <a:extLst>
              <a:ext uri="{FF2B5EF4-FFF2-40B4-BE49-F238E27FC236}">
                <a16:creationId xmlns:a16="http://schemas.microsoft.com/office/drawing/2014/main" id="{740FE036-1395-1F42-CD7A-143AEA920A7A}"/>
              </a:ext>
            </a:extLst>
          </p:cNvPr>
          <p:cNvPicPr>
            <a:picLocks noChangeAspect="1" noChangeArrowheads="1"/>
          </p:cNvPicPr>
          <p:nvPr userDrawn="1"/>
        </p:nvPicPr>
        <p:blipFill rotWithShape="1">
          <a:blip r:embed="rId2" r:link="rId3" cstate="print">
            <a:extLst>
              <a:ext uri="{28A0092B-C50C-407E-A947-70E740481C1C}">
                <a14:useLocalDpi xmlns:a14="http://schemas.microsoft.com/office/drawing/2010/main" val="0"/>
              </a:ext>
            </a:extLst>
          </a:blip>
          <a:srcRect t="5572" r="4551" b="15869"/>
          <a:stretch>
            <a:fillRect/>
          </a:stretch>
        </p:blipFill>
        <p:spPr bwMode="auto">
          <a:xfrm>
            <a:off x="4948609" y="7193230"/>
            <a:ext cx="820347" cy="360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8058172"/>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7"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01_FULL CONTENT SLIDE (PAY OFF)">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5906" y="77795"/>
            <a:ext cx="10080000" cy="831639"/>
          </a:xfrm>
          <a:prstGeom prst="rect">
            <a:avLst/>
          </a:prstGeom>
        </p:spPr>
        <p:txBody>
          <a:bodyPr lIns="0" tIns="36000" rIns="0" bIns="36000" anchor="ctr" anchorCtr="0">
            <a:noAutofit/>
          </a:bodyPr>
          <a:lstStyle>
            <a:lvl1pPr>
              <a:defRPr sz="2400">
                <a:solidFill>
                  <a:srgbClr val="669800"/>
                </a:solidFill>
              </a:defRPr>
            </a:lvl1pPr>
          </a:lstStyle>
          <a:p>
            <a:r>
              <a:rPr lang="en-US" dirty="0"/>
              <a:t>Click to edit </a:t>
            </a:r>
            <a:br>
              <a:rPr lang="en-US" dirty="0"/>
            </a:br>
            <a:r>
              <a:rPr lang="en-US" dirty="0"/>
              <a:t>Master title style</a:t>
            </a:r>
            <a:endParaRPr lang="de-CH" dirty="0"/>
          </a:p>
        </p:txBody>
      </p:sp>
      <p:sp>
        <p:nvSpPr>
          <p:cNvPr id="3" name="Content Placeholder 2"/>
          <p:cNvSpPr>
            <a:spLocks noGrp="1"/>
          </p:cNvSpPr>
          <p:nvPr>
            <p:ph idx="1" hasCustomPrompt="1"/>
          </p:nvPr>
        </p:nvSpPr>
        <p:spPr>
          <a:xfrm>
            <a:off x="305906" y="1352692"/>
            <a:ext cx="10080000" cy="1816524"/>
          </a:xfrm>
          <a:prstGeom prst="rect">
            <a:avLst/>
          </a:prstGeom>
        </p:spPr>
        <p:txBody>
          <a:bodyPr lIns="36000" tIns="36000" rIns="36000" bIns="36000">
            <a:noAutofit/>
          </a:bodyPr>
          <a:lstStyle>
            <a:lvl1pPr marL="266700" indent="-266700">
              <a:buClr>
                <a:srgbClr val="669800"/>
              </a:buClr>
              <a:buFont typeface="Wingdings 3" panose="05040102010807070707" pitchFamily="18" charset="2"/>
              <a:buChar char="u"/>
              <a:defRPr sz="1600">
                <a:solidFill>
                  <a:schemeClr val="tx1">
                    <a:lumMod val="75000"/>
                    <a:lumOff val="25000"/>
                  </a:schemeClr>
                </a:solidFill>
              </a:defRPr>
            </a:lvl1pPr>
            <a:lvl2pPr marL="542925" indent="-276225">
              <a:buClr>
                <a:srgbClr val="669800"/>
              </a:buClr>
              <a:buFont typeface="Arial" panose="020B0604020202020204" pitchFamily="34" charset="0"/>
              <a:buChar char="–"/>
              <a:defRPr sz="1400" b="0">
                <a:solidFill>
                  <a:schemeClr val="tx1">
                    <a:lumMod val="75000"/>
                    <a:lumOff val="25000"/>
                  </a:schemeClr>
                </a:solidFill>
              </a:defRPr>
            </a:lvl2pPr>
            <a:lvl3pPr marL="809625" indent="-266700">
              <a:buClr>
                <a:srgbClr val="669800"/>
              </a:buClr>
              <a:buSzPct val="80000"/>
              <a:buFont typeface="Wingdings" panose="05000000000000000000" pitchFamily="2" charset="2"/>
              <a:buChar char="l"/>
              <a:defRPr sz="1400" b="0">
                <a:solidFill>
                  <a:schemeClr val="tx1">
                    <a:lumMod val="75000"/>
                    <a:lumOff val="25000"/>
                  </a:schemeClr>
                </a:solidFill>
              </a:defRPr>
            </a:lvl3pPr>
            <a:lvl4pPr marL="1076325" indent="-266700">
              <a:buClr>
                <a:srgbClr val="669800"/>
              </a:buClr>
              <a:buFont typeface="Arial" panose="020B0604020202020204" pitchFamily="34" charset="0"/>
              <a:buChar char="–"/>
              <a:defRPr sz="1400" b="0">
                <a:solidFill>
                  <a:schemeClr val="tx1">
                    <a:lumMod val="75000"/>
                    <a:lumOff val="25000"/>
                  </a:schemeClr>
                </a:solidFill>
              </a:defRPr>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Rectangle 23"/>
          <p:cNvSpPr>
            <a:spLocks noChangeArrowheads="1"/>
          </p:cNvSpPr>
          <p:nvPr userDrawn="1"/>
        </p:nvSpPr>
        <p:spPr bwMode="ltGray">
          <a:xfrm>
            <a:off x="305906" y="907617"/>
            <a:ext cx="10080000" cy="36000"/>
          </a:xfrm>
          <a:prstGeom prst="rect">
            <a:avLst/>
          </a:prstGeom>
          <a:gradFill flip="none" rotWithShape="1">
            <a:gsLst>
              <a:gs pos="22000">
                <a:srgbClr val="669800"/>
              </a:gs>
              <a:gs pos="53000">
                <a:srgbClr val="9BBB59">
                  <a:lumMod val="60000"/>
                  <a:lumOff val="40000"/>
                </a:srgbClr>
              </a:gs>
              <a:gs pos="100000">
                <a:srgbClr val="F79646">
                  <a:lumMod val="75000"/>
                </a:srgbClr>
              </a:gs>
            </a:gsLst>
            <a:lin ang="0" scaled="1"/>
            <a:tileRect/>
          </a:gradFill>
          <a:ln>
            <a:noFill/>
          </a:ln>
          <a:effectLst/>
        </p:spPr>
        <p:txBody>
          <a:bodyPr wrap="none" anchor="ct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fr-FR" sz="1764" b="1" i="0" u="none" strike="noStrike" kern="0" cap="none" spc="0" normalizeH="0" baseline="0" noProof="0">
              <a:ln>
                <a:noFill/>
              </a:ln>
              <a:solidFill>
                <a:srgbClr val="000000"/>
              </a:solidFill>
              <a:effectLst/>
              <a:uLnTx/>
              <a:uFillTx/>
              <a:latin typeface="Arial" panose="020B0604020202020204" pitchFamily="34" charset="0"/>
            </a:endParaRPr>
          </a:p>
        </p:txBody>
      </p:sp>
      <p:sp>
        <p:nvSpPr>
          <p:cNvPr id="11" name="Espace réservé du texte 2"/>
          <p:cNvSpPr>
            <a:spLocks noGrp="1"/>
          </p:cNvSpPr>
          <p:nvPr>
            <p:ph type="body" idx="15" hasCustomPrompt="1"/>
          </p:nvPr>
        </p:nvSpPr>
        <p:spPr>
          <a:xfrm>
            <a:off x="305906" y="6880532"/>
            <a:ext cx="10080000" cy="261555"/>
          </a:xfrm>
          <a:prstGeom prst="rect">
            <a:avLst/>
          </a:prstGeom>
        </p:spPr>
        <p:txBody>
          <a:bodyPr lIns="0" tIns="36000" rIns="0" bIns="0" anchor="b">
            <a:noAutofit/>
          </a:bodyPr>
          <a:lstStyle>
            <a:lvl1pPr marL="0" indent="0" algn="l">
              <a:buNone/>
              <a:defRPr sz="800" b="0" i="1">
                <a:solidFill>
                  <a:schemeClr val="tx1">
                    <a:lumMod val="75000"/>
                    <a:lumOff val="2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Source</a:t>
            </a:r>
          </a:p>
        </p:txBody>
      </p:sp>
      <p:sp>
        <p:nvSpPr>
          <p:cNvPr id="12" name="Espace réservé du texte 5"/>
          <p:cNvSpPr>
            <a:spLocks noGrp="1"/>
          </p:cNvSpPr>
          <p:nvPr>
            <p:ph type="body" sz="quarter" idx="13" hasCustomPrompt="1"/>
          </p:nvPr>
        </p:nvSpPr>
        <p:spPr>
          <a:xfrm>
            <a:off x="1025427" y="6250532"/>
            <a:ext cx="9360479" cy="504000"/>
          </a:xfrm>
          <a:prstGeom prst="roundRect">
            <a:avLst>
              <a:gd name="adj" fmla="val 19187"/>
            </a:avLst>
          </a:prstGeom>
          <a:ln w="15875">
            <a:solidFill>
              <a:srgbClr val="669800"/>
            </a:solidFill>
            <a:prstDash val="sysDot"/>
          </a:ln>
        </p:spPr>
        <p:txBody>
          <a:bodyPr lIns="648000" tIns="36000" rIns="36000" bIns="36000" anchor="ctr" anchorCtr="0">
            <a:noAutofit/>
          </a:bodyPr>
          <a:lstStyle>
            <a:lvl1pPr marL="0" indent="0" algn="l">
              <a:spcBef>
                <a:spcPts val="0"/>
              </a:spcBef>
              <a:buFontTx/>
              <a:buNone/>
              <a:defRPr sz="1600" b="1" i="0">
                <a:solidFill>
                  <a:schemeClr val="tx1">
                    <a:lumMod val="75000"/>
                    <a:lumOff val="25000"/>
                  </a:schemeClr>
                </a:solidFill>
                <a:latin typeface="+mn-lt"/>
              </a:defRPr>
            </a:lvl1pPr>
            <a:lvl2pPr>
              <a:buFontTx/>
              <a:buNone/>
              <a:defRPr sz="1400" b="1">
                <a:solidFill>
                  <a:srgbClr val="0060A1"/>
                </a:solidFill>
                <a:latin typeface="Calibri" pitchFamily="34" charset="0"/>
              </a:defRPr>
            </a:lvl2pPr>
            <a:lvl3pPr>
              <a:buFontTx/>
              <a:buNone/>
              <a:defRPr sz="1400" b="1">
                <a:solidFill>
                  <a:srgbClr val="0060A1"/>
                </a:solidFill>
                <a:latin typeface="Calibri" pitchFamily="34" charset="0"/>
              </a:defRPr>
            </a:lvl3pPr>
            <a:lvl4pPr>
              <a:buFontTx/>
              <a:buNone/>
              <a:defRPr sz="1400" b="1">
                <a:solidFill>
                  <a:srgbClr val="0060A1"/>
                </a:solidFill>
                <a:latin typeface="Calibri" pitchFamily="34" charset="0"/>
              </a:defRPr>
            </a:lvl4pPr>
            <a:lvl5pPr>
              <a:buFontTx/>
              <a:buNone/>
              <a:defRPr sz="1400" b="1">
                <a:solidFill>
                  <a:srgbClr val="0060A1"/>
                </a:solidFill>
                <a:latin typeface="Calibri" pitchFamily="34" charset="0"/>
              </a:defRPr>
            </a:lvl5pPr>
          </a:lstStyle>
          <a:p>
            <a:pPr lvl="0"/>
            <a:r>
              <a:rPr lang="fr-FR" dirty="0"/>
              <a:t>Cliquez pour modifier</a:t>
            </a:r>
          </a:p>
          <a:p>
            <a:pPr lvl="0"/>
            <a:r>
              <a:rPr lang="fr-FR" dirty="0"/>
              <a:t>les styles du texte du masque</a:t>
            </a:r>
          </a:p>
        </p:txBody>
      </p:sp>
      <p:sp>
        <p:nvSpPr>
          <p:cNvPr id="16" name="Page Number"/>
          <p:cNvSpPr>
            <a:spLocks noChangeArrowheads="1"/>
          </p:cNvSpPr>
          <p:nvPr userDrawn="1"/>
        </p:nvSpPr>
        <p:spPr bwMode="auto">
          <a:xfrm>
            <a:off x="7794177" y="7250206"/>
            <a:ext cx="2763989" cy="252000"/>
          </a:xfrm>
          <a:prstGeom prst="rect">
            <a:avLst/>
          </a:prstGeom>
          <a:noFill/>
          <a:ln>
            <a:noFill/>
          </a:ln>
          <a:effectLst/>
        </p:spPr>
        <p:txBody>
          <a:bodyPr wrap="none" lIns="36000" tIns="36000" rIns="36000" bIns="36000" anchor="ctr" anchorCtr="0">
            <a:no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marL="0" marR="0" indent="0" algn="r" defTabSz="914400" rtl="0" eaLnBrk="0" fontAlgn="base" latinLnBrk="0" hangingPunct="0">
              <a:lnSpc>
                <a:spcPct val="100000"/>
              </a:lnSpc>
              <a:spcBef>
                <a:spcPct val="0"/>
              </a:spcBef>
              <a:spcAft>
                <a:spcPct val="0"/>
              </a:spcAft>
              <a:buClrTx/>
              <a:buSzTx/>
              <a:buFontTx/>
              <a:buNone/>
              <a:tabLst/>
              <a:defRPr/>
            </a:pPr>
            <a:r>
              <a:rPr lang="en-US" altLang="fr-FR" sz="900" dirty="0">
                <a:solidFill>
                  <a:schemeClr val="tx1">
                    <a:lumMod val="75000"/>
                    <a:lumOff val="25000"/>
                  </a:schemeClr>
                </a:solidFill>
                <a:latin typeface="Arial" panose="020B0604020202020204" pitchFamily="34" charset="0"/>
                <a:cs typeface="Arial" panose="020B0604020202020204" pitchFamily="34" charset="0"/>
              </a:rPr>
              <a:t>Property of Inventiva</a:t>
            </a:r>
            <a:r>
              <a:rPr lang="en-US" altLang="fr-FR" sz="900" b="0" baseline="0" dirty="0">
                <a:solidFill>
                  <a:schemeClr val="tx1">
                    <a:lumMod val="75000"/>
                    <a:lumOff val="25000"/>
                  </a:schemeClr>
                </a:solidFill>
                <a:latin typeface="Arial" panose="020B0604020202020204" pitchFamily="34" charset="0"/>
                <a:cs typeface="Arial" panose="020B0604020202020204" pitchFamily="34" charset="0"/>
              </a:rPr>
              <a:t> </a:t>
            </a:r>
            <a:r>
              <a:rPr lang="en-US" sz="900" dirty="0">
                <a:solidFill>
                  <a:schemeClr val="tx1">
                    <a:lumMod val="75000"/>
                    <a:lumOff val="25000"/>
                  </a:schemeClr>
                </a:solidFill>
                <a:latin typeface="Arial" panose="020B0604020202020204" pitchFamily="34" charset="0"/>
                <a:cs typeface="Arial" panose="020B0604020202020204" pitchFamily="34" charset="0"/>
              </a:rPr>
              <a:t>│ </a:t>
            </a:r>
            <a:fld id="{145C44CA-CC24-453A-9F5B-E2A0E8BAB132}" type="slidenum">
              <a:rPr lang="en-US" sz="900" smtClean="0">
                <a:solidFill>
                  <a:schemeClr val="tx1">
                    <a:lumMod val="75000"/>
                    <a:lumOff val="25000"/>
                  </a:schemeClr>
                </a:solidFill>
                <a:latin typeface="Arial" panose="020B0604020202020204" pitchFamily="34" charset="0"/>
                <a:cs typeface="Arial" panose="020B0604020202020204" pitchFamily="34" charset="0"/>
              </a:rPr>
              <a:pPr marL="0" marR="0" indent="0" algn="r" defTabSz="914400" rtl="0" eaLnBrk="0" fontAlgn="base" latinLnBrk="0" hangingPunct="0">
                <a:lnSpc>
                  <a:spcPct val="100000"/>
                </a:lnSpc>
                <a:spcBef>
                  <a:spcPct val="0"/>
                </a:spcBef>
                <a:spcAft>
                  <a:spcPct val="0"/>
                </a:spcAft>
                <a:buClrTx/>
                <a:buSzTx/>
                <a:buFontTx/>
                <a:buNone/>
                <a:tabLst/>
                <a:defRPr/>
              </a:pPr>
              <a:t>‹#›</a:t>
            </a:fld>
            <a:endParaRPr lang="en-US" sz="9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7" name="Espace réservé du pied de page 4"/>
          <p:cNvSpPr>
            <a:spLocks noGrp="1"/>
          </p:cNvSpPr>
          <p:nvPr>
            <p:ph type="ftr" sz="quarter" idx="3"/>
          </p:nvPr>
        </p:nvSpPr>
        <p:spPr>
          <a:xfrm>
            <a:off x="305906" y="7250206"/>
            <a:ext cx="2375704" cy="252000"/>
          </a:xfrm>
          <a:prstGeom prst="rect">
            <a:avLst/>
          </a:prstGeom>
          <a:noFill/>
          <a:ln>
            <a:noFill/>
          </a:ln>
        </p:spPr>
        <p:txBody>
          <a:bodyPr lIns="0" tIns="36000" rIns="36000" bIns="36000" anchor="ctr" anchorCtr="0">
            <a:noAutofit/>
          </a:bodyPr>
          <a:lstStyle>
            <a:lvl1pPr algn="l">
              <a:defRPr sz="900" b="1">
                <a:solidFill>
                  <a:schemeClr val="tx1">
                    <a:lumMod val="75000"/>
                    <a:lumOff val="25000"/>
                  </a:schemeClr>
                </a:solidFill>
                <a:latin typeface="Arial" panose="020B0604020202020204" pitchFamily="34" charset="0"/>
                <a:cs typeface="Arial" panose="020B0604020202020204" pitchFamily="34" charset="0"/>
              </a:defRPr>
            </a:lvl1pPr>
          </a:lstStyle>
          <a:p>
            <a:r>
              <a:rPr lang="en-US" altLang="fr-FR" kern="0"/>
              <a:t>Lanifibranor Presentation | August 2024</a:t>
            </a:r>
            <a:endParaRPr lang="fr-FR" dirty="0"/>
          </a:p>
        </p:txBody>
      </p:sp>
      <p:cxnSp>
        <p:nvCxnSpPr>
          <p:cNvPr id="14" name="Connecteur droit 13"/>
          <p:cNvCxnSpPr/>
          <p:nvPr userDrawn="1"/>
        </p:nvCxnSpPr>
        <p:spPr bwMode="auto">
          <a:xfrm>
            <a:off x="3090530" y="7373250"/>
            <a:ext cx="4536503" cy="0"/>
          </a:xfrm>
          <a:prstGeom prst="line">
            <a:avLst/>
          </a:prstGeom>
          <a:solidFill>
            <a:schemeClr val="accent1"/>
          </a:solidFill>
          <a:ln w="12700" cap="flat" cmpd="sng" algn="ctr">
            <a:solidFill>
              <a:schemeClr val="tx1">
                <a:lumMod val="75000"/>
                <a:lumOff val="2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5" name="Picture 1" descr="cid:image001.png@01CD8090.43C8C710"/>
          <p:cNvPicPr>
            <a:picLocks noChangeAspect="1" noChangeArrowheads="1"/>
          </p:cNvPicPr>
          <p:nvPr userDrawn="1"/>
        </p:nvPicPr>
        <p:blipFill rotWithShape="1">
          <a:blip r:embed="rId2" r:link="rId3" cstate="print">
            <a:extLst>
              <a:ext uri="{28A0092B-C50C-407E-A947-70E740481C1C}">
                <a14:useLocalDpi xmlns:a14="http://schemas.microsoft.com/office/drawing/2010/main" val="0"/>
              </a:ext>
            </a:extLst>
          </a:blip>
          <a:srcRect t="5572" r="4551" b="15869"/>
          <a:stretch>
            <a:fillRect/>
          </a:stretch>
        </p:blipFill>
        <p:spPr bwMode="auto">
          <a:xfrm>
            <a:off x="4948608" y="7193230"/>
            <a:ext cx="820347" cy="360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6457183"/>
      </p:ext>
    </p:extLst>
  </p:cSld>
  <p:clrMapOvr>
    <a:masterClrMapping/>
  </p:clrMapOvr>
  <p:extLst>
    <p:ext uri="{DCECCB84-F9BA-43D5-87BE-67443E8EF086}">
      <p15:sldGuideLst xmlns:p15="http://schemas.microsoft.com/office/powerpoint/2012/main">
        <p15:guide id="1" orient="horz" pos="2381">
          <p15:clr>
            <a:srgbClr val="FBAE40"/>
          </p15:clr>
        </p15:guide>
        <p15:guide id="2" pos="336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02_FULL CONTENT SLIDE (NO PAY OFF)">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5906" y="77795"/>
            <a:ext cx="10080000" cy="831639"/>
          </a:xfrm>
          <a:prstGeom prst="rect">
            <a:avLst/>
          </a:prstGeom>
        </p:spPr>
        <p:txBody>
          <a:bodyPr lIns="0" tIns="36000" rIns="0" bIns="36000" anchor="ctr" anchorCtr="0">
            <a:noAutofit/>
          </a:bodyPr>
          <a:lstStyle>
            <a:lvl1pPr>
              <a:defRPr sz="2400">
                <a:solidFill>
                  <a:srgbClr val="669800"/>
                </a:solidFill>
              </a:defRPr>
            </a:lvl1pPr>
          </a:lstStyle>
          <a:p>
            <a:r>
              <a:rPr lang="en-US" dirty="0"/>
              <a:t>Click to edit </a:t>
            </a:r>
            <a:br>
              <a:rPr lang="en-US" dirty="0"/>
            </a:br>
            <a:r>
              <a:rPr lang="en-US" dirty="0"/>
              <a:t>Master title style</a:t>
            </a:r>
            <a:endParaRPr lang="de-CH" dirty="0"/>
          </a:p>
        </p:txBody>
      </p:sp>
      <p:sp>
        <p:nvSpPr>
          <p:cNvPr id="3" name="Content Placeholder 2"/>
          <p:cNvSpPr>
            <a:spLocks noGrp="1"/>
          </p:cNvSpPr>
          <p:nvPr>
            <p:ph idx="1" hasCustomPrompt="1"/>
          </p:nvPr>
        </p:nvSpPr>
        <p:spPr>
          <a:xfrm>
            <a:off x="305906" y="1352692"/>
            <a:ext cx="10252260" cy="1816524"/>
          </a:xfrm>
          <a:prstGeom prst="rect">
            <a:avLst/>
          </a:prstGeom>
        </p:spPr>
        <p:txBody>
          <a:bodyPr lIns="36000" tIns="36000" rIns="36000" bIns="36000">
            <a:noAutofit/>
          </a:bodyPr>
          <a:lstStyle>
            <a:lvl1pPr marL="266700" indent="-266700">
              <a:buClr>
                <a:srgbClr val="669800"/>
              </a:buClr>
              <a:buFont typeface="Wingdings 3" panose="05040102010807070707" pitchFamily="18" charset="2"/>
              <a:buChar char="u"/>
              <a:defRPr sz="1600">
                <a:solidFill>
                  <a:schemeClr val="tx1">
                    <a:lumMod val="75000"/>
                    <a:lumOff val="25000"/>
                  </a:schemeClr>
                </a:solidFill>
              </a:defRPr>
            </a:lvl1pPr>
            <a:lvl2pPr marL="542925" indent="-276225">
              <a:buClr>
                <a:srgbClr val="669800"/>
              </a:buClr>
              <a:buFont typeface="Arial" panose="020B0604020202020204" pitchFamily="34" charset="0"/>
              <a:buChar char="–"/>
              <a:defRPr sz="1400" b="0">
                <a:solidFill>
                  <a:schemeClr val="tx1">
                    <a:lumMod val="75000"/>
                    <a:lumOff val="25000"/>
                  </a:schemeClr>
                </a:solidFill>
              </a:defRPr>
            </a:lvl2pPr>
            <a:lvl3pPr marL="809625" indent="-266700">
              <a:buClr>
                <a:srgbClr val="669800"/>
              </a:buClr>
              <a:buSzPct val="80000"/>
              <a:buFont typeface="Wingdings" panose="05000000000000000000" pitchFamily="2" charset="2"/>
              <a:buChar char="l"/>
              <a:defRPr sz="1400" b="0">
                <a:solidFill>
                  <a:schemeClr val="tx1">
                    <a:lumMod val="75000"/>
                    <a:lumOff val="25000"/>
                  </a:schemeClr>
                </a:solidFill>
              </a:defRPr>
            </a:lvl3pPr>
            <a:lvl4pPr marL="1076325" indent="-266700">
              <a:buClr>
                <a:srgbClr val="669800"/>
              </a:buClr>
              <a:buFont typeface="Arial" panose="020B0604020202020204" pitchFamily="34" charset="0"/>
              <a:buChar char="–"/>
              <a:defRPr sz="1400" b="0">
                <a:solidFill>
                  <a:schemeClr val="tx1">
                    <a:lumMod val="75000"/>
                    <a:lumOff val="25000"/>
                  </a:schemeClr>
                </a:solidFill>
              </a:defRPr>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Rectangle 23"/>
          <p:cNvSpPr>
            <a:spLocks noChangeArrowheads="1"/>
          </p:cNvSpPr>
          <p:nvPr userDrawn="1"/>
        </p:nvSpPr>
        <p:spPr bwMode="ltGray">
          <a:xfrm>
            <a:off x="305906" y="907617"/>
            <a:ext cx="10080000" cy="36000"/>
          </a:xfrm>
          <a:prstGeom prst="rect">
            <a:avLst/>
          </a:prstGeom>
          <a:gradFill flip="none" rotWithShape="1">
            <a:gsLst>
              <a:gs pos="22000">
                <a:srgbClr val="669800"/>
              </a:gs>
              <a:gs pos="53000">
                <a:srgbClr val="9BBB59">
                  <a:lumMod val="60000"/>
                  <a:lumOff val="40000"/>
                </a:srgbClr>
              </a:gs>
              <a:gs pos="100000">
                <a:srgbClr val="F79646">
                  <a:lumMod val="75000"/>
                </a:srgbClr>
              </a:gs>
            </a:gsLst>
            <a:lin ang="0" scaled="1"/>
            <a:tileRect/>
          </a:gradFill>
          <a:ln>
            <a:noFill/>
          </a:ln>
          <a:effectLst/>
        </p:spPr>
        <p:txBody>
          <a:bodyPr wrap="none" anchor="ct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fr-FR" sz="1764" b="1" i="0" u="none" strike="noStrike" kern="0" cap="none" spc="0" normalizeH="0" baseline="0" noProof="0">
              <a:ln>
                <a:noFill/>
              </a:ln>
              <a:solidFill>
                <a:srgbClr val="000000"/>
              </a:solidFill>
              <a:effectLst/>
              <a:uLnTx/>
              <a:uFillTx/>
              <a:latin typeface="Arial" panose="020B0604020202020204" pitchFamily="34" charset="0"/>
            </a:endParaRPr>
          </a:p>
        </p:txBody>
      </p:sp>
      <p:sp>
        <p:nvSpPr>
          <p:cNvPr id="12" name="Page Number"/>
          <p:cNvSpPr>
            <a:spLocks noChangeArrowheads="1"/>
          </p:cNvSpPr>
          <p:nvPr userDrawn="1"/>
        </p:nvSpPr>
        <p:spPr bwMode="auto">
          <a:xfrm>
            <a:off x="7794177" y="7250206"/>
            <a:ext cx="2763989" cy="252000"/>
          </a:xfrm>
          <a:prstGeom prst="rect">
            <a:avLst/>
          </a:prstGeom>
          <a:noFill/>
          <a:ln>
            <a:noFill/>
          </a:ln>
          <a:effectLst/>
        </p:spPr>
        <p:txBody>
          <a:bodyPr wrap="none" lIns="36000" tIns="36000" rIns="36000" bIns="36000" anchor="ctr" anchorCtr="0">
            <a:no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marL="0" marR="0" indent="0" algn="r" defTabSz="914400" rtl="0" eaLnBrk="0" fontAlgn="base" latinLnBrk="0" hangingPunct="0">
              <a:lnSpc>
                <a:spcPct val="100000"/>
              </a:lnSpc>
              <a:spcBef>
                <a:spcPct val="0"/>
              </a:spcBef>
              <a:spcAft>
                <a:spcPct val="0"/>
              </a:spcAft>
              <a:buClrTx/>
              <a:buSzTx/>
              <a:buFontTx/>
              <a:buNone/>
              <a:tabLst/>
              <a:defRPr/>
            </a:pPr>
            <a:r>
              <a:rPr lang="en-US" altLang="fr-FR" sz="900" dirty="0">
                <a:solidFill>
                  <a:schemeClr val="tx1">
                    <a:lumMod val="75000"/>
                    <a:lumOff val="25000"/>
                  </a:schemeClr>
                </a:solidFill>
                <a:latin typeface="Arial" panose="020B0604020202020204" pitchFamily="34" charset="0"/>
                <a:cs typeface="Arial" panose="020B0604020202020204" pitchFamily="34" charset="0"/>
              </a:rPr>
              <a:t>Property of Inventiva</a:t>
            </a:r>
            <a:r>
              <a:rPr lang="en-US" altLang="fr-FR" sz="900" b="0" baseline="0" dirty="0">
                <a:solidFill>
                  <a:schemeClr val="tx1">
                    <a:lumMod val="75000"/>
                    <a:lumOff val="25000"/>
                  </a:schemeClr>
                </a:solidFill>
                <a:latin typeface="Arial" panose="020B0604020202020204" pitchFamily="34" charset="0"/>
                <a:cs typeface="Arial" panose="020B0604020202020204" pitchFamily="34" charset="0"/>
              </a:rPr>
              <a:t> </a:t>
            </a:r>
            <a:r>
              <a:rPr lang="en-US" sz="900" dirty="0">
                <a:solidFill>
                  <a:schemeClr val="tx1">
                    <a:lumMod val="75000"/>
                    <a:lumOff val="25000"/>
                  </a:schemeClr>
                </a:solidFill>
                <a:latin typeface="Arial" panose="020B0604020202020204" pitchFamily="34" charset="0"/>
                <a:cs typeface="Arial" panose="020B0604020202020204" pitchFamily="34" charset="0"/>
              </a:rPr>
              <a:t>│ </a:t>
            </a:r>
            <a:fld id="{145C44CA-CC24-453A-9F5B-E2A0E8BAB132}" type="slidenum">
              <a:rPr lang="en-US" sz="900" smtClean="0">
                <a:solidFill>
                  <a:schemeClr val="tx1">
                    <a:lumMod val="75000"/>
                    <a:lumOff val="25000"/>
                  </a:schemeClr>
                </a:solidFill>
                <a:latin typeface="Arial" panose="020B0604020202020204" pitchFamily="34" charset="0"/>
                <a:cs typeface="Arial" panose="020B0604020202020204" pitchFamily="34" charset="0"/>
              </a:rPr>
              <a:pPr marL="0" marR="0" indent="0" algn="r" defTabSz="914400" rtl="0" eaLnBrk="0" fontAlgn="base" latinLnBrk="0" hangingPunct="0">
                <a:lnSpc>
                  <a:spcPct val="100000"/>
                </a:lnSpc>
                <a:spcBef>
                  <a:spcPct val="0"/>
                </a:spcBef>
                <a:spcAft>
                  <a:spcPct val="0"/>
                </a:spcAft>
                <a:buClrTx/>
                <a:buSzTx/>
                <a:buFontTx/>
                <a:buNone/>
                <a:tabLst/>
                <a:defRPr/>
              </a:pPr>
              <a:t>‹#›</a:t>
            </a:fld>
            <a:endParaRPr lang="en-US" sz="9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3" name="Espace réservé du pied de page 4"/>
          <p:cNvSpPr>
            <a:spLocks noGrp="1"/>
          </p:cNvSpPr>
          <p:nvPr>
            <p:ph type="ftr" sz="quarter" idx="3"/>
          </p:nvPr>
        </p:nvSpPr>
        <p:spPr>
          <a:xfrm>
            <a:off x="305906" y="7250206"/>
            <a:ext cx="2519720" cy="252000"/>
          </a:xfrm>
          <a:prstGeom prst="rect">
            <a:avLst/>
          </a:prstGeom>
          <a:noFill/>
          <a:ln>
            <a:noFill/>
          </a:ln>
        </p:spPr>
        <p:txBody>
          <a:bodyPr lIns="0" tIns="36000" rIns="36000" bIns="36000" anchor="ctr" anchorCtr="0">
            <a:noAutofit/>
          </a:bodyPr>
          <a:lstStyle>
            <a:lvl1pPr algn="l">
              <a:defRPr sz="900" b="1">
                <a:solidFill>
                  <a:schemeClr val="tx1">
                    <a:lumMod val="75000"/>
                    <a:lumOff val="25000"/>
                  </a:schemeClr>
                </a:solidFill>
                <a:latin typeface="Arial" panose="020B0604020202020204" pitchFamily="34" charset="0"/>
                <a:cs typeface="Arial" panose="020B0604020202020204" pitchFamily="34" charset="0"/>
              </a:defRPr>
            </a:lvl1pPr>
          </a:lstStyle>
          <a:p>
            <a:r>
              <a:rPr lang="en-US" altLang="fr-FR" kern="0"/>
              <a:t>Lanifibranor Presentation | August 2024</a:t>
            </a:r>
            <a:endParaRPr lang="fr-FR" dirty="0"/>
          </a:p>
        </p:txBody>
      </p:sp>
      <p:sp>
        <p:nvSpPr>
          <p:cNvPr id="16" name="Espace réservé du texte 2"/>
          <p:cNvSpPr>
            <a:spLocks noGrp="1"/>
          </p:cNvSpPr>
          <p:nvPr>
            <p:ph type="body" idx="15" hasCustomPrompt="1"/>
          </p:nvPr>
        </p:nvSpPr>
        <p:spPr>
          <a:xfrm>
            <a:off x="305906" y="6880532"/>
            <a:ext cx="10080000" cy="261555"/>
          </a:xfrm>
          <a:prstGeom prst="rect">
            <a:avLst/>
          </a:prstGeom>
        </p:spPr>
        <p:txBody>
          <a:bodyPr lIns="0" tIns="36000" rIns="0" bIns="0" anchor="b">
            <a:noAutofit/>
          </a:bodyPr>
          <a:lstStyle>
            <a:lvl1pPr marL="0" indent="0" algn="l">
              <a:buNone/>
              <a:defRPr sz="800" b="0" i="1">
                <a:solidFill>
                  <a:schemeClr val="tx1">
                    <a:lumMod val="75000"/>
                    <a:lumOff val="2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Source</a:t>
            </a:r>
          </a:p>
        </p:txBody>
      </p:sp>
      <p:cxnSp>
        <p:nvCxnSpPr>
          <p:cNvPr id="10" name="Connecteur droit 9"/>
          <p:cNvCxnSpPr/>
          <p:nvPr userDrawn="1"/>
        </p:nvCxnSpPr>
        <p:spPr bwMode="auto">
          <a:xfrm>
            <a:off x="3090530" y="7373250"/>
            <a:ext cx="4536503" cy="0"/>
          </a:xfrm>
          <a:prstGeom prst="line">
            <a:avLst/>
          </a:prstGeom>
          <a:solidFill>
            <a:schemeClr val="accent1"/>
          </a:solidFill>
          <a:ln w="12700" cap="flat" cmpd="sng" algn="ctr">
            <a:solidFill>
              <a:schemeClr val="tx1">
                <a:lumMod val="75000"/>
                <a:lumOff val="2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1" name="Picture 1" descr="cid:image001.png@01CD8090.43C8C710"/>
          <p:cNvPicPr>
            <a:picLocks noChangeAspect="1" noChangeArrowheads="1"/>
          </p:cNvPicPr>
          <p:nvPr userDrawn="1"/>
        </p:nvPicPr>
        <p:blipFill rotWithShape="1">
          <a:blip r:embed="rId2" r:link="rId3" cstate="print">
            <a:extLst>
              <a:ext uri="{28A0092B-C50C-407E-A947-70E740481C1C}">
                <a14:useLocalDpi xmlns:a14="http://schemas.microsoft.com/office/drawing/2010/main" val="0"/>
              </a:ext>
            </a:extLst>
          </a:blip>
          <a:srcRect t="5572" r="4551" b="15869"/>
          <a:stretch>
            <a:fillRect/>
          </a:stretch>
        </p:blipFill>
        <p:spPr bwMode="auto">
          <a:xfrm>
            <a:off x="4948608" y="7193230"/>
            <a:ext cx="820347" cy="360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1305029"/>
      </p:ext>
    </p:extLst>
  </p:cSld>
  <p:clrMapOvr>
    <a:masterClrMapping/>
  </p:clrMapOvr>
  <p:extLst>
    <p:ext uri="{DCECCB84-F9BA-43D5-87BE-67443E8EF086}">
      <p15:sldGuideLst xmlns:p15="http://schemas.microsoft.com/office/powerpoint/2012/main">
        <p15:guide id="1" orient="horz" pos="2381">
          <p15:clr>
            <a:srgbClr val="FBAE40"/>
          </p15:clr>
        </p15:guide>
        <p15:guide id="2" pos="3367">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2809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re, Sous Titre">
    <p:spTree>
      <p:nvGrpSpPr>
        <p:cNvPr id="1" name=""/>
        <p:cNvGrpSpPr/>
        <p:nvPr/>
      </p:nvGrpSpPr>
      <p:grpSpPr>
        <a:xfrm>
          <a:off x="0" y="0"/>
          <a:ext cx="0" cy="0"/>
          <a:chOff x="0" y="0"/>
          <a:chExt cx="0" cy="0"/>
        </a:xfrm>
      </p:grpSpPr>
      <p:sp>
        <p:nvSpPr>
          <p:cNvPr id="2" name="Title 1"/>
          <p:cNvSpPr>
            <a:spLocks noGrp="1"/>
          </p:cNvSpPr>
          <p:nvPr>
            <p:ph type="title"/>
          </p:nvPr>
        </p:nvSpPr>
        <p:spPr>
          <a:xfrm>
            <a:off x="254439" y="135666"/>
            <a:ext cx="8909844" cy="441755"/>
          </a:xfrm>
        </p:spPr>
        <p:txBody>
          <a:bodyPr/>
          <a:lstStyle>
            <a:lvl1pPr>
              <a:defRPr>
                <a:solidFill>
                  <a:srgbClr val="689526"/>
                </a:solidFill>
              </a:defRPr>
            </a:lvl1pPr>
          </a:lstStyle>
          <a:p>
            <a:r>
              <a:rPr lang="fr-FR"/>
              <a:t>Modifiez le style du titre</a:t>
            </a:r>
            <a:endParaRPr lang="fr-FR" dirty="0"/>
          </a:p>
        </p:txBody>
      </p:sp>
      <p:sp>
        <p:nvSpPr>
          <p:cNvPr id="4" name="Rectangle 23"/>
          <p:cNvSpPr>
            <a:spLocks noChangeArrowheads="1"/>
          </p:cNvSpPr>
          <p:nvPr userDrawn="1"/>
        </p:nvSpPr>
        <p:spPr bwMode="ltGray">
          <a:xfrm>
            <a:off x="305907" y="907618"/>
            <a:ext cx="10080001" cy="36001"/>
          </a:xfrm>
          <a:prstGeom prst="rect">
            <a:avLst/>
          </a:prstGeom>
          <a:gradFill flip="none" rotWithShape="1">
            <a:gsLst>
              <a:gs pos="22000">
                <a:srgbClr val="669800"/>
              </a:gs>
              <a:gs pos="53000">
                <a:srgbClr val="9BBB59">
                  <a:lumMod val="60000"/>
                  <a:lumOff val="40000"/>
                </a:srgbClr>
              </a:gs>
              <a:gs pos="100000">
                <a:srgbClr val="F79646">
                  <a:lumMod val="75000"/>
                </a:srgbClr>
              </a:gs>
            </a:gsLst>
            <a:lin ang="0" scaled="1"/>
            <a:tileRect/>
          </a:gradFill>
          <a:ln>
            <a:noFill/>
          </a:ln>
          <a:effectLst/>
        </p:spPr>
        <p:txBody>
          <a:bodyPr wrap="none" lIns="70301" tIns="35151" rIns="70301" bIns="35151" anchor="ct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702970" eaLnBrk="0" hangingPunct="0">
              <a:defRPr/>
            </a:pPr>
            <a:endParaRPr lang="fr-FR" sz="1315" kern="0">
              <a:solidFill>
                <a:srgbClr val="000000"/>
              </a:solidFill>
            </a:endParaRPr>
          </a:p>
        </p:txBody>
      </p:sp>
      <p:sp>
        <p:nvSpPr>
          <p:cNvPr id="6" name="Espace réservé du texte 5"/>
          <p:cNvSpPr>
            <a:spLocks noGrp="1"/>
          </p:cNvSpPr>
          <p:nvPr>
            <p:ph type="body" sz="quarter" idx="10" hasCustomPrompt="1"/>
          </p:nvPr>
        </p:nvSpPr>
        <p:spPr>
          <a:xfrm>
            <a:off x="254439" y="498541"/>
            <a:ext cx="8909844" cy="441755"/>
          </a:xfrm>
        </p:spPr>
        <p:txBody>
          <a:bodyPr/>
          <a:lstStyle>
            <a:lvl1pPr algn="l" defTabSz="856129" rtl="0" eaLnBrk="0" fontAlgn="base" hangingPunct="0">
              <a:spcBef>
                <a:spcPct val="0"/>
              </a:spcBef>
              <a:spcAft>
                <a:spcPct val="0"/>
              </a:spcAft>
              <a:defRPr lang="fr-FR" sz="1754" b="1" i="0" dirty="0" smtClean="0">
                <a:solidFill>
                  <a:srgbClr val="689526"/>
                </a:solidFill>
                <a:latin typeface="+mj-lt"/>
                <a:ea typeface="+mj-ea"/>
                <a:cs typeface="+mj-cs"/>
              </a:defRPr>
            </a:lvl1pPr>
          </a:lstStyle>
          <a:p>
            <a:pPr lvl="0"/>
            <a:r>
              <a:rPr lang="fr-FR" dirty="0"/>
              <a:t>Sous titre</a:t>
            </a:r>
          </a:p>
        </p:txBody>
      </p:sp>
      <p:sp>
        <p:nvSpPr>
          <p:cNvPr id="5" name="Content Placeholder 2"/>
          <p:cNvSpPr>
            <a:spLocks noGrp="1"/>
          </p:cNvSpPr>
          <p:nvPr>
            <p:ph idx="11" hasCustomPrompt="1"/>
          </p:nvPr>
        </p:nvSpPr>
        <p:spPr>
          <a:xfrm>
            <a:off x="399027" y="6121711"/>
            <a:ext cx="9518684" cy="373901"/>
          </a:xfrm>
          <a:ln cap="sq">
            <a:solidFill>
              <a:schemeClr val="tx1"/>
            </a:solidFill>
          </a:ln>
        </p:spPr>
        <p:txBody>
          <a:bodyPr/>
          <a:lstStyle>
            <a:lvl1pPr algn="ctr">
              <a:defRPr/>
            </a:lvl1pPr>
            <a:lvl2pPr marL="317394" indent="-317394">
              <a:buClr>
                <a:srgbClr val="689426"/>
              </a:buClr>
              <a:buFont typeface="Arial" panose="020B0604020202020204" pitchFamily="34" charset="0"/>
              <a:buChar char="►"/>
              <a:defRPr/>
            </a:lvl2pPr>
            <a:lvl3pPr marL="625044" indent="-307650">
              <a:buFont typeface="Arial" panose="020B0604020202020204" pitchFamily="34" charset="0"/>
              <a:buChar char="–"/>
              <a:defRPr/>
            </a:lvl3pPr>
          </a:lstStyle>
          <a:p>
            <a:pPr lvl="0"/>
            <a:r>
              <a:rPr lang="en-US" dirty="0"/>
              <a:t>Click to edit Conclusion</a:t>
            </a:r>
          </a:p>
        </p:txBody>
      </p:sp>
      <p:sp>
        <p:nvSpPr>
          <p:cNvPr id="10" name="Page Number">
            <a:extLst>
              <a:ext uri="{FF2B5EF4-FFF2-40B4-BE49-F238E27FC236}">
                <a16:creationId xmlns:a16="http://schemas.microsoft.com/office/drawing/2014/main" id="{E006BB3B-DA53-525D-C017-EE6240EC4922}"/>
              </a:ext>
            </a:extLst>
          </p:cNvPr>
          <p:cNvSpPr>
            <a:spLocks noChangeArrowheads="1"/>
          </p:cNvSpPr>
          <p:nvPr userDrawn="1"/>
        </p:nvSpPr>
        <p:spPr bwMode="auto">
          <a:xfrm>
            <a:off x="7794177" y="7250206"/>
            <a:ext cx="2763989" cy="252000"/>
          </a:xfrm>
          <a:prstGeom prst="rect">
            <a:avLst/>
          </a:prstGeom>
          <a:noFill/>
          <a:ln>
            <a:noFill/>
          </a:ln>
          <a:effectLst/>
        </p:spPr>
        <p:txBody>
          <a:bodyPr wrap="none" lIns="28640" tIns="28640" rIns="28640" bIns="28640" anchor="ctr" anchorCtr="0">
            <a:no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marL="0" marR="0" indent="0" algn="r" defTabSz="727427" rtl="0" eaLnBrk="0" fontAlgn="base" latinLnBrk="0" hangingPunct="0">
              <a:lnSpc>
                <a:spcPct val="100000"/>
              </a:lnSpc>
              <a:spcBef>
                <a:spcPct val="0"/>
              </a:spcBef>
              <a:spcAft>
                <a:spcPct val="0"/>
              </a:spcAft>
              <a:buClrTx/>
              <a:buSzTx/>
              <a:buFontTx/>
              <a:buNone/>
              <a:tabLst/>
              <a:defRPr/>
            </a:pPr>
            <a:r>
              <a:rPr lang="en-US" altLang="fr-FR" sz="716" dirty="0">
                <a:solidFill>
                  <a:schemeClr val="tx1">
                    <a:lumMod val="75000"/>
                    <a:lumOff val="25000"/>
                  </a:schemeClr>
                </a:solidFill>
                <a:latin typeface="Arial" panose="020B0604020202020204" pitchFamily="34" charset="0"/>
                <a:cs typeface="Arial" panose="020B0604020202020204" pitchFamily="34" charset="0"/>
              </a:rPr>
              <a:t>Non-confidential – Property of Inventiva</a:t>
            </a:r>
            <a:r>
              <a:rPr lang="en-US" altLang="fr-FR" sz="716" b="0" baseline="0" dirty="0">
                <a:solidFill>
                  <a:schemeClr val="tx1">
                    <a:lumMod val="75000"/>
                    <a:lumOff val="25000"/>
                  </a:schemeClr>
                </a:solidFill>
                <a:latin typeface="Arial" panose="020B0604020202020204" pitchFamily="34" charset="0"/>
                <a:cs typeface="Arial" panose="020B0604020202020204" pitchFamily="34" charset="0"/>
              </a:rPr>
              <a:t> </a:t>
            </a:r>
            <a:r>
              <a:rPr lang="en-US" sz="716" dirty="0">
                <a:solidFill>
                  <a:schemeClr val="tx1">
                    <a:lumMod val="75000"/>
                    <a:lumOff val="25000"/>
                  </a:schemeClr>
                </a:solidFill>
                <a:latin typeface="Arial" panose="020B0604020202020204" pitchFamily="34" charset="0"/>
                <a:cs typeface="Arial" panose="020B0604020202020204" pitchFamily="34" charset="0"/>
              </a:rPr>
              <a:t>│ </a:t>
            </a:r>
            <a:fld id="{145C44CA-CC24-453A-9F5B-E2A0E8BAB132}" type="slidenum">
              <a:rPr lang="en-US" sz="955" smtClean="0">
                <a:solidFill>
                  <a:schemeClr val="tx1">
                    <a:lumMod val="75000"/>
                    <a:lumOff val="25000"/>
                  </a:schemeClr>
                </a:solidFill>
                <a:latin typeface="Arial" panose="020B0604020202020204" pitchFamily="34" charset="0"/>
                <a:cs typeface="Arial" panose="020B0604020202020204" pitchFamily="34" charset="0"/>
              </a:rPr>
              <a:pPr marL="0" marR="0" indent="0" algn="r" defTabSz="727427" rtl="0" eaLnBrk="0" fontAlgn="base" latinLnBrk="0" hangingPunct="0">
                <a:lnSpc>
                  <a:spcPct val="100000"/>
                </a:lnSpc>
                <a:spcBef>
                  <a:spcPct val="0"/>
                </a:spcBef>
                <a:spcAft>
                  <a:spcPct val="0"/>
                </a:spcAft>
                <a:buClrTx/>
                <a:buSzTx/>
                <a:buFontTx/>
                <a:buNone/>
                <a:tabLst/>
                <a:defRPr/>
              </a:pPr>
              <a:t>‹#›</a:t>
            </a:fld>
            <a:endParaRPr lang="en-US" sz="716"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1" name="Espace réservé du pied de page 4">
            <a:extLst>
              <a:ext uri="{FF2B5EF4-FFF2-40B4-BE49-F238E27FC236}">
                <a16:creationId xmlns:a16="http://schemas.microsoft.com/office/drawing/2014/main" id="{FEB78850-B67B-1B12-2CEB-9163ECFEBC90}"/>
              </a:ext>
            </a:extLst>
          </p:cNvPr>
          <p:cNvSpPr>
            <a:spLocks noGrp="1"/>
          </p:cNvSpPr>
          <p:nvPr>
            <p:ph type="ftr" sz="quarter" idx="3"/>
          </p:nvPr>
        </p:nvSpPr>
        <p:spPr>
          <a:xfrm>
            <a:off x="305906" y="7250206"/>
            <a:ext cx="2375704" cy="252000"/>
          </a:xfrm>
          <a:prstGeom prst="rect">
            <a:avLst/>
          </a:prstGeom>
          <a:noFill/>
          <a:ln>
            <a:noFill/>
          </a:ln>
        </p:spPr>
        <p:txBody>
          <a:bodyPr lIns="0" tIns="36000" rIns="36000" bIns="36000" anchor="ctr" anchorCtr="0">
            <a:noAutofit/>
          </a:bodyPr>
          <a:lstStyle>
            <a:lvl1pPr algn="l">
              <a:defRPr sz="716" b="1">
                <a:solidFill>
                  <a:schemeClr val="tx1">
                    <a:lumMod val="75000"/>
                    <a:lumOff val="25000"/>
                  </a:schemeClr>
                </a:solidFill>
                <a:latin typeface="Arial" panose="020B0604020202020204" pitchFamily="34" charset="0"/>
                <a:cs typeface="Arial" panose="020B0604020202020204" pitchFamily="34" charset="0"/>
              </a:defRPr>
            </a:lvl1pPr>
          </a:lstStyle>
          <a:p>
            <a:r>
              <a:rPr lang="en-US" altLang="fr-FR" kern="0"/>
              <a:t>Lanifibranor Presentation | August 2024</a:t>
            </a:r>
            <a:endParaRPr lang="fr-FR" dirty="0"/>
          </a:p>
        </p:txBody>
      </p:sp>
      <p:cxnSp>
        <p:nvCxnSpPr>
          <p:cNvPr id="12" name="Connecteur droit 11">
            <a:extLst>
              <a:ext uri="{FF2B5EF4-FFF2-40B4-BE49-F238E27FC236}">
                <a16:creationId xmlns:a16="http://schemas.microsoft.com/office/drawing/2014/main" id="{F9EC8382-B100-D64C-297D-F78B37E9926E}"/>
              </a:ext>
            </a:extLst>
          </p:cNvPr>
          <p:cNvCxnSpPr/>
          <p:nvPr userDrawn="1"/>
        </p:nvCxnSpPr>
        <p:spPr bwMode="auto">
          <a:xfrm>
            <a:off x="3090530" y="7373250"/>
            <a:ext cx="4536503" cy="0"/>
          </a:xfrm>
          <a:prstGeom prst="line">
            <a:avLst/>
          </a:prstGeom>
          <a:solidFill>
            <a:schemeClr val="accent1"/>
          </a:solidFill>
          <a:ln w="12700" cap="flat" cmpd="sng" algn="ctr">
            <a:solidFill>
              <a:schemeClr val="tx1">
                <a:lumMod val="75000"/>
                <a:lumOff val="2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3" name="Picture 1" descr="cid:image001.png@01CD8090.43C8C710">
            <a:extLst>
              <a:ext uri="{FF2B5EF4-FFF2-40B4-BE49-F238E27FC236}">
                <a16:creationId xmlns:a16="http://schemas.microsoft.com/office/drawing/2014/main" id="{740FE036-1395-1F42-CD7A-143AEA920A7A}"/>
              </a:ext>
            </a:extLst>
          </p:cNvPr>
          <p:cNvPicPr>
            <a:picLocks noChangeAspect="1" noChangeArrowheads="1"/>
          </p:cNvPicPr>
          <p:nvPr userDrawn="1"/>
        </p:nvPicPr>
        <p:blipFill rotWithShape="1">
          <a:blip r:embed="rId2" r:link="rId3" cstate="print">
            <a:extLst>
              <a:ext uri="{28A0092B-C50C-407E-A947-70E740481C1C}">
                <a14:useLocalDpi xmlns:a14="http://schemas.microsoft.com/office/drawing/2010/main" val="0"/>
              </a:ext>
            </a:extLst>
          </a:blip>
          <a:srcRect t="5572" r="4551" b="15869"/>
          <a:stretch>
            <a:fillRect/>
          </a:stretch>
        </p:blipFill>
        <p:spPr bwMode="auto">
          <a:xfrm>
            <a:off x="4948609" y="7193230"/>
            <a:ext cx="820347" cy="360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7763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re, Sous Titre, Texte">
    <p:spTree>
      <p:nvGrpSpPr>
        <p:cNvPr id="1" name=""/>
        <p:cNvGrpSpPr/>
        <p:nvPr/>
      </p:nvGrpSpPr>
      <p:grpSpPr>
        <a:xfrm>
          <a:off x="0" y="0"/>
          <a:ext cx="0" cy="0"/>
          <a:chOff x="0" y="0"/>
          <a:chExt cx="0" cy="0"/>
        </a:xfrm>
      </p:grpSpPr>
      <p:sp>
        <p:nvSpPr>
          <p:cNvPr id="2" name="Title 1"/>
          <p:cNvSpPr>
            <a:spLocks noGrp="1"/>
          </p:cNvSpPr>
          <p:nvPr>
            <p:ph type="title"/>
          </p:nvPr>
        </p:nvSpPr>
        <p:spPr>
          <a:xfrm>
            <a:off x="254438" y="135666"/>
            <a:ext cx="8909844" cy="441755"/>
          </a:xfrm>
        </p:spPr>
        <p:txBody>
          <a:bodyPr/>
          <a:lstStyle>
            <a:lvl1pPr>
              <a:defRPr>
                <a:solidFill>
                  <a:srgbClr val="4B4A4F"/>
                </a:solidFill>
              </a:defRPr>
            </a:lvl1pPr>
          </a:lstStyle>
          <a:p>
            <a:r>
              <a:rPr lang="fr-FR"/>
              <a:t>Modifiez le style du titre</a:t>
            </a:r>
            <a:endParaRPr lang="fr-FR" dirty="0"/>
          </a:p>
        </p:txBody>
      </p:sp>
      <p:sp>
        <p:nvSpPr>
          <p:cNvPr id="3" name="Content Placeholder 2"/>
          <p:cNvSpPr>
            <a:spLocks noGrp="1"/>
          </p:cNvSpPr>
          <p:nvPr>
            <p:ph idx="1"/>
          </p:nvPr>
        </p:nvSpPr>
        <p:spPr/>
        <p:txBody>
          <a:bodyPr/>
          <a:lstStyle>
            <a:lvl2pPr marL="317430" indent="-317430">
              <a:buClr>
                <a:srgbClr val="689426"/>
              </a:buClr>
              <a:buFont typeface="Arial" panose="020B0604020202020204" pitchFamily="34" charset="0"/>
              <a:buChar char="►"/>
              <a:defRPr/>
            </a:lvl2pPr>
            <a:lvl3pPr marL="625115" indent="-307685">
              <a:buFont typeface="Arial" panose="020B0604020202020204" pitchFamily="34" charset="0"/>
              <a:buChar char="–"/>
              <a:defRPr/>
            </a:lvl3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Rectangle 23"/>
          <p:cNvSpPr>
            <a:spLocks noChangeArrowheads="1"/>
          </p:cNvSpPr>
          <p:nvPr userDrawn="1"/>
        </p:nvSpPr>
        <p:spPr bwMode="ltGray">
          <a:xfrm>
            <a:off x="305909" y="907623"/>
            <a:ext cx="10080000" cy="36000"/>
          </a:xfrm>
          <a:prstGeom prst="rect">
            <a:avLst/>
          </a:prstGeom>
          <a:gradFill flip="none" rotWithShape="1">
            <a:gsLst>
              <a:gs pos="22000">
                <a:srgbClr val="669800"/>
              </a:gs>
              <a:gs pos="53000">
                <a:srgbClr val="9BBB59">
                  <a:lumMod val="60000"/>
                  <a:lumOff val="40000"/>
                </a:srgbClr>
              </a:gs>
              <a:gs pos="100000">
                <a:srgbClr val="F79646">
                  <a:lumMod val="75000"/>
                </a:srgbClr>
              </a:gs>
            </a:gsLst>
            <a:lin ang="0" scaled="1"/>
            <a:tileRect/>
          </a:gradFill>
          <a:ln>
            <a:noFill/>
          </a:ln>
          <a:effectLst/>
        </p:spPr>
        <p:txBody>
          <a:bodyPr wrap="none" lIns="70301" tIns="35151" rIns="70301" bIns="35151" anchor="ct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703051" eaLnBrk="0" hangingPunct="0">
              <a:defRPr/>
            </a:pPr>
            <a:endParaRPr lang="fr-FR" sz="1316" kern="0">
              <a:solidFill>
                <a:srgbClr val="000000"/>
              </a:solidFill>
            </a:endParaRPr>
          </a:p>
        </p:txBody>
      </p:sp>
      <p:sp>
        <p:nvSpPr>
          <p:cNvPr id="6" name="Espace réservé du texte 5"/>
          <p:cNvSpPr>
            <a:spLocks noGrp="1"/>
          </p:cNvSpPr>
          <p:nvPr>
            <p:ph type="body" sz="quarter" idx="10" hasCustomPrompt="1"/>
          </p:nvPr>
        </p:nvSpPr>
        <p:spPr>
          <a:xfrm>
            <a:off x="254438" y="498541"/>
            <a:ext cx="8909844" cy="441755"/>
          </a:xfrm>
        </p:spPr>
        <p:txBody>
          <a:bodyPr/>
          <a:lstStyle>
            <a:lvl1pPr algn="l" defTabSz="856227" rtl="0" eaLnBrk="0" fontAlgn="base" hangingPunct="0">
              <a:spcBef>
                <a:spcPct val="0"/>
              </a:spcBef>
              <a:spcAft>
                <a:spcPct val="0"/>
              </a:spcAft>
              <a:defRPr lang="fr-FR" sz="1754" b="1" i="0" dirty="0" smtClean="0">
                <a:solidFill>
                  <a:srgbClr val="4B4A4F"/>
                </a:solidFill>
                <a:latin typeface="+mj-lt"/>
                <a:ea typeface="+mj-ea"/>
                <a:cs typeface="+mj-cs"/>
              </a:defRPr>
            </a:lvl1pPr>
          </a:lstStyle>
          <a:p>
            <a:pPr lvl="0"/>
            <a:r>
              <a:rPr lang="fr-FR" dirty="0"/>
              <a:t>Sous titre</a:t>
            </a:r>
          </a:p>
        </p:txBody>
      </p:sp>
      <p:sp>
        <p:nvSpPr>
          <p:cNvPr id="7" name="Content Placeholder 2"/>
          <p:cNvSpPr>
            <a:spLocks noGrp="1"/>
          </p:cNvSpPr>
          <p:nvPr>
            <p:ph idx="11" hasCustomPrompt="1"/>
          </p:nvPr>
        </p:nvSpPr>
        <p:spPr>
          <a:xfrm>
            <a:off x="399029" y="6121711"/>
            <a:ext cx="9518684" cy="373901"/>
          </a:xfrm>
          <a:ln cap="sq">
            <a:solidFill>
              <a:schemeClr val="tx1"/>
            </a:solidFill>
          </a:ln>
        </p:spPr>
        <p:txBody>
          <a:bodyPr/>
          <a:lstStyle>
            <a:lvl1pPr algn="ctr">
              <a:defRPr/>
            </a:lvl1pPr>
            <a:lvl2pPr marL="317430" indent="-317430">
              <a:buClr>
                <a:srgbClr val="689426"/>
              </a:buClr>
              <a:buFont typeface="Arial" panose="020B0604020202020204" pitchFamily="34" charset="0"/>
              <a:buChar char="►"/>
              <a:defRPr/>
            </a:lvl2pPr>
            <a:lvl3pPr marL="625115" indent="-307685">
              <a:buFont typeface="Arial" panose="020B0604020202020204" pitchFamily="34" charset="0"/>
              <a:buChar char="–"/>
              <a:defRPr/>
            </a:lvl3pPr>
          </a:lstStyle>
          <a:p>
            <a:pPr lvl="0"/>
            <a:r>
              <a:rPr lang="en-US" dirty="0"/>
              <a:t>Click to edit Conclusion</a:t>
            </a:r>
          </a:p>
        </p:txBody>
      </p:sp>
    </p:spTree>
    <p:extLst>
      <p:ext uri="{BB962C8B-B14F-4D97-AF65-F5344CB8AC3E}">
        <p14:creationId xmlns:p14="http://schemas.microsoft.com/office/powerpoint/2010/main" val="15085827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01_FULL CONTENT SLIDE (PAY OFF)">
    <p:spTree>
      <p:nvGrpSpPr>
        <p:cNvPr id="1" name=""/>
        <p:cNvGrpSpPr/>
        <p:nvPr/>
      </p:nvGrpSpPr>
      <p:grpSpPr>
        <a:xfrm>
          <a:off x="0" y="0"/>
          <a:ext cx="0" cy="0"/>
          <a:chOff x="0" y="0"/>
          <a:chExt cx="0" cy="0"/>
        </a:xfrm>
      </p:grpSpPr>
      <p:sp>
        <p:nvSpPr>
          <p:cNvPr id="6" name="Rectangle 23"/>
          <p:cNvSpPr>
            <a:spLocks noChangeArrowheads="1"/>
          </p:cNvSpPr>
          <p:nvPr userDrawn="1"/>
        </p:nvSpPr>
        <p:spPr bwMode="ltGray">
          <a:xfrm>
            <a:off x="306388" y="908050"/>
            <a:ext cx="10079037" cy="34925"/>
          </a:xfrm>
          <a:prstGeom prst="rect">
            <a:avLst/>
          </a:prstGeom>
          <a:gradFill flip="none" rotWithShape="1">
            <a:gsLst>
              <a:gs pos="22000">
                <a:srgbClr val="669800"/>
              </a:gs>
              <a:gs pos="53000">
                <a:srgbClr val="9BBB59">
                  <a:lumMod val="60000"/>
                  <a:lumOff val="40000"/>
                </a:srgbClr>
              </a:gs>
              <a:gs pos="100000">
                <a:srgbClr val="F79646">
                  <a:lumMod val="75000"/>
                </a:srgbClr>
              </a:gs>
            </a:gsLst>
            <a:lin ang="0" scaled="1"/>
            <a:tileRect/>
          </a:gradFill>
          <a:ln>
            <a:noFill/>
          </a:ln>
          <a:effectLst/>
        </p:spPr>
        <p:txBody>
          <a:bodyPr wrap="none" anchor="ct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a:defRPr/>
            </a:pPr>
            <a:endParaRPr lang="fr-FR" sz="1764" kern="0">
              <a:solidFill>
                <a:srgbClr val="000000"/>
              </a:solidFill>
            </a:endParaRPr>
          </a:p>
        </p:txBody>
      </p:sp>
      <p:sp>
        <p:nvSpPr>
          <p:cNvPr id="7" name="Page Number"/>
          <p:cNvSpPr>
            <a:spLocks noChangeArrowheads="1"/>
          </p:cNvSpPr>
          <p:nvPr userDrawn="1"/>
        </p:nvSpPr>
        <p:spPr bwMode="auto">
          <a:xfrm>
            <a:off x="7794625" y="7250113"/>
            <a:ext cx="2763838" cy="252412"/>
          </a:xfrm>
          <a:prstGeom prst="rect">
            <a:avLst/>
          </a:prstGeom>
          <a:noFill/>
          <a:ln>
            <a:noFill/>
          </a:ln>
          <a:effectLst/>
        </p:spPr>
        <p:txBody>
          <a:bodyPr wrap="none" lIns="36000" tIns="36000" rIns="36000" bIns="36000" anchor="ct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r">
              <a:defRPr/>
            </a:pPr>
            <a:r>
              <a:rPr lang="en-US" altLang="fr-FR" sz="900" dirty="0">
                <a:solidFill>
                  <a:schemeClr val="tx1">
                    <a:lumMod val="75000"/>
                    <a:lumOff val="25000"/>
                  </a:schemeClr>
                </a:solidFill>
                <a:cs typeface="Arial" panose="020B0604020202020204" pitchFamily="34" charset="0"/>
              </a:rPr>
              <a:t>Non-confidential – Property of Inventiva</a:t>
            </a:r>
            <a:r>
              <a:rPr lang="en-US" altLang="fr-FR" sz="900" b="0" dirty="0">
                <a:solidFill>
                  <a:schemeClr val="tx1">
                    <a:lumMod val="75000"/>
                    <a:lumOff val="25000"/>
                  </a:schemeClr>
                </a:solidFill>
                <a:cs typeface="Arial" panose="020B0604020202020204" pitchFamily="34" charset="0"/>
              </a:rPr>
              <a:t> </a:t>
            </a:r>
            <a:r>
              <a:rPr lang="en-US" sz="900" dirty="0">
                <a:solidFill>
                  <a:schemeClr val="tx1">
                    <a:lumMod val="75000"/>
                    <a:lumOff val="25000"/>
                  </a:schemeClr>
                </a:solidFill>
                <a:cs typeface="Arial" panose="020B0604020202020204" pitchFamily="34" charset="0"/>
              </a:rPr>
              <a:t>│ </a:t>
            </a:r>
            <a:fld id="{D0FE30E8-278C-4925-8B75-4024B19CC599}" type="slidenum">
              <a:rPr lang="en-US" sz="1200" smtClean="0">
                <a:solidFill>
                  <a:schemeClr val="tx1">
                    <a:lumMod val="75000"/>
                    <a:lumOff val="25000"/>
                  </a:schemeClr>
                </a:solidFill>
                <a:cs typeface="Arial" panose="020B0604020202020204" pitchFamily="34" charset="0"/>
              </a:rPr>
              <a:pPr algn="r">
                <a:defRPr/>
              </a:pPr>
              <a:t>‹#›</a:t>
            </a:fld>
            <a:endParaRPr lang="en-US" sz="900" dirty="0">
              <a:solidFill>
                <a:schemeClr val="tx1">
                  <a:lumMod val="75000"/>
                  <a:lumOff val="25000"/>
                </a:schemeClr>
              </a:solidFill>
              <a:cs typeface="Arial" panose="020B0604020202020204" pitchFamily="34" charset="0"/>
            </a:endParaRPr>
          </a:p>
        </p:txBody>
      </p:sp>
      <p:cxnSp>
        <p:nvCxnSpPr>
          <p:cNvPr id="8" name="Connecteur droit 13"/>
          <p:cNvCxnSpPr/>
          <p:nvPr userDrawn="1"/>
        </p:nvCxnSpPr>
        <p:spPr bwMode="auto">
          <a:xfrm>
            <a:off x="3090863" y="7373938"/>
            <a:ext cx="4535487" cy="0"/>
          </a:xfrm>
          <a:prstGeom prst="line">
            <a:avLst/>
          </a:prstGeom>
          <a:solidFill>
            <a:schemeClr val="accent1"/>
          </a:solidFill>
          <a:ln w="12700" cap="flat" cmpd="sng" algn="ctr">
            <a:solidFill>
              <a:schemeClr val="tx1">
                <a:lumMod val="75000"/>
                <a:lumOff val="2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9" name="Picture 1" descr="cid:image001.png@01CD8090.43C8C710"/>
          <p:cNvPicPr>
            <a:picLocks noChangeAspect="1" noChangeArrowheads="1"/>
          </p:cNvPicPr>
          <p:nvPr userDrawn="1"/>
        </p:nvPicPr>
        <p:blipFill>
          <a:blip r:embed="rId2" r:link="rId3">
            <a:extLst>
              <a:ext uri="{28A0092B-C50C-407E-A947-70E740481C1C}">
                <a14:useLocalDpi xmlns:a14="http://schemas.microsoft.com/office/drawing/2010/main" val="0"/>
              </a:ext>
            </a:extLst>
          </a:blip>
          <a:srcRect t="5573" r="4552" b="15869"/>
          <a:stretch>
            <a:fillRect/>
          </a:stretch>
        </p:blipFill>
        <p:spPr bwMode="auto">
          <a:xfrm>
            <a:off x="4948238" y="7192963"/>
            <a:ext cx="82073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05906" y="77795"/>
            <a:ext cx="10080000" cy="831639"/>
          </a:xfrm>
          <a:prstGeom prst="rect">
            <a:avLst/>
          </a:prstGeom>
        </p:spPr>
        <p:txBody>
          <a:bodyPr lIns="0" tIns="36000" rIns="0" bIns="36000" anchor="ctr" anchorCtr="0">
            <a:noAutofit/>
          </a:bodyPr>
          <a:lstStyle>
            <a:lvl1pPr>
              <a:defRPr sz="2400">
                <a:solidFill>
                  <a:srgbClr val="669800"/>
                </a:solidFill>
              </a:defRPr>
            </a:lvl1pPr>
          </a:lstStyle>
          <a:p>
            <a:r>
              <a:rPr lang="en-US"/>
              <a:t>Click to edit Master title style</a:t>
            </a:r>
            <a:endParaRPr lang="de-CH" dirty="0"/>
          </a:p>
        </p:txBody>
      </p:sp>
      <p:sp>
        <p:nvSpPr>
          <p:cNvPr id="3" name="Content Placeholder 2"/>
          <p:cNvSpPr>
            <a:spLocks noGrp="1"/>
          </p:cNvSpPr>
          <p:nvPr>
            <p:ph idx="1"/>
          </p:nvPr>
        </p:nvSpPr>
        <p:spPr>
          <a:xfrm>
            <a:off x="305906" y="1352692"/>
            <a:ext cx="10080000" cy="1816524"/>
          </a:xfrm>
          <a:prstGeom prst="rect">
            <a:avLst/>
          </a:prstGeom>
        </p:spPr>
        <p:txBody>
          <a:bodyPr lIns="36000" tIns="36000" rIns="36000" bIns="36000">
            <a:noAutofit/>
          </a:bodyPr>
          <a:lstStyle>
            <a:lvl1pPr marL="266700" indent="-266700">
              <a:buClr>
                <a:srgbClr val="669800"/>
              </a:buClr>
              <a:buFont typeface="Wingdings 3" panose="05040102010807070707" pitchFamily="18" charset="2"/>
              <a:buChar char="u"/>
              <a:defRPr sz="1600">
                <a:solidFill>
                  <a:schemeClr val="tx1">
                    <a:lumMod val="75000"/>
                    <a:lumOff val="25000"/>
                  </a:schemeClr>
                </a:solidFill>
              </a:defRPr>
            </a:lvl1pPr>
            <a:lvl2pPr marL="542925" indent="-276225">
              <a:buClr>
                <a:srgbClr val="669800"/>
              </a:buClr>
              <a:buFont typeface="Arial" panose="020B0604020202020204" pitchFamily="34" charset="0"/>
              <a:buChar char="–"/>
              <a:defRPr sz="1400" b="0">
                <a:solidFill>
                  <a:schemeClr val="tx1">
                    <a:lumMod val="75000"/>
                    <a:lumOff val="25000"/>
                  </a:schemeClr>
                </a:solidFill>
              </a:defRPr>
            </a:lvl2pPr>
            <a:lvl3pPr marL="809625" indent="-266700">
              <a:buClr>
                <a:srgbClr val="669800"/>
              </a:buClr>
              <a:buSzPct val="80000"/>
              <a:buFont typeface="Wingdings" panose="05000000000000000000" pitchFamily="2" charset="2"/>
              <a:buChar char="l"/>
              <a:defRPr sz="1400" b="0">
                <a:solidFill>
                  <a:schemeClr val="tx1">
                    <a:lumMod val="75000"/>
                    <a:lumOff val="25000"/>
                  </a:schemeClr>
                </a:solidFill>
              </a:defRPr>
            </a:lvl3pPr>
            <a:lvl4pPr marL="1076325" indent="-266700">
              <a:buClr>
                <a:srgbClr val="669800"/>
              </a:buClr>
              <a:buFont typeface="Arial" panose="020B0604020202020204" pitchFamily="34" charset="0"/>
              <a:buChar char="–"/>
              <a:defRPr sz="1400" b="0">
                <a:solidFill>
                  <a:schemeClr val="tx1">
                    <a:lumMod val="75000"/>
                    <a:lumOff val="25000"/>
                  </a:schemeClr>
                </a:solidFill>
              </a:defRPr>
            </a:lvl4pPr>
            <a:lvl5pPr>
              <a:defRPr sz="1600"/>
            </a:lvl5pPr>
          </a:lstStyle>
          <a:p>
            <a:pPr lvl="0"/>
            <a:r>
              <a:rPr lang="en-US"/>
              <a:t>Edit Master text styles</a:t>
            </a:r>
          </a:p>
          <a:p>
            <a:pPr lvl="1"/>
            <a:r>
              <a:rPr lang="en-US"/>
              <a:t>Second level</a:t>
            </a:r>
          </a:p>
          <a:p>
            <a:pPr lvl="2"/>
            <a:r>
              <a:rPr lang="en-US"/>
              <a:t>Third level</a:t>
            </a:r>
          </a:p>
          <a:p>
            <a:pPr lvl="3"/>
            <a:r>
              <a:rPr lang="en-US"/>
              <a:t>Fourth level</a:t>
            </a:r>
          </a:p>
        </p:txBody>
      </p:sp>
      <p:sp>
        <p:nvSpPr>
          <p:cNvPr id="11" name="Espace réservé du texte 2"/>
          <p:cNvSpPr>
            <a:spLocks noGrp="1"/>
          </p:cNvSpPr>
          <p:nvPr>
            <p:ph type="body" idx="15"/>
          </p:nvPr>
        </p:nvSpPr>
        <p:spPr>
          <a:xfrm>
            <a:off x="305906" y="6880532"/>
            <a:ext cx="10080000" cy="261555"/>
          </a:xfrm>
          <a:prstGeom prst="rect">
            <a:avLst/>
          </a:prstGeom>
        </p:spPr>
        <p:txBody>
          <a:bodyPr lIns="0" tIns="36000" rIns="0" bIns="0" anchor="b">
            <a:noAutofit/>
          </a:bodyPr>
          <a:lstStyle>
            <a:lvl1pPr marL="0" indent="0" algn="l">
              <a:buNone/>
              <a:defRPr sz="800" b="0" i="1">
                <a:solidFill>
                  <a:schemeClr val="tx1">
                    <a:lumMod val="75000"/>
                    <a:lumOff val="2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Espace réservé du texte 5"/>
          <p:cNvSpPr>
            <a:spLocks noGrp="1"/>
          </p:cNvSpPr>
          <p:nvPr>
            <p:ph type="body" sz="quarter" idx="13"/>
          </p:nvPr>
        </p:nvSpPr>
        <p:spPr>
          <a:xfrm>
            <a:off x="1025427" y="6250532"/>
            <a:ext cx="9360479" cy="504000"/>
          </a:xfrm>
          <a:prstGeom prst="roundRect">
            <a:avLst>
              <a:gd name="adj" fmla="val 19187"/>
            </a:avLst>
          </a:prstGeom>
          <a:ln w="15875">
            <a:solidFill>
              <a:srgbClr val="669800"/>
            </a:solidFill>
            <a:prstDash val="sysDot"/>
          </a:ln>
        </p:spPr>
        <p:txBody>
          <a:bodyPr lIns="648000" tIns="36000" rIns="36000" bIns="36000" anchor="ctr" anchorCtr="0">
            <a:noAutofit/>
          </a:bodyPr>
          <a:lstStyle>
            <a:lvl1pPr marL="0" indent="0" algn="l">
              <a:spcBef>
                <a:spcPts val="0"/>
              </a:spcBef>
              <a:buFontTx/>
              <a:buNone/>
              <a:defRPr sz="1600" b="1" i="0">
                <a:solidFill>
                  <a:schemeClr val="tx1">
                    <a:lumMod val="75000"/>
                    <a:lumOff val="25000"/>
                  </a:schemeClr>
                </a:solidFill>
                <a:latin typeface="+mn-lt"/>
              </a:defRPr>
            </a:lvl1pPr>
            <a:lvl2pPr>
              <a:buFontTx/>
              <a:buNone/>
              <a:defRPr sz="1400" b="1">
                <a:solidFill>
                  <a:srgbClr val="0060A1"/>
                </a:solidFill>
                <a:latin typeface="Calibri" pitchFamily="34" charset="0"/>
              </a:defRPr>
            </a:lvl2pPr>
            <a:lvl3pPr>
              <a:buFontTx/>
              <a:buNone/>
              <a:defRPr sz="1400" b="1">
                <a:solidFill>
                  <a:srgbClr val="0060A1"/>
                </a:solidFill>
                <a:latin typeface="Calibri" pitchFamily="34" charset="0"/>
              </a:defRPr>
            </a:lvl3pPr>
            <a:lvl4pPr>
              <a:buFontTx/>
              <a:buNone/>
              <a:defRPr sz="1400" b="1">
                <a:solidFill>
                  <a:srgbClr val="0060A1"/>
                </a:solidFill>
                <a:latin typeface="Calibri" pitchFamily="34" charset="0"/>
              </a:defRPr>
            </a:lvl4pPr>
            <a:lvl5pPr>
              <a:buFontTx/>
              <a:buNone/>
              <a:defRPr sz="1400" b="1">
                <a:solidFill>
                  <a:srgbClr val="0060A1"/>
                </a:solidFill>
                <a:latin typeface="Calibri" pitchFamily="34" charset="0"/>
              </a:defRPr>
            </a:lvl5pPr>
          </a:lstStyle>
          <a:p>
            <a:pPr lvl="0"/>
            <a:r>
              <a:rPr lang="en-US"/>
              <a:t>Edit Master text styles</a:t>
            </a:r>
          </a:p>
          <a:p>
            <a:pPr lvl="1"/>
            <a:r>
              <a:rPr lang="en-US"/>
              <a:t>Second level</a:t>
            </a:r>
          </a:p>
        </p:txBody>
      </p:sp>
      <p:sp>
        <p:nvSpPr>
          <p:cNvPr id="10" name="Espace réservé du pied de page 4"/>
          <p:cNvSpPr>
            <a:spLocks noGrp="1"/>
          </p:cNvSpPr>
          <p:nvPr>
            <p:ph type="ftr" sz="quarter" idx="16"/>
          </p:nvPr>
        </p:nvSpPr>
        <p:spPr bwMode="auto">
          <a:xfrm>
            <a:off x="306388" y="7250113"/>
            <a:ext cx="2374900" cy="25241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6000" rIns="36000" bIns="36000" numCol="1" anchor="ctr" anchorCtr="0" compatLnSpc="1">
            <a:prstTxWarp prst="textNoShape">
              <a:avLst/>
            </a:prstTxWarp>
          </a:bodyPr>
          <a:lstStyle>
            <a:lvl1pPr eaLnBrk="1" hangingPunct="1">
              <a:defRPr sz="900" b="1">
                <a:solidFill>
                  <a:srgbClr val="404040"/>
                </a:solidFill>
                <a:cs typeface="Arial" panose="020B0604020202020204" pitchFamily="34" charset="0"/>
              </a:defRPr>
            </a:lvl1pPr>
          </a:lstStyle>
          <a:p>
            <a:pPr>
              <a:defRPr/>
            </a:pPr>
            <a:r>
              <a:rPr lang="en-US" altLang="fr-FR" dirty="0"/>
              <a:t>Corporate Presentation | July 2024</a:t>
            </a:r>
            <a:endParaRPr lang="fr-FR" altLang="fr-FR" dirty="0"/>
          </a:p>
        </p:txBody>
      </p:sp>
    </p:spTree>
    <p:extLst>
      <p:ext uri="{BB962C8B-B14F-4D97-AF65-F5344CB8AC3E}">
        <p14:creationId xmlns:p14="http://schemas.microsoft.com/office/powerpoint/2010/main" val="30515979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02_FULL CONTENT SLIDE (NO PAY OFF)">
    <p:spTree>
      <p:nvGrpSpPr>
        <p:cNvPr id="1" name=""/>
        <p:cNvGrpSpPr/>
        <p:nvPr/>
      </p:nvGrpSpPr>
      <p:grpSpPr>
        <a:xfrm>
          <a:off x="0" y="0"/>
          <a:ext cx="0" cy="0"/>
          <a:chOff x="0" y="0"/>
          <a:chExt cx="0" cy="0"/>
        </a:xfrm>
      </p:grpSpPr>
      <p:sp>
        <p:nvSpPr>
          <p:cNvPr id="5" name="Rectangle 23"/>
          <p:cNvSpPr>
            <a:spLocks noChangeArrowheads="1"/>
          </p:cNvSpPr>
          <p:nvPr userDrawn="1"/>
        </p:nvSpPr>
        <p:spPr bwMode="ltGray">
          <a:xfrm>
            <a:off x="306388" y="908050"/>
            <a:ext cx="10079037" cy="34925"/>
          </a:xfrm>
          <a:prstGeom prst="rect">
            <a:avLst/>
          </a:prstGeom>
          <a:gradFill flip="none" rotWithShape="1">
            <a:gsLst>
              <a:gs pos="22000">
                <a:srgbClr val="669800"/>
              </a:gs>
              <a:gs pos="53000">
                <a:srgbClr val="9BBB59">
                  <a:lumMod val="60000"/>
                  <a:lumOff val="40000"/>
                </a:srgbClr>
              </a:gs>
              <a:gs pos="100000">
                <a:srgbClr val="F79646">
                  <a:lumMod val="75000"/>
                </a:srgbClr>
              </a:gs>
            </a:gsLst>
            <a:lin ang="0" scaled="1"/>
            <a:tileRect/>
          </a:gradFill>
          <a:ln>
            <a:noFill/>
          </a:ln>
          <a:effectLst/>
        </p:spPr>
        <p:txBody>
          <a:bodyPr wrap="none" anchor="ct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a:defRPr/>
            </a:pPr>
            <a:endParaRPr lang="fr-FR" sz="1764" kern="0">
              <a:solidFill>
                <a:srgbClr val="000000"/>
              </a:solidFill>
            </a:endParaRPr>
          </a:p>
        </p:txBody>
      </p:sp>
      <p:sp>
        <p:nvSpPr>
          <p:cNvPr id="6" name="Page Number"/>
          <p:cNvSpPr>
            <a:spLocks noChangeArrowheads="1"/>
          </p:cNvSpPr>
          <p:nvPr userDrawn="1"/>
        </p:nvSpPr>
        <p:spPr bwMode="auto">
          <a:xfrm>
            <a:off x="7794625" y="7250113"/>
            <a:ext cx="2763838" cy="252412"/>
          </a:xfrm>
          <a:prstGeom prst="rect">
            <a:avLst/>
          </a:prstGeom>
          <a:noFill/>
          <a:ln>
            <a:noFill/>
          </a:ln>
          <a:effectLst/>
        </p:spPr>
        <p:txBody>
          <a:bodyPr wrap="none" lIns="36000" tIns="36000" rIns="36000" bIns="36000" anchor="ct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r">
              <a:defRPr/>
            </a:pPr>
            <a:r>
              <a:rPr lang="en-US" altLang="fr-FR" sz="900" dirty="0">
                <a:solidFill>
                  <a:schemeClr val="tx1">
                    <a:lumMod val="75000"/>
                    <a:lumOff val="25000"/>
                  </a:schemeClr>
                </a:solidFill>
                <a:cs typeface="Arial" panose="020B0604020202020204" pitchFamily="34" charset="0"/>
              </a:rPr>
              <a:t>Property of Inventiva</a:t>
            </a:r>
            <a:r>
              <a:rPr lang="en-US" altLang="fr-FR" sz="900" b="0" dirty="0">
                <a:solidFill>
                  <a:schemeClr val="tx1">
                    <a:lumMod val="75000"/>
                    <a:lumOff val="25000"/>
                  </a:schemeClr>
                </a:solidFill>
                <a:cs typeface="Arial" panose="020B0604020202020204" pitchFamily="34" charset="0"/>
              </a:rPr>
              <a:t> </a:t>
            </a:r>
            <a:r>
              <a:rPr lang="en-US" sz="900" dirty="0">
                <a:solidFill>
                  <a:schemeClr val="tx1">
                    <a:lumMod val="75000"/>
                    <a:lumOff val="25000"/>
                  </a:schemeClr>
                </a:solidFill>
                <a:cs typeface="Arial" panose="020B0604020202020204" pitchFamily="34" charset="0"/>
              </a:rPr>
              <a:t>│ </a:t>
            </a:r>
            <a:fld id="{F821EA7D-3DC8-4F05-99F3-5D8E065D5B7F}" type="slidenum">
              <a:rPr lang="en-US" sz="900" smtClean="0">
                <a:solidFill>
                  <a:schemeClr val="tx1">
                    <a:lumMod val="75000"/>
                    <a:lumOff val="25000"/>
                  </a:schemeClr>
                </a:solidFill>
                <a:cs typeface="Arial" panose="020B0604020202020204" pitchFamily="34" charset="0"/>
              </a:rPr>
              <a:pPr algn="r">
                <a:defRPr/>
              </a:pPr>
              <a:t>‹#›</a:t>
            </a:fld>
            <a:endParaRPr lang="en-US" sz="900" dirty="0">
              <a:solidFill>
                <a:schemeClr val="tx1">
                  <a:lumMod val="75000"/>
                  <a:lumOff val="25000"/>
                </a:schemeClr>
              </a:solidFill>
              <a:cs typeface="Arial" panose="020B0604020202020204" pitchFamily="34" charset="0"/>
            </a:endParaRPr>
          </a:p>
        </p:txBody>
      </p:sp>
      <p:cxnSp>
        <p:nvCxnSpPr>
          <p:cNvPr id="7" name="Connecteur droit 9"/>
          <p:cNvCxnSpPr/>
          <p:nvPr userDrawn="1"/>
        </p:nvCxnSpPr>
        <p:spPr bwMode="auto">
          <a:xfrm>
            <a:off x="3090863" y="7373938"/>
            <a:ext cx="4535487" cy="0"/>
          </a:xfrm>
          <a:prstGeom prst="line">
            <a:avLst/>
          </a:prstGeom>
          <a:solidFill>
            <a:schemeClr val="accent1"/>
          </a:solidFill>
          <a:ln w="12700" cap="flat" cmpd="sng" algn="ctr">
            <a:solidFill>
              <a:schemeClr val="tx1">
                <a:lumMod val="75000"/>
                <a:lumOff val="2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8" name="Picture 1" descr="cid:image001.png@01CD8090.43C8C710"/>
          <p:cNvPicPr>
            <a:picLocks noChangeAspect="1" noChangeArrowheads="1"/>
          </p:cNvPicPr>
          <p:nvPr userDrawn="1"/>
        </p:nvPicPr>
        <p:blipFill>
          <a:blip r:embed="rId2" r:link="rId3">
            <a:extLst>
              <a:ext uri="{28A0092B-C50C-407E-A947-70E740481C1C}">
                <a14:useLocalDpi xmlns:a14="http://schemas.microsoft.com/office/drawing/2010/main" val="0"/>
              </a:ext>
            </a:extLst>
          </a:blip>
          <a:srcRect t="5573" r="4552" b="15869"/>
          <a:stretch>
            <a:fillRect/>
          </a:stretch>
        </p:blipFill>
        <p:spPr bwMode="auto">
          <a:xfrm>
            <a:off x="4948238" y="7192963"/>
            <a:ext cx="82073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05906" y="77795"/>
            <a:ext cx="10080000" cy="831639"/>
          </a:xfrm>
          <a:prstGeom prst="rect">
            <a:avLst/>
          </a:prstGeom>
        </p:spPr>
        <p:txBody>
          <a:bodyPr lIns="0" tIns="36000" rIns="0" bIns="36000" anchor="ctr" anchorCtr="0">
            <a:noAutofit/>
          </a:bodyPr>
          <a:lstStyle>
            <a:lvl1pPr>
              <a:defRPr sz="2400">
                <a:solidFill>
                  <a:srgbClr val="669800"/>
                </a:solidFill>
              </a:defRPr>
            </a:lvl1pPr>
          </a:lstStyle>
          <a:p>
            <a:r>
              <a:rPr lang="en-US"/>
              <a:t>Click to edit Master title style</a:t>
            </a:r>
            <a:endParaRPr lang="de-CH" dirty="0"/>
          </a:p>
        </p:txBody>
      </p:sp>
      <p:sp>
        <p:nvSpPr>
          <p:cNvPr id="3" name="Content Placeholder 2"/>
          <p:cNvSpPr>
            <a:spLocks noGrp="1"/>
          </p:cNvSpPr>
          <p:nvPr>
            <p:ph idx="1"/>
          </p:nvPr>
        </p:nvSpPr>
        <p:spPr>
          <a:xfrm>
            <a:off x="305906" y="1352692"/>
            <a:ext cx="10252260" cy="1816524"/>
          </a:xfrm>
          <a:prstGeom prst="rect">
            <a:avLst/>
          </a:prstGeom>
        </p:spPr>
        <p:txBody>
          <a:bodyPr lIns="36000" tIns="36000" rIns="36000" bIns="36000">
            <a:noAutofit/>
          </a:bodyPr>
          <a:lstStyle>
            <a:lvl1pPr marL="266700" indent="-266700">
              <a:buClr>
                <a:srgbClr val="669800"/>
              </a:buClr>
              <a:buFont typeface="Wingdings 3" panose="05040102010807070707" pitchFamily="18" charset="2"/>
              <a:buChar char="u"/>
              <a:defRPr sz="1600">
                <a:solidFill>
                  <a:schemeClr val="tx1">
                    <a:lumMod val="75000"/>
                    <a:lumOff val="25000"/>
                  </a:schemeClr>
                </a:solidFill>
              </a:defRPr>
            </a:lvl1pPr>
            <a:lvl2pPr marL="542925" indent="-276225">
              <a:buClr>
                <a:srgbClr val="669800"/>
              </a:buClr>
              <a:buFont typeface="Arial" panose="020B0604020202020204" pitchFamily="34" charset="0"/>
              <a:buChar char="–"/>
              <a:defRPr sz="1400" b="0">
                <a:solidFill>
                  <a:schemeClr val="tx1">
                    <a:lumMod val="75000"/>
                    <a:lumOff val="25000"/>
                  </a:schemeClr>
                </a:solidFill>
              </a:defRPr>
            </a:lvl2pPr>
            <a:lvl3pPr marL="809625" indent="-266700">
              <a:buClr>
                <a:srgbClr val="669800"/>
              </a:buClr>
              <a:buSzPct val="80000"/>
              <a:buFont typeface="Wingdings" panose="05000000000000000000" pitchFamily="2" charset="2"/>
              <a:buChar char="l"/>
              <a:defRPr sz="1400" b="0">
                <a:solidFill>
                  <a:schemeClr val="tx1">
                    <a:lumMod val="75000"/>
                    <a:lumOff val="25000"/>
                  </a:schemeClr>
                </a:solidFill>
              </a:defRPr>
            </a:lvl3pPr>
            <a:lvl4pPr marL="1076325" indent="-266700">
              <a:buClr>
                <a:srgbClr val="669800"/>
              </a:buClr>
              <a:buFont typeface="Arial" panose="020B0604020202020204" pitchFamily="34" charset="0"/>
              <a:buChar char="–"/>
              <a:defRPr sz="1400" b="0">
                <a:solidFill>
                  <a:schemeClr val="tx1">
                    <a:lumMod val="75000"/>
                    <a:lumOff val="25000"/>
                  </a:schemeClr>
                </a:solidFill>
              </a:defRPr>
            </a:lvl4pPr>
            <a:lvl5pPr>
              <a:defRPr sz="1600"/>
            </a:lvl5pPr>
          </a:lstStyle>
          <a:p>
            <a:pPr lvl="0"/>
            <a:r>
              <a:rPr lang="en-US"/>
              <a:t>Edit Master text styles</a:t>
            </a:r>
          </a:p>
          <a:p>
            <a:pPr lvl="1"/>
            <a:r>
              <a:rPr lang="en-US"/>
              <a:t>Second level</a:t>
            </a:r>
          </a:p>
          <a:p>
            <a:pPr lvl="2"/>
            <a:r>
              <a:rPr lang="en-US"/>
              <a:t>Third level</a:t>
            </a:r>
          </a:p>
          <a:p>
            <a:pPr lvl="3"/>
            <a:r>
              <a:rPr lang="en-US"/>
              <a:t>Fourth level</a:t>
            </a:r>
          </a:p>
        </p:txBody>
      </p:sp>
      <p:sp>
        <p:nvSpPr>
          <p:cNvPr id="16" name="Espace réservé du texte 2"/>
          <p:cNvSpPr>
            <a:spLocks noGrp="1"/>
          </p:cNvSpPr>
          <p:nvPr>
            <p:ph type="body" idx="15"/>
          </p:nvPr>
        </p:nvSpPr>
        <p:spPr>
          <a:xfrm>
            <a:off x="305906" y="6880532"/>
            <a:ext cx="10080000" cy="261555"/>
          </a:xfrm>
          <a:prstGeom prst="rect">
            <a:avLst/>
          </a:prstGeom>
        </p:spPr>
        <p:txBody>
          <a:bodyPr lIns="0" tIns="36000" rIns="0" bIns="0" anchor="b">
            <a:noAutofit/>
          </a:bodyPr>
          <a:lstStyle>
            <a:lvl1pPr marL="0" indent="0" algn="l">
              <a:buNone/>
              <a:defRPr sz="800" b="0" i="1">
                <a:solidFill>
                  <a:schemeClr val="tx1">
                    <a:lumMod val="75000"/>
                    <a:lumOff val="2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9" name="Espace réservé du pied de page 4"/>
          <p:cNvSpPr>
            <a:spLocks noGrp="1"/>
          </p:cNvSpPr>
          <p:nvPr>
            <p:ph type="ftr" sz="quarter" idx="16"/>
          </p:nvPr>
        </p:nvSpPr>
        <p:spPr bwMode="auto">
          <a:xfrm>
            <a:off x="306388" y="7250113"/>
            <a:ext cx="2519362" cy="25241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6000" rIns="36000" bIns="36000" numCol="1" anchor="ctr" anchorCtr="0" compatLnSpc="1">
            <a:prstTxWarp prst="textNoShape">
              <a:avLst/>
            </a:prstTxWarp>
          </a:bodyPr>
          <a:lstStyle>
            <a:lvl1pPr eaLnBrk="1" hangingPunct="1">
              <a:defRPr sz="900" b="1">
                <a:solidFill>
                  <a:srgbClr val="404040"/>
                </a:solidFill>
                <a:cs typeface="Arial" panose="020B0604020202020204" pitchFamily="34" charset="0"/>
              </a:defRPr>
            </a:lvl1pPr>
          </a:lstStyle>
          <a:p>
            <a:pPr>
              <a:defRPr/>
            </a:pPr>
            <a:r>
              <a:rPr lang="en-US" altLang="fr-FR" dirty="0"/>
              <a:t>Corporate Presentation | July 2024</a:t>
            </a:r>
            <a:endParaRPr lang="fr-FR" altLang="fr-FR" dirty="0"/>
          </a:p>
        </p:txBody>
      </p:sp>
    </p:spTree>
    <p:extLst>
      <p:ext uri="{BB962C8B-B14F-4D97-AF65-F5344CB8AC3E}">
        <p14:creationId xmlns:p14="http://schemas.microsoft.com/office/powerpoint/2010/main" val="3543853766"/>
      </p:ext>
    </p:extLst>
  </p:cSld>
  <p:clrMapOvr>
    <a:masterClrMapping/>
  </p:clrMapOvr>
  <p:extLst>
    <p:ext uri="{DCECCB84-F9BA-43D5-87BE-67443E8EF086}">
      <p15:sldGuideLst xmlns:p15="http://schemas.microsoft.com/office/powerpoint/2012/main">
        <p15:guide id="1" orient="horz" pos="2381">
          <p15:clr>
            <a:srgbClr val="FBAE40"/>
          </p15:clr>
        </p15:guide>
        <p15:guide id="2" pos="3367">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6724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2_FULL CONTENT SLIDE (NO PAY OFF)">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5906" y="77795"/>
            <a:ext cx="10080000" cy="831639"/>
          </a:xfrm>
          <a:prstGeom prst="rect">
            <a:avLst/>
          </a:prstGeom>
        </p:spPr>
        <p:txBody>
          <a:bodyPr lIns="0" tIns="36000" rIns="0" bIns="36000" anchor="ctr" anchorCtr="0">
            <a:noAutofit/>
          </a:bodyPr>
          <a:lstStyle>
            <a:lvl1pPr>
              <a:defRPr sz="2400">
                <a:solidFill>
                  <a:srgbClr val="669800"/>
                </a:solidFill>
              </a:defRPr>
            </a:lvl1pPr>
          </a:lstStyle>
          <a:p>
            <a:r>
              <a:rPr lang="en-US" dirty="0"/>
              <a:t>Click to edit </a:t>
            </a:r>
            <a:br>
              <a:rPr lang="en-US" dirty="0"/>
            </a:br>
            <a:r>
              <a:rPr lang="en-US" dirty="0"/>
              <a:t>Master title style</a:t>
            </a:r>
            <a:endParaRPr lang="de-CH" dirty="0"/>
          </a:p>
        </p:txBody>
      </p:sp>
      <p:sp>
        <p:nvSpPr>
          <p:cNvPr id="3" name="Content Placeholder 2"/>
          <p:cNvSpPr>
            <a:spLocks noGrp="1"/>
          </p:cNvSpPr>
          <p:nvPr>
            <p:ph idx="1" hasCustomPrompt="1"/>
          </p:nvPr>
        </p:nvSpPr>
        <p:spPr>
          <a:xfrm>
            <a:off x="305906" y="1352692"/>
            <a:ext cx="10252260" cy="1816524"/>
          </a:xfrm>
          <a:prstGeom prst="rect">
            <a:avLst/>
          </a:prstGeom>
        </p:spPr>
        <p:txBody>
          <a:bodyPr lIns="36000" tIns="36000" rIns="36000" bIns="36000">
            <a:noAutofit/>
          </a:bodyPr>
          <a:lstStyle>
            <a:lvl1pPr marL="266700" indent="-266700">
              <a:buClr>
                <a:srgbClr val="669800"/>
              </a:buClr>
              <a:buFont typeface="Wingdings 3" panose="05040102010807070707" pitchFamily="18" charset="2"/>
              <a:buChar char="u"/>
              <a:defRPr sz="1600">
                <a:solidFill>
                  <a:schemeClr val="tx1">
                    <a:lumMod val="75000"/>
                    <a:lumOff val="25000"/>
                  </a:schemeClr>
                </a:solidFill>
              </a:defRPr>
            </a:lvl1pPr>
            <a:lvl2pPr marL="542925" indent="-276225">
              <a:buClr>
                <a:srgbClr val="669800"/>
              </a:buClr>
              <a:buFont typeface="Arial" panose="020B0604020202020204" pitchFamily="34" charset="0"/>
              <a:buChar char="–"/>
              <a:defRPr sz="1400" b="0">
                <a:solidFill>
                  <a:schemeClr val="tx1">
                    <a:lumMod val="75000"/>
                    <a:lumOff val="25000"/>
                  </a:schemeClr>
                </a:solidFill>
              </a:defRPr>
            </a:lvl2pPr>
            <a:lvl3pPr marL="809625" indent="-266700">
              <a:buClr>
                <a:srgbClr val="669800"/>
              </a:buClr>
              <a:buSzPct val="80000"/>
              <a:buFont typeface="Wingdings" panose="05000000000000000000" pitchFamily="2" charset="2"/>
              <a:buChar char="l"/>
              <a:defRPr sz="1400" b="0">
                <a:solidFill>
                  <a:schemeClr val="tx1">
                    <a:lumMod val="75000"/>
                    <a:lumOff val="25000"/>
                  </a:schemeClr>
                </a:solidFill>
              </a:defRPr>
            </a:lvl3pPr>
            <a:lvl4pPr marL="1076325" indent="-266700">
              <a:buClr>
                <a:srgbClr val="669800"/>
              </a:buClr>
              <a:buFont typeface="Arial" panose="020B0604020202020204" pitchFamily="34" charset="0"/>
              <a:buChar char="–"/>
              <a:defRPr sz="1400" b="0">
                <a:solidFill>
                  <a:schemeClr val="tx1">
                    <a:lumMod val="75000"/>
                    <a:lumOff val="25000"/>
                  </a:schemeClr>
                </a:solidFill>
              </a:defRPr>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Rectangle 23"/>
          <p:cNvSpPr>
            <a:spLocks noChangeArrowheads="1"/>
          </p:cNvSpPr>
          <p:nvPr userDrawn="1"/>
        </p:nvSpPr>
        <p:spPr bwMode="ltGray">
          <a:xfrm>
            <a:off x="305906" y="907617"/>
            <a:ext cx="10080000" cy="36000"/>
          </a:xfrm>
          <a:prstGeom prst="rect">
            <a:avLst/>
          </a:prstGeom>
          <a:gradFill flip="none" rotWithShape="1">
            <a:gsLst>
              <a:gs pos="22000">
                <a:srgbClr val="669800"/>
              </a:gs>
              <a:gs pos="53000">
                <a:srgbClr val="9BBB59">
                  <a:lumMod val="60000"/>
                  <a:lumOff val="40000"/>
                </a:srgbClr>
              </a:gs>
              <a:gs pos="100000">
                <a:srgbClr val="F79646">
                  <a:lumMod val="75000"/>
                </a:srgbClr>
              </a:gs>
            </a:gsLst>
            <a:lin ang="0" scaled="1"/>
            <a:tileRect/>
          </a:gradFill>
          <a:ln>
            <a:noFill/>
          </a:ln>
          <a:effectLst/>
        </p:spPr>
        <p:txBody>
          <a:bodyPr wrap="none" anchor="ct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fr-FR" sz="1764" b="1" i="0" u="none" strike="noStrike" kern="0" cap="none" spc="0" normalizeH="0" baseline="0" noProof="0">
              <a:ln>
                <a:noFill/>
              </a:ln>
              <a:solidFill>
                <a:srgbClr val="000000"/>
              </a:solidFill>
              <a:effectLst/>
              <a:uLnTx/>
              <a:uFillTx/>
              <a:latin typeface="Arial" panose="020B0604020202020204" pitchFamily="34" charset="0"/>
            </a:endParaRPr>
          </a:p>
        </p:txBody>
      </p:sp>
      <p:sp>
        <p:nvSpPr>
          <p:cNvPr id="12" name="Page Number"/>
          <p:cNvSpPr>
            <a:spLocks noChangeArrowheads="1"/>
          </p:cNvSpPr>
          <p:nvPr userDrawn="1"/>
        </p:nvSpPr>
        <p:spPr bwMode="auto">
          <a:xfrm>
            <a:off x="7794177" y="7250206"/>
            <a:ext cx="2763989" cy="252000"/>
          </a:xfrm>
          <a:prstGeom prst="rect">
            <a:avLst/>
          </a:prstGeom>
          <a:noFill/>
          <a:ln>
            <a:noFill/>
          </a:ln>
          <a:effectLst/>
        </p:spPr>
        <p:txBody>
          <a:bodyPr wrap="none" lIns="36000" tIns="36000" rIns="36000" bIns="36000" anchor="ctr" anchorCtr="0">
            <a:no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marL="0" marR="0" indent="0" algn="r" defTabSz="914400" rtl="0" eaLnBrk="0" fontAlgn="base" latinLnBrk="0" hangingPunct="0">
              <a:lnSpc>
                <a:spcPct val="100000"/>
              </a:lnSpc>
              <a:spcBef>
                <a:spcPct val="0"/>
              </a:spcBef>
              <a:spcAft>
                <a:spcPct val="0"/>
              </a:spcAft>
              <a:buClrTx/>
              <a:buSzTx/>
              <a:buFontTx/>
              <a:buNone/>
              <a:tabLst/>
              <a:defRPr/>
            </a:pPr>
            <a:r>
              <a:rPr lang="en-US" altLang="fr-FR" sz="900" dirty="0">
                <a:solidFill>
                  <a:schemeClr val="tx1">
                    <a:lumMod val="75000"/>
                    <a:lumOff val="25000"/>
                  </a:schemeClr>
                </a:solidFill>
                <a:latin typeface="Arial" panose="020B0604020202020204" pitchFamily="34" charset="0"/>
                <a:cs typeface="Arial" panose="020B0604020202020204" pitchFamily="34" charset="0"/>
              </a:rPr>
              <a:t>Property of Inventiva</a:t>
            </a:r>
            <a:r>
              <a:rPr lang="en-US" altLang="fr-FR" sz="900" b="0" baseline="0" dirty="0">
                <a:solidFill>
                  <a:schemeClr val="tx1">
                    <a:lumMod val="75000"/>
                    <a:lumOff val="25000"/>
                  </a:schemeClr>
                </a:solidFill>
                <a:latin typeface="Arial" panose="020B0604020202020204" pitchFamily="34" charset="0"/>
                <a:cs typeface="Arial" panose="020B0604020202020204" pitchFamily="34" charset="0"/>
              </a:rPr>
              <a:t> </a:t>
            </a:r>
            <a:r>
              <a:rPr lang="en-US" sz="900" dirty="0">
                <a:solidFill>
                  <a:schemeClr val="tx1">
                    <a:lumMod val="75000"/>
                    <a:lumOff val="25000"/>
                  </a:schemeClr>
                </a:solidFill>
                <a:latin typeface="Arial" panose="020B0604020202020204" pitchFamily="34" charset="0"/>
                <a:cs typeface="Arial" panose="020B0604020202020204" pitchFamily="34" charset="0"/>
              </a:rPr>
              <a:t>│ </a:t>
            </a:r>
            <a:fld id="{145C44CA-CC24-453A-9F5B-E2A0E8BAB132}" type="slidenum">
              <a:rPr lang="en-US" sz="900" smtClean="0">
                <a:solidFill>
                  <a:schemeClr val="tx1">
                    <a:lumMod val="75000"/>
                    <a:lumOff val="25000"/>
                  </a:schemeClr>
                </a:solidFill>
                <a:latin typeface="Arial" panose="020B0604020202020204" pitchFamily="34" charset="0"/>
                <a:cs typeface="Arial" panose="020B0604020202020204" pitchFamily="34" charset="0"/>
              </a:rPr>
              <a:pPr marL="0" marR="0" indent="0" algn="r" defTabSz="914400" rtl="0" eaLnBrk="0" fontAlgn="base" latinLnBrk="0" hangingPunct="0">
                <a:lnSpc>
                  <a:spcPct val="100000"/>
                </a:lnSpc>
                <a:spcBef>
                  <a:spcPct val="0"/>
                </a:spcBef>
                <a:spcAft>
                  <a:spcPct val="0"/>
                </a:spcAft>
                <a:buClrTx/>
                <a:buSzTx/>
                <a:buFontTx/>
                <a:buNone/>
                <a:tabLst/>
                <a:defRPr/>
              </a:pPr>
              <a:t>‹#›</a:t>
            </a:fld>
            <a:endParaRPr lang="en-US" sz="9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3" name="Espace réservé du pied de page 4"/>
          <p:cNvSpPr>
            <a:spLocks noGrp="1"/>
          </p:cNvSpPr>
          <p:nvPr>
            <p:ph type="ftr" sz="quarter" idx="3"/>
          </p:nvPr>
        </p:nvSpPr>
        <p:spPr>
          <a:xfrm>
            <a:off x="305906" y="7250206"/>
            <a:ext cx="2519720" cy="252000"/>
          </a:xfrm>
          <a:prstGeom prst="rect">
            <a:avLst/>
          </a:prstGeom>
          <a:noFill/>
          <a:ln>
            <a:noFill/>
          </a:ln>
        </p:spPr>
        <p:txBody>
          <a:bodyPr lIns="0" tIns="36000" rIns="36000" bIns="36000" anchor="ctr" anchorCtr="0">
            <a:noAutofit/>
          </a:bodyPr>
          <a:lstStyle>
            <a:lvl1pPr algn="l">
              <a:defRPr sz="900" b="1">
                <a:solidFill>
                  <a:schemeClr val="tx1">
                    <a:lumMod val="75000"/>
                    <a:lumOff val="25000"/>
                  </a:schemeClr>
                </a:solidFill>
                <a:latin typeface="Arial" panose="020B0604020202020204" pitchFamily="34" charset="0"/>
                <a:cs typeface="Arial" panose="020B0604020202020204" pitchFamily="34" charset="0"/>
              </a:defRPr>
            </a:lvl1pPr>
          </a:lstStyle>
          <a:p>
            <a:r>
              <a:rPr lang="en-US" altLang="fr-FR" kern="0" dirty="0"/>
              <a:t>Corporate Presentation | December 2024</a:t>
            </a:r>
            <a:endParaRPr lang="fr-FR" dirty="0"/>
          </a:p>
        </p:txBody>
      </p:sp>
      <p:sp>
        <p:nvSpPr>
          <p:cNvPr id="16" name="Espace réservé du texte 2"/>
          <p:cNvSpPr>
            <a:spLocks noGrp="1"/>
          </p:cNvSpPr>
          <p:nvPr>
            <p:ph type="body" idx="15" hasCustomPrompt="1"/>
          </p:nvPr>
        </p:nvSpPr>
        <p:spPr>
          <a:xfrm>
            <a:off x="305906" y="6880532"/>
            <a:ext cx="10080000" cy="261555"/>
          </a:xfrm>
          <a:prstGeom prst="rect">
            <a:avLst/>
          </a:prstGeom>
        </p:spPr>
        <p:txBody>
          <a:bodyPr lIns="0" tIns="36000" rIns="0" bIns="0" anchor="b">
            <a:noAutofit/>
          </a:bodyPr>
          <a:lstStyle>
            <a:lvl1pPr marL="0" indent="0" algn="l">
              <a:buNone/>
              <a:defRPr sz="800" b="0" i="1">
                <a:solidFill>
                  <a:schemeClr val="tx1">
                    <a:lumMod val="75000"/>
                    <a:lumOff val="2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Source</a:t>
            </a:r>
          </a:p>
        </p:txBody>
      </p:sp>
      <p:cxnSp>
        <p:nvCxnSpPr>
          <p:cNvPr id="10" name="Connecteur droit 9"/>
          <p:cNvCxnSpPr/>
          <p:nvPr userDrawn="1"/>
        </p:nvCxnSpPr>
        <p:spPr bwMode="auto">
          <a:xfrm>
            <a:off x="3090530" y="7373250"/>
            <a:ext cx="4536503" cy="0"/>
          </a:xfrm>
          <a:prstGeom prst="line">
            <a:avLst/>
          </a:prstGeom>
          <a:solidFill>
            <a:schemeClr val="accent1"/>
          </a:solidFill>
          <a:ln w="12700" cap="flat" cmpd="sng" algn="ctr">
            <a:solidFill>
              <a:schemeClr val="tx1">
                <a:lumMod val="75000"/>
                <a:lumOff val="2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1" name="Picture 1" descr="cid:image001.png@01CD8090.43C8C710"/>
          <p:cNvPicPr>
            <a:picLocks noChangeAspect="1" noChangeArrowheads="1"/>
          </p:cNvPicPr>
          <p:nvPr userDrawn="1"/>
        </p:nvPicPr>
        <p:blipFill rotWithShape="1">
          <a:blip r:embed="rId2" r:link="rId3" cstate="print">
            <a:extLst>
              <a:ext uri="{28A0092B-C50C-407E-A947-70E740481C1C}">
                <a14:useLocalDpi xmlns:a14="http://schemas.microsoft.com/office/drawing/2010/main" val="0"/>
              </a:ext>
            </a:extLst>
          </a:blip>
          <a:srcRect t="5572" r="4551" b="15869"/>
          <a:stretch>
            <a:fillRect/>
          </a:stretch>
        </p:blipFill>
        <p:spPr bwMode="auto">
          <a:xfrm>
            <a:off x="4948608" y="7193230"/>
            <a:ext cx="820347" cy="360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4593711"/>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7"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re, Sous Titre, Texte">
    <p:spTree>
      <p:nvGrpSpPr>
        <p:cNvPr id="1" name=""/>
        <p:cNvGrpSpPr/>
        <p:nvPr/>
      </p:nvGrpSpPr>
      <p:grpSpPr>
        <a:xfrm>
          <a:off x="0" y="0"/>
          <a:ext cx="0" cy="0"/>
          <a:chOff x="0" y="0"/>
          <a:chExt cx="0" cy="0"/>
        </a:xfrm>
      </p:grpSpPr>
      <p:sp>
        <p:nvSpPr>
          <p:cNvPr id="5" name="Rectangle 23"/>
          <p:cNvSpPr>
            <a:spLocks noChangeArrowheads="1"/>
          </p:cNvSpPr>
          <p:nvPr userDrawn="1"/>
        </p:nvSpPr>
        <p:spPr bwMode="ltGray">
          <a:xfrm>
            <a:off x="306388" y="908050"/>
            <a:ext cx="10079037" cy="34925"/>
          </a:xfrm>
          <a:prstGeom prst="rect">
            <a:avLst/>
          </a:prstGeom>
          <a:gradFill flip="none" rotWithShape="1">
            <a:gsLst>
              <a:gs pos="22000">
                <a:srgbClr val="669800"/>
              </a:gs>
              <a:gs pos="53000">
                <a:srgbClr val="9BBB59">
                  <a:lumMod val="60000"/>
                  <a:lumOff val="40000"/>
                </a:srgbClr>
              </a:gs>
              <a:gs pos="100000">
                <a:srgbClr val="F79646">
                  <a:lumMod val="75000"/>
                </a:srgbClr>
              </a:gs>
            </a:gsLst>
            <a:lin ang="0" scaled="1"/>
            <a:tileRect/>
          </a:gradFill>
          <a:ln>
            <a:noFill/>
          </a:ln>
          <a:effectLst/>
        </p:spPr>
        <p:txBody>
          <a:bodyPr wrap="none" lIns="70299" tIns="35150" rIns="70299" bIns="35150" anchor="ct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702954" fontAlgn="auto">
              <a:spcBef>
                <a:spcPts val="0"/>
              </a:spcBef>
              <a:spcAft>
                <a:spcPts val="0"/>
              </a:spcAft>
              <a:defRPr/>
            </a:pPr>
            <a:endParaRPr lang="fr-FR" sz="1315" kern="0">
              <a:solidFill>
                <a:srgbClr val="000000"/>
              </a:solidFill>
            </a:endParaRPr>
          </a:p>
        </p:txBody>
      </p:sp>
      <p:sp>
        <p:nvSpPr>
          <p:cNvPr id="7" name="Page Number"/>
          <p:cNvSpPr>
            <a:spLocks noChangeArrowheads="1"/>
          </p:cNvSpPr>
          <p:nvPr userDrawn="1"/>
        </p:nvSpPr>
        <p:spPr bwMode="auto">
          <a:xfrm>
            <a:off x="7794625" y="7250113"/>
            <a:ext cx="2763838" cy="252412"/>
          </a:xfrm>
          <a:prstGeom prst="rect">
            <a:avLst/>
          </a:prstGeom>
          <a:noFill/>
          <a:ln>
            <a:noFill/>
          </a:ln>
          <a:effectLst/>
        </p:spPr>
        <p:txBody>
          <a:bodyPr wrap="none" lIns="26999" tIns="26999" rIns="26999" bIns="26999" anchor="ct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r" defTabSz="685715">
              <a:defRPr/>
            </a:pPr>
            <a:r>
              <a:rPr lang="en-US" altLang="fr-FR" sz="675" dirty="0">
                <a:solidFill>
                  <a:schemeClr val="tx1">
                    <a:lumMod val="75000"/>
                    <a:lumOff val="25000"/>
                  </a:schemeClr>
                </a:solidFill>
                <a:cs typeface="Arial" panose="020B0604020202020204" pitchFamily="34" charset="0"/>
              </a:rPr>
              <a:t>Inventiva Non-confidential</a:t>
            </a:r>
            <a:r>
              <a:rPr lang="en-US" altLang="fr-FR" sz="675" b="0" dirty="0">
                <a:solidFill>
                  <a:schemeClr val="tx1">
                    <a:lumMod val="75000"/>
                    <a:lumOff val="25000"/>
                  </a:schemeClr>
                </a:solidFill>
                <a:cs typeface="Arial" panose="020B0604020202020204" pitchFamily="34" charset="0"/>
              </a:rPr>
              <a:t> </a:t>
            </a:r>
            <a:r>
              <a:rPr lang="en-US" sz="675" dirty="0">
                <a:solidFill>
                  <a:schemeClr val="tx1">
                    <a:lumMod val="75000"/>
                    <a:lumOff val="25000"/>
                  </a:schemeClr>
                </a:solidFill>
                <a:cs typeface="Arial" panose="020B0604020202020204" pitchFamily="34" charset="0"/>
              </a:rPr>
              <a:t>│ </a:t>
            </a:r>
            <a:fld id="{B08176BE-1E24-42C0-8D0C-FDC3F4468B03}" type="slidenum">
              <a:rPr lang="en-US" sz="900" smtClean="0">
                <a:solidFill>
                  <a:schemeClr val="tx1">
                    <a:lumMod val="75000"/>
                    <a:lumOff val="25000"/>
                  </a:schemeClr>
                </a:solidFill>
                <a:cs typeface="Arial" panose="020B0604020202020204" pitchFamily="34" charset="0"/>
              </a:rPr>
              <a:pPr algn="r" defTabSz="685715">
                <a:defRPr/>
              </a:pPr>
              <a:t>‹#›</a:t>
            </a:fld>
            <a:endParaRPr lang="en-US" sz="675" dirty="0">
              <a:solidFill>
                <a:schemeClr val="tx1">
                  <a:lumMod val="75000"/>
                  <a:lumOff val="25000"/>
                </a:schemeClr>
              </a:solidFill>
              <a:cs typeface="Arial" panose="020B0604020202020204" pitchFamily="34" charset="0"/>
            </a:endParaRPr>
          </a:p>
        </p:txBody>
      </p:sp>
      <p:cxnSp>
        <p:nvCxnSpPr>
          <p:cNvPr id="8" name="Connecteur droit 8"/>
          <p:cNvCxnSpPr/>
          <p:nvPr userDrawn="1"/>
        </p:nvCxnSpPr>
        <p:spPr bwMode="auto">
          <a:xfrm>
            <a:off x="3090863" y="7373938"/>
            <a:ext cx="4535487" cy="0"/>
          </a:xfrm>
          <a:prstGeom prst="line">
            <a:avLst/>
          </a:prstGeom>
          <a:solidFill>
            <a:schemeClr val="accent1"/>
          </a:solidFill>
          <a:ln w="12700" cap="flat" cmpd="sng" algn="ctr">
            <a:solidFill>
              <a:schemeClr val="tx1">
                <a:lumMod val="75000"/>
                <a:lumOff val="25000"/>
              </a:schemeClr>
            </a:solidFill>
            <a:prstDash val="solid"/>
            <a:round/>
            <a:headEnd type="none" w="med" len="med"/>
            <a:tailEnd type="none" w="med" len="med"/>
          </a:ln>
          <a:effectLst/>
          <a:extLst>
            <a:ext uri="{AF507438-7753-43e0-B8FC-AC1667EBCBE1}"/>
          </a:extLst>
        </p:spPr>
      </p:cxnSp>
      <p:pic>
        <p:nvPicPr>
          <p:cNvPr id="9" name="Picture 1" descr="cid:image001.png@01CD8090.43C8C710"/>
          <p:cNvPicPr>
            <a:picLocks noChangeAspect="1" noChangeArrowheads="1"/>
          </p:cNvPicPr>
          <p:nvPr userDrawn="1"/>
        </p:nvPicPr>
        <p:blipFill>
          <a:blip r:embed="rId2" r:link="rId3">
            <a:extLst>
              <a:ext uri="{28A0092B-C50C-407E-A947-70E740481C1C}">
                <a14:useLocalDpi xmlns:a14="http://schemas.microsoft.com/office/drawing/2010/main" val="0"/>
              </a:ext>
            </a:extLst>
          </a:blip>
          <a:srcRect t="5573" r="4552" b="15869"/>
          <a:stretch>
            <a:fillRect/>
          </a:stretch>
        </p:blipFill>
        <p:spPr bwMode="auto">
          <a:xfrm>
            <a:off x="4948238" y="7192963"/>
            <a:ext cx="82073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4438" y="135668"/>
            <a:ext cx="8909844" cy="441755"/>
          </a:xfrm>
          <a:prstGeom prst="rect">
            <a:avLst/>
          </a:prstGeom>
        </p:spPr>
        <p:txBody>
          <a:bodyPr/>
          <a:lstStyle>
            <a:lvl1pPr marL="0" indent="0">
              <a:buFont typeface="+mj-lt"/>
              <a:buNone/>
              <a:defRPr>
                <a:solidFill>
                  <a:srgbClr val="689526"/>
                </a:solidFill>
              </a:defRPr>
            </a:lvl1pPr>
          </a:lstStyle>
          <a:p>
            <a:r>
              <a:rPr lang="fr-FR" dirty="0"/>
              <a:t>Modifiez le style du titre</a:t>
            </a:r>
          </a:p>
        </p:txBody>
      </p:sp>
      <p:sp>
        <p:nvSpPr>
          <p:cNvPr id="3" name="Content Placeholder 2"/>
          <p:cNvSpPr>
            <a:spLocks noGrp="1"/>
          </p:cNvSpPr>
          <p:nvPr>
            <p:ph idx="1"/>
          </p:nvPr>
        </p:nvSpPr>
        <p:spPr>
          <a:xfrm>
            <a:off x="399026" y="1352693"/>
            <a:ext cx="9518684" cy="1909082"/>
          </a:xfrm>
          <a:prstGeom prst="rect">
            <a:avLst/>
          </a:prstGeom>
        </p:spPr>
        <p:txBody>
          <a:bodyPr/>
          <a:lstStyle>
            <a:lvl1pPr marL="250568" indent="-250568">
              <a:buClr>
                <a:schemeClr val="accent6"/>
              </a:buClr>
              <a:buFont typeface="Wingdings" panose="05000000000000000000" pitchFamily="2" charset="2"/>
              <a:buChar char="q"/>
              <a:defRPr u="sng"/>
            </a:lvl1pPr>
            <a:lvl2pPr marL="393950" indent="-155909">
              <a:spcBef>
                <a:spcPts val="263"/>
              </a:spcBef>
              <a:buClrTx/>
              <a:buFont typeface="Arial" panose="020B0604020202020204" pitchFamily="34" charset="0"/>
              <a:buChar char="•"/>
              <a:defRPr/>
            </a:lvl2pPr>
            <a:lvl3pPr marL="625029" indent="-307643">
              <a:buFont typeface="Arial" panose="020B0604020202020204" pitchFamily="34" charset="0"/>
              <a:buChar char="–"/>
              <a:defRPr/>
            </a:lvl3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texte 5"/>
          <p:cNvSpPr>
            <a:spLocks noGrp="1"/>
          </p:cNvSpPr>
          <p:nvPr>
            <p:ph type="body" sz="quarter" idx="10"/>
          </p:nvPr>
        </p:nvSpPr>
        <p:spPr>
          <a:xfrm>
            <a:off x="254438" y="498543"/>
            <a:ext cx="8909844" cy="441755"/>
          </a:xfrm>
          <a:prstGeom prst="rect">
            <a:avLst/>
          </a:prstGeom>
        </p:spPr>
        <p:txBody>
          <a:bodyPr/>
          <a:lstStyle>
            <a:lvl1pPr marL="393949" indent="0" algn="l" defTabSz="856109" rtl="0" eaLnBrk="0" fontAlgn="base" hangingPunct="0">
              <a:spcBef>
                <a:spcPct val="0"/>
              </a:spcBef>
              <a:spcAft>
                <a:spcPct val="0"/>
              </a:spcAft>
              <a:buFont typeface="+mj-lt"/>
              <a:buNone/>
              <a:defRPr lang="fr-FR" sz="1754" b="0" i="1" dirty="0" smtClean="0">
                <a:solidFill>
                  <a:srgbClr val="689526"/>
                </a:solidFill>
                <a:latin typeface="+mj-lt"/>
                <a:ea typeface="+mj-ea"/>
                <a:cs typeface="+mj-cs"/>
              </a:defRPr>
            </a:lvl1pPr>
          </a:lstStyle>
          <a:p>
            <a:pPr lvl="0"/>
            <a:r>
              <a:rPr lang="en-US"/>
              <a:t>Edit Master text styles</a:t>
            </a:r>
          </a:p>
        </p:txBody>
      </p:sp>
      <p:sp>
        <p:nvSpPr>
          <p:cNvPr id="10" name="Espace réservé du pied de page 7"/>
          <p:cNvSpPr>
            <a:spLocks noGrp="1"/>
          </p:cNvSpPr>
          <p:nvPr>
            <p:ph type="ftr" sz="quarter" idx="11"/>
          </p:nvPr>
        </p:nvSpPr>
        <p:spPr>
          <a:xfrm>
            <a:off x="306388" y="7250113"/>
            <a:ext cx="2951162" cy="252412"/>
          </a:xfrm>
          <a:prstGeom prst="rect">
            <a:avLst/>
          </a:prstGeom>
        </p:spPr>
        <p:txBody>
          <a:bodyPr/>
          <a:lstStyle>
            <a:lvl1pPr eaLnBrk="1" fontAlgn="auto" hangingPunct="1">
              <a:spcBef>
                <a:spcPts val="0"/>
              </a:spcBef>
              <a:spcAft>
                <a:spcPts val="0"/>
              </a:spcAft>
              <a:defRPr sz="900" b="1">
                <a:solidFill>
                  <a:prstClr val="black">
                    <a:lumMod val="75000"/>
                    <a:lumOff val="25000"/>
                  </a:prstClr>
                </a:solidFill>
                <a:latin typeface="+mn-lt"/>
                <a:cs typeface="Arial" panose="020B0604020202020204" pitchFamily="34" charset="0"/>
              </a:defRPr>
            </a:lvl1pPr>
          </a:lstStyle>
          <a:p>
            <a:pPr>
              <a:defRPr/>
            </a:pPr>
            <a:r>
              <a:rPr lang="en-US" altLang="fr-FR" dirty="0"/>
              <a:t>Corporate Presentation | July 2024</a:t>
            </a:r>
            <a:endParaRPr lang="fr-FR" altLang="fr-FR" dirty="0"/>
          </a:p>
        </p:txBody>
      </p:sp>
    </p:spTree>
    <p:extLst>
      <p:ext uri="{BB962C8B-B14F-4D97-AF65-F5344CB8AC3E}">
        <p14:creationId xmlns:p14="http://schemas.microsoft.com/office/powerpoint/2010/main" val="42079933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re, Sous Titre">
    <p:spTree>
      <p:nvGrpSpPr>
        <p:cNvPr id="1" name=""/>
        <p:cNvGrpSpPr/>
        <p:nvPr/>
      </p:nvGrpSpPr>
      <p:grpSpPr>
        <a:xfrm>
          <a:off x="0" y="0"/>
          <a:ext cx="0" cy="0"/>
          <a:chOff x="0" y="0"/>
          <a:chExt cx="0" cy="0"/>
        </a:xfrm>
      </p:grpSpPr>
      <p:sp>
        <p:nvSpPr>
          <p:cNvPr id="2" name="Title 1"/>
          <p:cNvSpPr>
            <a:spLocks noGrp="1"/>
          </p:cNvSpPr>
          <p:nvPr>
            <p:ph type="title"/>
          </p:nvPr>
        </p:nvSpPr>
        <p:spPr>
          <a:xfrm>
            <a:off x="254438" y="135666"/>
            <a:ext cx="8909844" cy="441755"/>
          </a:xfrm>
        </p:spPr>
        <p:txBody>
          <a:bodyPr/>
          <a:lstStyle>
            <a:lvl1pPr>
              <a:defRPr>
                <a:solidFill>
                  <a:srgbClr val="689526"/>
                </a:solidFill>
              </a:defRPr>
            </a:lvl1pPr>
          </a:lstStyle>
          <a:p>
            <a:r>
              <a:rPr lang="fr-FR"/>
              <a:t>Modifiez le style du titre</a:t>
            </a:r>
            <a:endParaRPr lang="fr-FR" dirty="0"/>
          </a:p>
        </p:txBody>
      </p:sp>
      <p:sp>
        <p:nvSpPr>
          <p:cNvPr id="4" name="Rectangle 23"/>
          <p:cNvSpPr>
            <a:spLocks noChangeArrowheads="1"/>
          </p:cNvSpPr>
          <p:nvPr userDrawn="1"/>
        </p:nvSpPr>
        <p:spPr bwMode="ltGray">
          <a:xfrm>
            <a:off x="305907" y="907617"/>
            <a:ext cx="10080000" cy="36000"/>
          </a:xfrm>
          <a:prstGeom prst="rect">
            <a:avLst/>
          </a:prstGeom>
          <a:gradFill flip="none" rotWithShape="1">
            <a:gsLst>
              <a:gs pos="22000">
                <a:srgbClr val="669800"/>
              </a:gs>
              <a:gs pos="53000">
                <a:srgbClr val="9BBB59">
                  <a:lumMod val="60000"/>
                  <a:lumOff val="40000"/>
                </a:srgbClr>
              </a:gs>
              <a:gs pos="100000">
                <a:srgbClr val="F79646">
                  <a:lumMod val="75000"/>
                </a:srgbClr>
              </a:gs>
            </a:gsLst>
            <a:lin ang="0" scaled="1"/>
            <a:tileRect/>
          </a:gradFill>
          <a:ln>
            <a:noFill/>
          </a:ln>
          <a:effectLst/>
        </p:spPr>
        <p:txBody>
          <a:bodyPr wrap="none" lIns="88367" tIns="44184" rIns="88367" bIns="44184" anchor="ct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algn="ctr" defTabSz="883663" eaLnBrk="0" hangingPunct="0">
              <a:defRPr/>
            </a:pPr>
            <a:endParaRPr lang="fr-FR" sz="1653" kern="0">
              <a:solidFill>
                <a:srgbClr val="000000"/>
              </a:solidFill>
            </a:endParaRPr>
          </a:p>
        </p:txBody>
      </p:sp>
      <p:sp>
        <p:nvSpPr>
          <p:cNvPr id="6" name="Espace réservé du texte 5"/>
          <p:cNvSpPr>
            <a:spLocks noGrp="1"/>
          </p:cNvSpPr>
          <p:nvPr>
            <p:ph type="body" sz="quarter" idx="10" hasCustomPrompt="1"/>
          </p:nvPr>
        </p:nvSpPr>
        <p:spPr>
          <a:xfrm>
            <a:off x="254438" y="498541"/>
            <a:ext cx="8909844" cy="441755"/>
          </a:xfrm>
        </p:spPr>
        <p:txBody>
          <a:bodyPr/>
          <a:lstStyle>
            <a:lvl1pPr algn="l" defTabSz="1076190" rtl="0" eaLnBrk="0" fontAlgn="base" hangingPunct="0">
              <a:spcBef>
                <a:spcPct val="0"/>
              </a:spcBef>
              <a:spcAft>
                <a:spcPct val="0"/>
              </a:spcAft>
              <a:defRPr lang="fr-FR" sz="2205" b="1" i="0" dirty="0" smtClean="0">
                <a:solidFill>
                  <a:srgbClr val="689526"/>
                </a:solidFill>
                <a:latin typeface="+mj-lt"/>
                <a:ea typeface="+mj-ea"/>
                <a:cs typeface="+mj-cs"/>
              </a:defRPr>
            </a:lvl1pPr>
          </a:lstStyle>
          <a:p>
            <a:pPr lvl="0"/>
            <a:r>
              <a:rPr lang="fr-FR" dirty="0"/>
              <a:t>Sous titre</a:t>
            </a:r>
          </a:p>
        </p:txBody>
      </p:sp>
      <p:sp>
        <p:nvSpPr>
          <p:cNvPr id="5" name="Content Placeholder 2"/>
          <p:cNvSpPr>
            <a:spLocks noGrp="1"/>
          </p:cNvSpPr>
          <p:nvPr>
            <p:ph idx="11" hasCustomPrompt="1"/>
          </p:nvPr>
        </p:nvSpPr>
        <p:spPr>
          <a:xfrm>
            <a:off x="399026" y="6121711"/>
            <a:ext cx="9518684" cy="373901"/>
          </a:xfrm>
          <a:ln cap="sq">
            <a:solidFill>
              <a:schemeClr val="tx1"/>
            </a:solidFill>
          </a:ln>
        </p:spPr>
        <p:txBody>
          <a:bodyPr/>
          <a:lstStyle>
            <a:lvl1pPr algn="ctr">
              <a:defRPr/>
            </a:lvl1pPr>
            <a:lvl2pPr marL="398977" indent="-398977">
              <a:buClr>
                <a:srgbClr val="689426"/>
              </a:buClr>
              <a:buFont typeface="Arial" panose="020B0604020202020204" pitchFamily="34" charset="0"/>
              <a:buChar char="►"/>
              <a:defRPr/>
            </a:lvl2pPr>
            <a:lvl3pPr marL="785706" indent="-386729">
              <a:buFont typeface="Arial" panose="020B0604020202020204" pitchFamily="34" charset="0"/>
              <a:buChar char="–"/>
              <a:defRPr/>
            </a:lvl3pPr>
          </a:lstStyle>
          <a:p>
            <a:pPr lvl="0"/>
            <a:r>
              <a:rPr lang="en-US" dirty="0"/>
              <a:t>Click to edit Conclusion</a:t>
            </a:r>
          </a:p>
        </p:txBody>
      </p:sp>
    </p:spTree>
    <p:extLst>
      <p:ext uri="{BB962C8B-B14F-4D97-AF65-F5344CB8AC3E}">
        <p14:creationId xmlns:p14="http://schemas.microsoft.com/office/powerpoint/2010/main" val="1915031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7380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re, Sous Titre">
    <p:spTree>
      <p:nvGrpSpPr>
        <p:cNvPr id="1" name=""/>
        <p:cNvGrpSpPr/>
        <p:nvPr/>
      </p:nvGrpSpPr>
      <p:grpSpPr>
        <a:xfrm>
          <a:off x="0" y="0"/>
          <a:ext cx="0" cy="0"/>
          <a:chOff x="0" y="0"/>
          <a:chExt cx="0" cy="0"/>
        </a:xfrm>
      </p:grpSpPr>
      <p:sp>
        <p:nvSpPr>
          <p:cNvPr id="2" name="Title 1"/>
          <p:cNvSpPr>
            <a:spLocks noGrp="1"/>
          </p:cNvSpPr>
          <p:nvPr>
            <p:ph type="title"/>
          </p:nvPr>
        </p:nvSpPr>
        <p:spPr>
          <a:xfrm>
            <a:off x="254439" y="135666"/>
            <a:ext cx="8909844" cy="441755"/>
          </a:xfrm>
        </p:spPr>
        <p:txBody>
          <a:bodyPr/>
          <a:lstStyle>
            <a:lvl1pPr>
              <a:defRPr>
                <a:solidFill>
                  <a:srgbClr val="689526"/>
                </a:solidFill>
              </a:defRPr>
            </a:lvl1pPr>
          </a:lstStyle>
          <a:p>
            <a:r>
              <a:rPr lang="fr-FR"/>
              <a:t>Modifiez le style du titre</a:t>
            </a:r>
            <a:endParaRPr lang="fr-FR" dirty="0"/>
          </a:p>
        </p:txBody>
      </p:sp>
      <p:sp>
        <p:nvSpPr>
          <p:cNvPr id="4" name="Rectangle 23"/>
          <p:cNvSpPr>
            <a:spLocks noChangeArrowheads="1"/>
          </p:cNvSpPr>
          <p:nvPr userDrawn="1"/>
        </p:nvSpPr>
        <p:spPr bwMode="ltGray">
          <a:xfrm>
            <a:off x="305907" y="907618"/>
            <a:ext cx="10080001" cy="36001"/>
          </a:xfrm>
          <a:prstGeom prst="rect">
            <a:avLst/>
          </a:prstGeom>
          <a:gradFill flip="none" rotWithShape="1">
            <a:gsLst>
              <a:gs pos="22000">
                <a:srgbClr val="669800"/>
              </a:gs>
              <a:gs pos="53000">
                <a:srgbClr val="9BBB59">
                  <a:lumMod val="60000"/>
                  <a:lumOff val="40000"/>
                </a:srgbClr>
              </a:gs>
              <a:gs pos="100000">
                <a:srgbClr val="F79646">
                  <a:lumMod val="75000"/>
                </a:srgbClr>
              </a:gs>
            </a:gsLst>
            <a:lin ang="0" scaled="1"/>
            <a:tileRect/>
          </a:gradFill>
          <a:ln>
            <a:noFill/>
          </a:ln>
          <a:effectLst/>
        </p:spPr>
        <p:txBody>
          <a:bodyPr wrap="none" lIns="70301" tIns="35151" rIns="70301" bIns="35151" anchor="ct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marL="0" marR="0" lvl="0" indent="0" algn="ctr" defTabSz="702970" rtl="0" eaLnBrk="0" fontAlgn="auto" latinLnBrk="0" hangingPunct="0">
              <a:lnSpc>
                <a:spcPct val="100000"/>
              </a:lnSpc>
              <a:spcBef>
                <a:spcPts val="0"/>
              </a:spcBef>
              <a:spcAft>
                <a:spcPts val="0"/>
              </a:spcAft>
              <a:buClrTx/>
              <a:buSzTx/>
              <a:buFontTx/>
              <a:buNone/>
              <a:tabLst/>
              <a:defRPr/>
            </a:pPr>
            <a:endParaRPr kumimoji="0" lang="fr-FR" sz="1315" b="1"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Espace réservé du texte 5"/>
          <p:cNvSpPr>
            <a:spLocks noGrp="1"/>
          </p:cNvSpPr>
          <p:nvPr>
            <p:ph type="body" sz="quarter" idx="10" hasCustomPrompt="1"/>
          </p:nvPr>
        </p:nvSpPr>
        <p:spPr>
          <a:xfrm>
            <a:off x="254439" y="498541"/>
            <a:ext cx="8909844" cy="441755"/>
          </a:xfrm>
        </p:spPr>
        <p:txBody>
          <a:bodyPr/>
          <a:lstStyle>
            <a:lvl1pPr algn="l" defTabSz="856129" rtl="0" eaLnBrk="0" fontAlgn="base" hangingPunct="0">
              <a:spcBef>
                <a:spcPct val="0"/>
              </a:spcBef>
              <a:spcAft>
                <a:spcPct val="0"/>
              </a:spcAft>
              <a:defRPr lang="fr-FR" sz="1754" b="1" i="0" dirty="0" smtClean="0">
                <a:solidFill>
                  <a:srgbClr val="689526"/>
                </a:solidFill>
                <a:latin typeface="+mj-lt"/>
                <a:ea typeface="+mj-ea"/>
                <a:cs typeface="+mj-cs"/>
              </a:defRPr>
            </a:lvl1pPr>
          </a:lstStyle>
          <a:p>
            <a:pPr lvl="0"/>
            <a:r>
              <a:rPr lang="fr-FR" dirty="0"/>
              <a:t>Sous titre</a:t>
            </a:r>
          </a:p>
        </p:txBody>
      </p:sp>
      <p:sp>
        <p:nvSpPr>
          <p:cNvPr id="5" name="Content Placeholder 2"/>
          <p:cNvSpPr>
            <a:spLocks noGrp="1"/>
          </p:cNvSpPr>
          <p:nvPr>
            <p:ph idx="11" hasCustomPrompt="1"/>
          </p:nvPr>
        </p:nvSpPr>
        <p:spPr>
          <a:xfrm>
            <a:off x="399027" y="6121711"/>
            <a:ext cx="9518684" cy="373901"/>
          </a:xfrm>
          <a:ln cap="sq">
            <a:solidFill>
              <a:schemeClr val="tx1"/>
            </a:solidFill>
          </a:ln>
        </p:spPr>
        <p:txBody>
          <a:bodyPr/>
          <a:lstStyle>
            <a:lvl1pPr algn="ctr">
              <a:defRPr/>
            </a:lvl1pPr>
            <a:lvl2pPr marL="317394" indent="-317394">
              <a:buClr>
                <a:srgbClr val="689426"/>
              </a:buClr>
              <a:buFont typeface="Arial" panose="020B0604020202020204" pitchFamily="34" charset="0"/>
              <a:buChar char="►"/>
              <a:defRPr/>
            </a:lvl2pPr>
            <a:lvl3pPr marL="625044" indent="-307650">
              <a:buFont typeface="Arial" panose="020B0604020202020204" pitchFamily="34" charset="0"/>
              <a:buChar char="–"/>
              <a:defRPr/>
            </a:lvl3pPr>
          </a:lstStyle>
          <a:p>
            <a:pPr lvl="0"/>
            <a:r>
              <a:rPr lang="en-US" dirty="0"/>
              <a:t>Click to edit Conclusion</a:t>
            </a:r>
          </a:p>
        </p:txBody>
      </p:sp>
      <p:sp>
        <p:nvSpPr>
          <p:cNvPr id="10" name="Page Number">
            <a:extLst>
              <a:ext uri="{FF2B5EF4-FFF2-40B4-BE49-F238E27FC236}">
                <a16:creationId xmlns:a16="http://schemas.microsoft.com/office/drawing/2014/main" id="{E006BB3B-DA53-525D-C017-EE6240EC4922}"/>
              </a:ext>
            </a:extLst>
          </p:cNvPr>
          <p:cNvSpPr>
            <a:spLocks noChangeArrowheads="1"/>
          </p:cNvSpPr>
          <p:nvPr userDrawn="1"/>
        </p:nvSpPr>
        <p:spPr bwMode="auto">
          <a:xfrm>
            <a:off x="7794177" y="7250206"/>
            <a:ext cx="2763989" cy="252000"/>
          </a:xfrm>
          <a:prstGeom prst="rect">
            <a:avLst/>
          </a:prstGeom>
          <a:noFill/>
          <a:ln>
            <a:noFill/>
          </a:ln>
          <a:effectLst/>
        </p:spPr>
        <p:txBody>
          <a:bodyPr wrap="none" lIns="28640" tIns="28640" rIns="28640" bIns="28640" anchor="ctr" anchorCtr="0">
            <a:no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marL="0" marR="0" lvl="0" indent="0" algn="r" defTabSz="727427" rtl="0" eaLnBrk="0" fontAlgn="base" latinLnBrk="0" hangingPunct="0">
              <a:lnSpc>
                <a:spcPct val="100000"/>
              </a:lnSpc>
              <a:spcBef>
                <a:spcPct val="0"/>
              </a:spcBef>
              <a:spcAft>
                <a:spcPct val="0"/>
              </a:spcAft>
              <a:buClrTx/>
              <a:buSzTx/>
              <a:buFontTx/>
              <a:buNone/>
              <a:tabLst/>
              <a:defRPr/>
            </a:pPr>
            <a:r>
              <a:rPr kumimoji="0" lang="en-US" altLang="fr-FR" sz="716"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Non-confidential – Property of Inventiva</a:t>
            </a:r>
            <a:r>
              <a:rPr kumimoji="0" lang="en-US" altLang="fr-FR" sz="716"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r>
              <a:rPr kumimoji="0" lang="en-US" sz="716"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fld id="{145C44CA-CC24-453A-9F5B-E2A0E8BAB132}" type="slidenum">
              <a:rPr kumimoji="0" lang="en-US" sz="955"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r" defTabSz="727427" rtl="0" eaLnBrk="0" fontAlgn="base" latinLnBrk="0" hangingPunct="0">
                <a:lnSpc>
                  <a:spcPct val="100000"/>
                </a:lnSpc>
                <a:spcBef>
                  <a:spcPct val="0"/>
                </a:spcBef>
                <a:spcAft>
                  <a:spcPct val="0"/>
                </a:spcAft>
                <a:buClrTx/>
                <a:buSzTx/>
                <a:buFontTx/>
                <a:buNone/>
                <a:tabLst/>
                <a:defRPr/>
              </a:pPr>
              <a:t>‹#›</a:t>
            </a:fld>
            <a:endParaRPr kumimoji="0" lang="en-US" sz="716"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sp>
        <p:nvSpPr>
          <p:cNvPr id="11" name="Espace réservé du pied de page 4">
            <a:extLst>
              <a:ext uri="{FF2B5EF4-FFF2-40B4-BE49-F238E27FC236}">
                <a16:creationId xmlns:a16="http://schemas.microsoft.com/office/drawing/2014/main" id="{FEB78850-B67B-1B12-2CEB-9163ECFEBC90}"/>
              </a:ext>
            </a:extLst>
          </p:cNvPr>
          <p:cNvSpPr>
            <a:spLocks noGrp="1"/>
          </p:cNvSpPr>
          <p:nvPr>
            <p:ph type="ftr" sz="quarter" idx="3"/>
          </p:nvPr>
        </p:nvSpPr>
        <p:spPr>
          <a:xfrm>
            <a:off x="305906" y="7250206"/>
            <a:ext cx="2375704" cy="252000"/>
          </a:xfrm>
          <a:prstGeom prst="rect">
            <a:avLst/>
          </a:prstGeom>
          <a:noFill/>
          <a:ln>
            <a:noFill/>
          </a:ln>
        </p:spPr>
        <p:txBody>
          <a:bodyPr lIns="0" tIns="36000" rIns="36000" bIns="36000" anchor="ctr" anchorCtr="0">
            <a:noAutofit/>
          </a:bodyPr>
          <a:lstStyle>
            <a:lvl1pPr>
              <a:defRPr kumimoji="0" lang="en-US" altLang="fr-FR" sz="900" b="1" i="0" u="none" strike="noStrike" cap="none" spc="0" normalizeH="0" baseline="0" smtClean="0">
                <a:ln>
                  <a:noFill/>
                </a:ln>
                <a:solidFill>
                  <a:prstClr val="black">
                    <a:lumMod val="75000"/>
                    <a:lumOff val="25000"/>
                  </a:prstClr>
                </a:solidFill>
                <a:effectLst/>
                <a:uLnTx/>
                <a:uFillTx/>
                <a:latin typeface="Arial" panose="020B0604020202020204" pitchFamily="34" charset="0"/>
                <a:cs typeface="Arial" panose="020B0604020202020204" pitchFamily="34" charset="0"/>
              </a:defRPr>
            </a:lvl1pPr>
          </a:lstStyle>
          <a:p>
            <a:r>
              <a:rPr lang="en-US" dirty="0"/>
              <a:t>Corporate Presentation | December 2024</a:t>
            </a:r>
          </a:p>
        </p:txBody>
      </p:sp>
      <p:cxnSp>
        <p:nvCxnSpPr>
          <p:cNvPr id="12" name="Connecteur droit 11">
            <a:extLst>
              <a:ext uri="{FF2B5EF4-FFF2-40B4-BE49-F238E27FC236}">
                <a16:creationId xmlns:a16="http://schemas.microsoft.com/office/drawing/2014/main" id="{F9EC8382-B100-D64C-297D-F78B37E9926E}"/>
              </a:ext>
            </a:extLst>
          </p:cNvPr>
          <p:cNvCxnSpPr/>
          <p:nvPr userDrawn="1"/>
        </p:nvCxnSpPr>
        <p:spPr bwMode="auto">
          <a:xfrm>
            <a:off x="3090530" y="7373250"/>
            <a:ext cx="4536503" cy="0"/>
          </a:xfrm>
          <a:prstGeom prst="line">
            <a:avLst/>
          </a:prstGeom>
          <a:solidFill>
            <a:schemeClr val="accent1"/>
          </a:solidFill>
          <a:ln w="12700" cap="flat" cmpd="sng" algn="ctr">
            <a:solidFill>
              <a:schemeClr val="tx1">
                <a:lumMod val="75000"/>
                <a:lumOff val="2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3" name="Picture 1" descr="cid:image001.png@01CD8090.43C8C710">
            <a:extLst>
              <a:ext uri="{FF2B5EF4-FFF2-40B4-BE49-F238E27FC236}">
                <a16:creationId xmlns:a16="http://schemas.microsoft.com/office/drawing/2014/main" id="{740FE036-1395-1F42-CD7A-143AEA920A7A}"/>
              </a:ext>
            </a:extLst>
          </p:cNvPr>
          <p:cNvPicPr>
            <a:picLocks noChangeAspect="1" noChangeArrowheads="1"/>
          </p:cNvPicPr>
          <p:nvPr userDrawn="1"/>
        </p:nvPicPr>
        <p:blipFill rotWithShape="1">
          <a:blip r:embed="rId2" r:link="rId3" cstate="print">
            <a:extLst>
              <a:ext uri="{28A0092B-C50C-407E-A947-70E740481C1C}">
                <a14:useLocalDpi xmlns:a14="http://schemas.microsoft.com/office/drawing/2010/main" val="0"/>
              </a:ext>
            </a:extLst>
          </a:blip>
          <a:srcRect t="5572" r="4551" b="15869"/>
          <a:stretch>
            <a:fillRect/>
          </a:stretch>
        </p:blipFill>
        <p:spPr bwMode="auto">
          <a:xfrm>
            <a:off x="4948609" y="7193230"/>
            <a:ext cx="820347" cy="360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4642977"/>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7"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1_FULL CONTENT SLIDE (PAY OFF)">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5906" y="77795"/>
            <a:ext cx="10080000" cy="831639"/>
          </a:xfrm>
          <a:prstGeom prst="rect">
            <a:avLst/>
          </a:prstGeom>
        </p:spPr>
        <p:txBody>
          <a:bodyPr lIns="0" tIns="36000" rIns="0" bIns="36000" anchor="ctr" anchorCtr="0">
            <a:noAutofit/>
          </a:bodyPr>
          <a:lstStyle>
            <a:lvl1pPr>
              <a:defRPr sz="2400">
                <a:solidFill>
                  <a:srgbClr val="669800"/>
                </a:solidFill>
              </a:defRPr>
            </a:lvl1pPr>
          </a:lstStyle>
          <a:p>
            <a:r>
              <a:rPr lang="en-US" dirty="0"/>
              <a:t>Click to edit </a:t>
            </a:r>
            <a:br>
              <a:rPr lang="en-US" dirty="0"/>
            </a:br>
            <a:r>
              <a:rPr lang="en-US" dirty="0"/>
              <a:t>Master title style</a:t>
            </a:r>
            <a:endParaRPr lang="de-CH" dirty="0"/>
          </a:p>
        </p:txBody>
      </p:sp>
      <p:sp>
        <p:nvSpPr>
          <p:cNvPr id="3" name="Content Placeholder 2"/>
          <p:cNvSpPr>
            <a:spLocks noGrp="1"/>
          </p:cNvSpPr>
          <p:nvPr>
            <p:ph idx="1" hasCustomPrompt="1"/>
          </p:nvPr>
        </p:nvSpPr>
        <p:spPr>
          <a:xfrm>
            <a:off x="305906" y="1352692"/>
            <a:ext cx="10080000" cy="1816524"/>
          </a:xfrm>
          <a:prstGeom prst="rect">
            <a:avLst/>
          </a:prstGeom>
        </p:spPr>
        <p:txBody>
          <a:bodyPr lIns="36000" tIns="36000" rIns="36000" bIns="36000">
            <a:noAutofit/>
          </a:bodyPr>
          <a:lstStyle>
            <a:lvl1pPr marL="266700" indent="-266700">
              <a:buClr>
                <a:srgbClr val="669800"/>
              </a:buClr>
              <a:buFont typeface="Wingdings 3" panose="05040102010807070707" pitchFamily="18" charset="2"/>
              <a:buChar char="u"/>
              <a:defRPr sz="1600">
                <a:solidFill>
                  <a:schemeClr val="tx1">
                    <a:lumMod val="75000"/>
                    <a:lumOff val="25000"/>
                  </a:schemeClr>
                </a:solidFill>
              </a:defRPr>
            </a:lvl1pPr>
            <a:lvl2pPr marL="542925" indent="-276225">
              <a:buClr>
                <a:srgbClr val="669800"/>
              </a:buClr>
              <a:buFont typeface="Arial" panose="020B0604020202020204" pitchFamily="34" charset="0"/>
              <a:buChar char="–"/>
              <a:defRPr sz="1400" b="0">
                <a:solidFill>
                  <a:schemeClr val="tx1">
                    <a:lumMod val="75000"/>
                    <a:lumOff val="25000"/>
                  </a:schemeClr>
                </a:solidFill>
              </a:defRPr>
            </a:lvl2pPr>
            <a:lvl3pPr marL="809625" indent="-266700">
              <a:buClr>
                <a:srgbClr val="669800"/>
              </a:buClr>
              <a:buSzPct val="80000"/>
              <a:buFont typeface="Wingdings" panose="05000000000000000000" pitchFamily="2" charset="2"/>
              <a:buChar char="l"/>
              <a:defRPr sz="1400" b="0">
                <a:solidFill>
                  <a:schemeClr val="tx1">
                    <a:lumMod val="75000"/>
                    <a:lumOff val="25000"/>
                  </a:schemeClr>
                </a:solidFill>
              </a:defRPr>
            </a:lvl3pPr>
            <a:lvl4pPr marL="1076325" indent="-266700">
              <a:buClr>
                <a:srgbClr val="669800"/>
              </a:buClr>
              <a:buFont typeface="Arial" panose="020B0604020202020204" pitchFamily="34" charset="0"/>
              <a:buChar char="–"/>
              <a:defRPr sz="1400" b="0">
                <a:solidFill>
                  <a:schemeClr val="tx1">
                    <a:lumMod val="75000"/>
                    <a:lumOff val="25000"/>
                  </a:schemeClr>
                </a:solidFill>
              </a:defRPr>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Rectangle 23"/>
          <p:cNvSpPr>
            <a:spLocks noChangeArrowheads="1"/>
          </p:cNvSpPr>
          <p:nvPr userDrawn="1"/>
        </p:nvSpPr>
        <p:spPr bwMode="ltGray">
          <a:xfrm>
            <a:off x="305906" y="907617"/>
            <a:ext cx="10080000" cy="36000"/>
          </a:xfrm>
          <a:prstGeom prst="rect">
            <a:avLst/>
          </a:prstGeom>
          <a:gradFill flip="none" rotWithShape="1">
            <a:gsLst>
              <a:gs pos="22000">
                <a:srgbClr val="669800"/>
              </a:gs>
              <a:gs pos="53000">
                <a:srgbClr val="9BBB59">
                  <a:lumMod val="60000"/>
                  <a:lumOff val="40000"/>
                </a:srgbClr>
              </a:gs>
              <a:gs pos="100000">
                <a:srgbClr val="F79646">
                  <a:lumMod val="75000"/>
                </a:srgbClr>
              </a:gs>
            </a:gsLst>
            <a:lin ang="0" scaled="1"/>
            <a:tileRect/>
          </a:gradFill>
          <a:ln>
            <a:noFill/>
          </a:ln>
          <a:effectLst/>
        </p:spPr>
        <p:txBody>
          <a:bodyPr wrap="none" anchor="ct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fr-FR" sz="1764" b="1" i="0" u="none" strike="noStrike" kern="0" cap="none" spc="0" normalizeH="0" baseline="0" noProof="0">
              <a:ln>
                <a:noFill/>
              </a:ln>
              <a:solidFill>
                <a:srgbClr val="000000"/>
              </a:solidFill>
              <a:effectLst/>
              <a:uLnTx/>
              <a:uFillTx/>
              <a:latin typeface="Arial" panose="020B0604020202020204" pitchFamily="34" charset="0"/>
            </a:endParaRPr>
          </a:p>
        </p:txBody>
      </p:sp>
      <p:sp>
        <p:nvSpPr>
          <p:cNvPr id="11" name="Espace réservé du texte 2"/>
          <p:cNvSpPr>
            <a:spLocks noGrp="1"/>
          </p:cNvSpPr>
          <p:nvPr>
            <p:ph type="body" idx="15" hasCustomPrompt="1"/>
          </p:nvPr>
        </p:nvSpPr>
        <p:spPr>
          <a:xfrm>
            <a:off x="305906" y="6880532"/>
            <a:ext cx="10080000" cy="261555"/>
          </a:xfrm>
          <a:prstGeom prst="rect">
            <a:avLst/>
          </a:prstGeom>
        </p:spPr>
        <p:txBody>
          <a:bodyPr lIns="0" tIns="36000" rIns="0" bIns="0" anchor="b">
            <a:noAutofit/>
          </a:bodyPr>
          <a:lstStyle>
            <a:lvl1pPr marL="0" indent="0" algn="l">
              <a:buNone/>
              <a:defRPr sz="800" b="0" i="1">
                <a:solidFill>
                  <a:schemeClr val="tx1">
                    <a:lumMod val="75000"/>
                    <a:lumOff val="2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Source</a:t>
            </a:r>
          </a:p>
        </p:txBody>
      </p:sp>
      <p:sp>
        <p:nvSpPr>
          <p:cNvPr id="12" name="Espace réservé du texte 5"/>
          <p:cNvSpPr>
            <a:spLocks noGrp="1"/>
          </p:cNvSpPr>
          <p:nvPr>
            <p:ph type="body" sz="quarter" idx="13" hasCustomPrompt="1"/>
          </p:nvPr>
        </p:nvSpPr>
        <p:spPr>
          <a:xfrm>
            <a:off x="1025427" y="6250532"/>
            <a:ext cx="9360479" cy="504000"/>
          </a:xfrm>
          <a:prstGeom prst="roundRect">
            <a:avLst>
              <a:gd name="adj" fmla="val 19187"/>
            </a:avLst>
          </a:prstGeom>
          <a:ln w="15875">
            <a:solidFill>
              <a:srgbClr val="669800"/>
            </a:solidFill>
            <a:prstDash val="sysDot"/>
          </a:ln>
        </p:spPr>
        <p:txBody>
          <a:bodyPr lIns="648000" tIns="36000" rIns="36000" bIns="36000" anchor="ctr" anchorCtr="0">
            <a:noAutofit/>
          </a:bodyPr>
          <a:lstStyle>
            <a:lvl1pPr marL="0" indent="0" algn="l">
              <a:spcBef>
                <a:spcPts val="0"/>
              </a:spcBef>
              <a:buFontTx/>
              <a:buNone/>
              <a:defRPr sz="1600" b="1" i="0">
                <a:solidFill>
                  <a:schemeClr val="tx1">
                    <a:lumMod val="75000"/>
                    <a:lumOff val="25000"/>
                  </a:schemeClr>
                </a:solidFill>
                <a:latin typeface="+mn-lt"/>
              </a:defRPr>
            </a:lvl1pPr>
            <a:lvl2pPr>
              <a:buFontTx/>
              <a:buNone/>
              <a:defRPr sz="1400" b="1">
                <a:solidFill>
                  <a:srgbClr val="0060A1"/>
                </a:solidFill>
                <a:latin typeface="Calibri" pitchFamily="34" charset="0"/>
              </a:defRPr>
            </a:lvl2pPr>
            <a:lvl3pPr>
              <a:buFontTx/>
              <a:buNone/>
              <a:defRPr sz="1400" b="1">
                <a:solidFill>
                  <a:srgbClr val="0060A1"/>
                </a:solidFill>
                <a:latin typeface="Calibri" pitchFamily="34" charset="0"/>
              </a:defRPr>
            </a:lvl3pPr>
            <a:lvl4pPr>
              <a:buFontTx/>
              <a:buNone/>
              <a:defRPr sz="1400" b="1">
                <a:solidFill>
                  <a:srgbClr val="0060A1"/>
                </a:solidFill>
                <a:latin typeface="Calibri" pitchFamily="34" charset="0"/>
              </a:defRPr>
            </a:lvl4pPr>
            <a:lvl5pPr>
              <a:buFontTx/>
              <a:buNone/>
              <a:defRPr sz="1400" b="1">
                <a:solidFill>
                  <a:srgbClr val="0060A1"/>
                </a:solidFill>
                <a:latin typeface="Calibri" pitchFamily="34" charset="0"/>
              </a:defRPr>
            </a:lvl5pPr>
          </a:lstStyle>
          <a:p>
            <a:pPr lvl="0"/>
            <a:r>
              <a:rPr lang="fr-FR" dirty="0"/>
              <a:t>Cliquez pour modifier</a:t>
            </a:r>
          </a:p>
          <a:p>
            <a:pPr lvl="0"/>
            <a:r>
              <a:rPr lang="fr-FR" dirty="0"/>
              <a:t>les styles du texte du masque</a:t>
            </a:r>
          </a:p>
        </p:txBody>
      </p:sp>
      <p:sp>
        <p:nvSpPr>
          <p:cNvPr id="17" name="Espace réservé du pied de page 4"/>
          <p:cNvSpPr>
            <a:spLocks noGrp="1"/>
          </p:cNvSpPr>
          <p:nvPr>
            <p:ph type="ftr" sz="quarter" idx="3"/>
          </p:nvPr>
        </p:nvSpPr>
        <p:spPr>
          <a:xfrm>
            <a:off x="305906" y="7250206"/>
            <a:ext cx="2375704" cy="252000"/>
          </a:xfrm>
          <a:prstGeom prst="rect">
            <a:avLst/>
          </a:prstGeom>
          <a:noFill/>
          <a:ln>
            <a:noFill/>
          </a:ln>
        </p:spPr>
        <p:txBody>
          <a:bodyPr lIns="0" tIns="36000" rIns="36000" bIns="36000" anchor="ctr" anchorCtr="0">
            <a:noAutofit/>
          </a:bodyPr>
          <a:lstStyle>
            <a:lvl1pPr algn="l">
              <a:defRPr sz="900" b="1">
                <a:solidFill>
                  <a:schemeClr val="tx1">
                    <a:lumMod val="75000"/>
                    <a:lumOff val="25000"/>
                  </a:schemeClr>
                </a:solidFill>
                <a:latin typeface="Arial" panose="020B0604020202020204" pitchFamily="34" charset="0"/>
                <a:cs typeface="Arial" panose="020B0604020202020204" pitchFamily="34" charset="0"/>
              </a:defRPr>
            </a:lvl1pPr>
          </a:lstStyle>
          <a:p>
            <a:r>
              <a:rPr lang="en-US" altLang="fr-FR" kern="0" dirty="0"/>
              <a:t>Corporate Presentation | December 2024</a:t>
            </a:r>
            <a:endParaRPr lang="fr-FR" dirty="0"/>
          </a:p>
        </p:txBody>
      </p:sp>
      <p:cxnSp>
        <p:nvCxnSpPr>
          <p:cNvPr id="14" name="Connecteur droit 13"/>
          <p:cNvCxnSpPr/>
          <p:nvPr userDrawn="1"/>
        </p:nvCxnSpPr>
        <p:spPr bwMode="auto">
          <a:xfrm>
            <a:off x="3090530" y="7373250"/>
            <a:ext cx="4536503" cy="0"/>
          </a:xfrm>
          <a:prstGeom prst="line">
            <a:avLst/>
          </a:prstGeom>
          <a:solidFill>
            <a:schemeClr val="accent1"/>
          </a:solidFill>
          <a:ln w="12700" cap="flat" cmpd="sng" algn="ctr">
            <a:solidFill>
              <a:schemeClr val="tx1">
                <a:lumMod val="75000"/>
                <a:lumOff val="2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5" name="Picture 1" descr="cid:image001.png@01CD8090.43C8C710"/>
          <p:cNvPicPr>
            <a:picLocks noChangeAspect="1" noChangeArrowheads="1"/>
          </p:cNvPicPr>
          <p:nvPr userDrawn="1"/>
        </p:nvPicPr>
        <p:blipFill rotWithShape="1">
          <a:blip r:embed="rId2" r:link="rId3" cstate="print">
            <a:extLst>
              <a:ext uri="{28A0092B-C50C-407E-A947-70E740481C1C}">
                <a14:useLocalDpi xmlns:a14="http://schemas.microsoft.com/office/drawing/2010/main" val="0"/>
              </a:ext>
            </a:extLst>
          </a:blip>
          <a:srcRect t="5572" r="4551" b="15869"/>
          <a:stretch>
            <a:fillRect/>
          </a:stretch>
        </p:blipFill>
        <p:spPr bwMode="auto">
          <a:xfrm>
            <a:off x="4948608" y="7193230"/>
            <a:ext cx="820347" cy="360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Page Number">
            <a:extLst>
              <a:ext uri="{FF2B5EF4-FFF2-40B4-BE49-F238E27FC236}">
                <a16:creationId xmlns:a16="http://schemas.microsoft.com/office/drawing/2014/main" id="{D0F34AFF-0EB3-40D0-A152-E7D8DBA10D86}"/>
              </a:ext>
            </a:extLst>
          </p:cNvPr>
          <p:cNvSpPr>
            <a:spLocks noChangeArrowheads="1"/>
          </p:cNvSpPr>
          <p:nvPr userDrawn="1"/>
        </p:nvSpPr>
        <p:spPr bwMode="auto">
          <a:xfrm>
            <a:off x="7794177" y="7250206"/>
            <a:ext cx="2763989" cy="252000"/>
          </a:xfrm>
          <a:prstGeom prst="rect">
            <a:avLst/>
          </a:prstGeom>
          <a:noFill/>
          <a:ln>
            <a:noFill/>
          </a:ln>
          <a:effectLst/>
        </p:spPr>
        <p:txBody>
          <a:bodyPr wrap="none" lIns="36000" tIns="36000" rIns="36000" bIns="36000" anchor="ctr" anchorCtr="0">
            <a:no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marL="0" marR="0" indent="0" algn="r" defTabSz="914400" rtl="0" eaLnBrk="0" fontAlgn="base" latinLnBrk="0" hangingPunct="0">
              <a:lnSpc>
                <a:spcPct val="100000"/>
              </a:lnSpc>
              <a:spcBef>
                <a:spcPct val="0"/>
              </a:spcBef>
              <a:spcAft>
                <a:spcPct val="0"/>
              </a:spcAft>
              <a:buClrTx/>
              <a:buSzTx/>
              <a:buFontTx/>
              <a:buNone/>
              <a:tabLst/>
              <a:defRPr/>
            </a:pPr>
            <a:r>
              <a:rPr lang="en-US" altLang="fr-FR" sz="900" dirty="0">
                <a:solidFill>
                  <a:schemeClr val="tx1">
                    <a:lumMod val="75000"/>
                    <a:lumOff val="25000"/>
                  </a:schemeClr>
                </a:solidFill>
                <a:latin typeface="Arial" panose="020B0604020202020204" pitchFamily="34" charset="0"/>
                <a:cs typeface="Arial" panose="020B0604020202020204" pitchFamily="34" charset="0"/>
              </a:rPr>
              <a:t>Confidential – Property of Inventiva</a:t>
            </a:r>
            <a:r>
              <a:rPr lang="en-US" altLang="fr-FR" sz="900" b="0" baseline="0" dirty="0">
                <a:solidFill>
                  <a:schemeClr val="tx1">
                    <a:lumMod val="75000"/>
                    <a:lumOff val="25000"/>
                  </a:schemeClr>
                </a:solidFill>
                <a:latin typeface="Arial" panose="020B0604020202020204" pitchFamily="34" charset="0"/>
                <a:cs typeface="Arial" panose="020B0604020202020204" pitchFamily="34" charset="0"/>
              </a:rPr>
              <a:t> </a:t>
            </a:r>
            <a:r>
              <a:rPr lang="en-US" sz="900" dirty="0">
                <a:solidFill>
                  <a:schemeClr val="tx1">
                    <a:lumMod val="75000"/>
                    <a:lumOff val="25000"/>
                  </a:schemeClr>
                </a:solidFill>
                <a:latin typeface="Arial" panose="020B0604020202020204" pitchFamily="34" charset="0"/>
                <a:cs typeface="Arial" panose="020B0604020202020204" pitchFamily="34" charset="0"/>
              </a:rPr>
              <a:t>│ </a:t>
            </a:r>
            <a:fld id="{145C44CA-CC24-453A-9F5B-E2A0E8BAB132}" type="slidenum">
              <a:rPr lang="en-US" sz="1200" smtClean="0">
                <a:solidFill>
                  <a:schemeClr val="tx1">
                    <a:lumMod val="75000"/>
                    <a:lumOff val="25000"/>
                  </a:schemeClr>
                </a:solidFill>
                <a:latin typeface="Arial" panose="020B0604020202020204" pitchFamily="34" charset="0"/>
                <a:cs typeface="Arial" panose="020B0604020202020204" pitchFamily="34" charset="0"/>
              </a:rPr>
              <a:pPr marL="0" marR="0" indent="0" algn="r" defTabSz="914400" rtl="0" eaLnBrk="0" fontAlgn="base" latinLnBrk="0" hangingPunct="0">
                <a:lnSpc>
                  <a:spcPct val="100000"/>
                </a:lnSpc>
                <a:spcBef>
                  <a:spcPct val="0"/>
                </a:spcBef>
                <a:spcAft>
                  <a:spcPct val="0"/>
                </a:spcAft>
                <a:buClrTx/>
                <a:buSzTx/>
                <a:buFontTx/>
                <a:buNone/>
                <a:tabLst/>
                <a:defRPr/>
              </a:pPr>
              <a:t>‹#›</a:t>
            </a:fld>
            <a:endParaRPr lang="en-US" sz="9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8924679"/>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2_FULL CONTENT SLIDE (NO PAY OFF)">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5906" y="77795"/>
            <a:ext cx="10080000" cy="831639"/>
          </a:xfrm>
          <a:prstGeom prst="rect">
            <a:avLst/>
          </a:prstGeom>
        </p:spPr>
        <p:txBody>
          <a:bodyPr lIns="0" tIns="36000" rIns="0" bIns="36000" anchor="ctr" anchorCtr="0">
            <a:noAutofit/>
          </a:bodyPr>
          <a:lstStyle>
            <a:lvl1pPr>
              <a:defRPr sz="2400">
                <a:solidFill>
                  <a:srgbClr val="669800"/>
                </a:solidFill>
              </a:defRPr>
            </a:lvl1pPr>
          </a:lstStyle>
          <a:p>
            <a:r>
              <a:rPr lang="en-US" dirty="0"/>
              <a:t>Click to edit </a:t>
            </a:r>
            <a:br>
              <a:rPr lang="en-US" dirty="0"/>
            </a:br>
            <a:r>
              <a:rPr lang="en-US" dirty="0"/>
              <a:t>Master title style</a:t>
            </a:r>
            <a:endParaRPr lang="de-CH" dirty="0"/>
          </a:p>
        </p:txBody>
      </p:sp>
      <p:sp>
        <p:nvSpPr>
          <p:cNvPr id="3" name="Content Placeholder 2"/>
          <p:cNvSpPr>
            <a:spLocks noGrp="1"/>
          </p:cNvSpPr>
          <p:nvPr>
            <p:ph idx="1" hasCustomPrompt="1"/>
          </p:nvPr>
        </p:nvSpPr>
        <p:spPr>
          <a:xfrm>
            <a:off x="305906" y="1352692"/>
            <a:ext cx="10252260" cy="1816524"/>
          </a:xfrm>
          <a:prstGeom prst="rect">
            <a:avLst/>
          </a:prstGeom>
        </p:spPr>
        <p:txBody>
          <a:bodyPr lIns="36000" tIns="36000" rIns="36000" bIns="36000">
            <a:noAutofit/>
          </a:bodyPr>
          <a:lstStyle>
            <a:lvl1pPr marL="266700" indent="-266700">
              <a:buClr>
                <a:srgbClr val="669800"/>
              </a:buClr>
              <a:buFont typeface="Wingdings 3" panose="05040102010807070707" pitchFamily="18" charset="2"/>
              <a:buChar char="u"/>
              <a:defRPr sz="1600">
                <a:solidFill>
                  <a:schemeClr val="tx1">
                    <a:lumMod val="75000"/>
                    <a:lumOff val="25000"/>
                  </a:schemeClr>
                </a:solidFill>
              </a:defRPr>
            </a:lvl1pPr>
            <a:lvl2pPr marL="542925" indent="-276225">
              <a:buClr>
                <a:srgbClr val="669800"/>
              </a:buClr>
              <a:buFont typeface="Arial" panose="020B0604020202020204" pitchFamily="34" charset="0"/>
              <a:buChar char="–"/>
              <a:defRPr sz="1400" b="0">
                <a:solidFill>
                  <a:schemeClr val="tx1">
                    <a:lumMod val="75000"/>
                    <a:lumOff val="25000"/>
                  </a:schemeClr>
                </a:solidFill>
              </a:defRPr>
            </a:lvl2pPr>
            <a:lvl3pPr marL="809625" indent="-266700">
              <a:buClr>
                <a:srgbClr val="669800"/>
              </a:buClr>
              <a:buSzPct val="80000"/>
              <a:buFont typeface="Wingdings" panose="05000000000000000000" pitchFamily="2" charset="2"/>
              <a:buChar char="l"/>
              <a:defRPr sz="1400" b="0">
                <a:solidFill>
                  <a:schemeClr val="tx1">
                    <a:lumMod val="75000"/>
                    <a:lumOff val="25000"/>
                  </a:schemeClr>
                </a:solidFill>
              </a:defRPr>
            </a:lvl3pPr>
            <a:lvl4pPr marL="1076325" indent="-266700">
              <a:buClr>
                <a:srgbClr val="669800"/>
              </a:buClr>
              <a:buFont typeface="Arial" panose="020B0604020202020204" pitchFamily="34" charset="0"/>
              <a:buChar char="–"/>
              <a:defRPr sz="1400" b="0">
                <a:solidFill>
                  <a:schemeClr val="tx1">
                    <a:lumMod val="75000"/>
                    <a:lumOff val="25000"/>
                  </a:schemeClr>
                </a:solidFill>
              </a:defRPr>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Rectangle 23"/>
          <p:cNvSpPr>
            <a:spLocks noChangeArrowheads="1"/>
          </p:cNvSpPr>
          <p:nvPr userDrawn="1"/>
        </p:nvSpPr>
        <p:spPr bwMode="ltGray">
          <a:xfrm>
            <a:off x="305906" y="907617"/>
            <a:ext cx="10080000" cy="36000"/>
          </a:xfrm>
          <a:prstGeom prst="rect">
            <a:avLst/>
          </a:prstGeom>
          <a:gradFill flip="none" rotWithShape="1">
            <a:gsLst>
              <a:gs pos="22000">
                <a:srgbClr val="669800"/>
              </a:gs>
              <a:gs pos="53000">
                <a:srgbClr val="9BBB59">
                  <a:lumMod val="60000"/>
                  <a:lumOff val="40000"/>
                </a:srgbClr>
              </a:gs>
              <a:gs pos="100000">
                <a:srgbClr val="F79646">
                  <a:lumMod val="75000"/>
                </a:srgbClr>
              </a:gs>
            </a:gsLst>
            <a:lin ang="0" scaled="1"/>
            <a:tileRect/>
          </a:gradFill>
          <a:ln>
            <a:noFill/>
          </a:ln>
          <a:effectLst/>
        </p:spPr>
        <p:txBody>
          <a:bodyPr wrap="none" anchor="ct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fr-FR" sz="1764" b="1" i="0" u="none" strike="noStrike" kern="0" cap="none" spc="0" normalizeH="0" baseline="0" noProof="0">
              <a:ln>
                <a:noFill/>
              </a:ln>
              <a:solidFill>
                <a:srgbClr val="000000"/>
              </a:solidFill>
              <a:effectLst/>
              <a:uLnTx/>
              <a:uFillTx/>
              <a:latin typeface="Arial" panose="020B0604020202020204" pitchFamily="34" charset="0"/>
            </a:endParaRPr>
          </a:p>
        </p:txBody>
      </p:sp>
      <p:sp>
        <p:nvSpPr>
          <p:cNvPr id="13" name="Espace réservé du pied de page 4"/>
          <p:cNvSpPr>
            <a:spLocks noGrp="1"/>
          </p:cNvSpPr>
          <p:nvPr>
            <p:ph type="ftr" sz="quarter" idx="3"/>
          </p:nvPr>
        </p:nvSpPr>
        <p:spPr>
          <a:xfrm>
            <a:off x="305906" y="7250206"/>
            <a:ext cx="2519720" cy="252000"/>
          </a:xfrm>
          <a:prstGeom prst="rect">
            <a:avLst/>
          </a:prstGeom>
          <a:noFill/>
          <a:ln>
            <a:noFill/>
          </a:ln>
        </p:spPr>
        <p:txBody>
          <a:bodyPr lIns="0" tIns="36000" rIns="36000" bIns="36000" anchor="ctr" anchorCtr="0">
            <a:noAutofit/>
          </a:bodyPr>
          <a:lstStyle>
            <a:lvl1pPr algn="l">
              <a:defRPr sz="900" b="1">
                <a:solidFill>
                  <a:schemeClr val="tx1">
                    <a:lumMod val="75000"/>
                    <a:lumOff val="25000"/>
                  </a:schemeClr>
                </a:solidFill>
                <a:latin typeface="Arial" panose="020B0604020202020204" pitchFamily="34" charset="0"/>
                <a:cs typeface="Arial" panose="020B0604020202020204" pitchFamily="34" charset="0"/>
              </a:defRPr>
            </a:lvl1pPr>
          </a:lstStyle>
          <a:p>
            <a:r>
              <a:rPr lang="en-US" altLang="fr-FR" kern="0" dirty="0"/>
              <a:t>Corporate Presentation | December 2024</a:t>
            </a:r>
            <a:endParaRPr lang="fr-FR" dirty="0"/>
          </a:p>
        </p:txBody>
      </p:sp>
      <p:sp>
        <p:nvSpPr>
          <p:cNvPr id="16" name="Espace réservé du texte 2"/>
          <p:cNvSpPr>
            <a:spLocks noGrp="1"/>
          </p:cNvSpPr>
          <p:nvPr>
            <p:ph type="body" idx="15" hasCustomPrompt="1"/>
          </p:nvPr>
        </p:nvSpPr>
        <p:spPr>
          <a:xfrm>
            <a:off x="305906" y="6880532"/>
            <a:ext cx="10080000" cy="261555"/>
          </a:xfrm>
          <a:prstGeom prst="rect">
            <a:avLst/>
          </a:prstGeom>
        </p:spPr>
        <p:txBody>
          <a:bodyPr lIns="0" tIns="36000" rIns="0" bIns="0" anchor="b">
            <a:noAutofit/>
          </a:bodyPr>
          <a:lstStyle>
            <a:lvl1pPr marL="0" indent="0" algn="l">
              <a:buNone/>
              <a:defRPr sz="800" b="0" i="1">
                <a:solidFill>
                  <a:schemeClr val="tx1">
                    <a:lumMod val="75000"/>
                    <a:lumOff val="2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Source</a:t>
            </a:r>
          </a:p>
        </p:txBody>
      </p:sp>
      <p:cxnSp>
        <p:nvCxnSpPr>
          <p:cNvPr id="10" name="Connecteur droit 9"/>
          <p:cNvCxnSpPr/>
          <p:nvPr userDrawn="1"/>
        </p:nvCxnSpPr>
        <p:spPr bwMode="auto">
          <a:xfrm>
            <a:off x="3090530" y="7373250"/>
            <a:ext cx="4536503" cy="0"/>
          </a:xfrm>
          <a:prstGeom prst="line">
            <a:avLst/>
          </a:prstGeom>
          <a:solidFill>
            <a:schemeClr val="accent1"/>
          </a:solidFill>
          <a:ln w="12700" cap="flat" cmpd="sng" algn="ctr">
            <a:solidFill>
              <a:schemeClr val="tx1">
                <a:lumMod val="75000"/>
                <a:lumOff val="2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1" name="Picture 1" descr="cid:image001.png@01CD8090.43C8C710"/>
          <p:cNvPicPr>
            <a:picLocks noChangeAspect="1" noChangeArrowheads="1"/>
          </p:cNvPicPr>
          <p:nvPr userDrawn="1"/>
        </p:nvPicPr>
        <p:blipFill rotWithShape="1">
          <a:blip r:embed="rId2" r:link="rId3" cstate="print">
            <a:extLst>
              <a:ext uri="{28A0092B-C50C-407E-A947-70E740481C1C}">
                <a14:useLocalDpi xmlns:a14="http://schemas.microsoft.com/office/drawing/2010/main" val="0"/>
              </a:ext>
            </a:extLst>
          </a:blip>
          <a:srcRect t="5572" r="4551" b="15869"/>
          <a:stretch>
            <a:fillRect/>
          </a:stretch>
        </p:blipFill>
        <p:spPr bwMode="auto">
          <a:xfrm>
            <a:off x="4948608" y="7193230"/>
            <a:ext cx="820347" cy="360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Page Number"/>
          <p:cNvSpPr>
            <a:spLocks noChangeArrowheads="1"/>
          </p:cNvSpPr>
          <p:nvPr userDrawn="1"/>
        </p:nvSpPr>
        <p:spPr bwMode="auto">
          <a:xfrm>
            <a:off x="7794177" y="7250206"/>
            <a:ext cx="2763989" cy="252000"/>
          </a:xfrm>
          <a:prstGeom prst="rect">
            <a:avLst/>
          </a:prstGeom>
          <a:noFill/>
          <a:ln>
            <a:noFill/>
          </a:ln>
          <a:effectLst/>
        </p:spPr>
        <p:txBody>
          <a:bodyPr wrap="none" lIns="36000" tIns="36000" rIns="36000" bIns="36000" anchor="ctr" anchorCtr="0">
            <a:no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marL="0" marR="0" indent="0" algn="r" defTabSz="914400" rtl="0" eaLnBrk="0" fontAlgn="base" latinLnBrk="0" hangingPunct="0">
              <a:lnSpc>
                <a:spcPct val="100000"/>
              </a:lnSpc>
              <a:spcBef>
                <a:spcPct val="0"/>
              </a:spcBef>
              <a:spcAft>
                <a:spcPct val="0"/>
              </a:spcAft>
              <a:buClrTx/>
              <a:buSzTx/>
              <a:buFontTx/>
              <a:buNone/>
              <a:tabLst/>
              <a:defRPr/>
            </a:pPr>
            <a:r>
              <a:rPr lang="en-US" altLang="fr-FR" sz="900" dirty="0">
                <a:solidFill>
                  <a:schemeClr val="tx1">
                    <a:lumMod val="75000"/>
                    <a:lumOff val="25000"/>
                  </a:schemeClr>
                </a:solidFill>
                <a:latin typeface="Arial" panose="020B0604020202020204" pitchFamily="34" charset="0"/>
                <a:cs typeface="Arial" panose="020B0604020202020204" pitchFamily="34" charset="0"/>
              </a:rPr>
              <a:t>Property of Inventiva</a:t>
            </a:r>
            <a:r>
              <a:rPr lang="en-US" altLang="fr-FR" sz="900" b="0" baseline="0" dirty="0">
                <a:solidFill>
                  <a:schemeClr val="tx1">
                    <a:lumMod val="75000"/>
                    <a:lumOff val="25000"/>
                  </a:schemeClr>
                </a:solidFill>
                <a:latin typeface="Arial" panose="020B0604020202020204" pitchFamily="34" charset="0"/>
                <a:cs typeface="Arial" panose="020B0604020202020204" pitchFamily="34" charset="0"/>
              </a:rPr>
              <a:t> </a:t>
            </a:r>
            <a:r>
              <a:rPr lang="en-US" sz="900" dirty="0">
                <a:solidFill>
                  <a:schemeClr val="tx1">
                    <a:lumMod val="75000"/>
                    <a:lumOff val="25000"/>
                  </a:schemeClr>
                </a:solidFill>
                <a:latin typeface="Arial" panose="020B0604020202020204" pitchFamily="34" charset="0"/>
                <a:cs typeface="Arial" panose="020B0604020202020204" pitchFamily="34" charset="0"/>
              </a:rPr>
              <a:t>│ </a:t>
            </a:r>
            <a:fld id="{145C44CA-CC24-453A-9F5B-E2A0E8BAB132}" type="slidenum">
              <a:rPr lang="en-US" sz="900" smtClean="0">
                <a:solidFill>
                  <a:schemeClr val="tx1">
                    <a:lumMod val="75000"/>
                    <a:lumOff val="25000"/>
                  </a:schemeClr>
                </a:solidFill>
                <a:latin typeface="Arial" panose="020B0604020202020204" pitchFamily="34" charset="0"/>
                <a:cs typeface="Arial" panose="020B0604020202020204" pitchFamily="34" charset="0"/>
              </a:rPr>
              <a:pPr marL="0" marR="0" indent="0" algn="r" defTabSz="914400" rtl="0" eaLnBrk="0" fontAlgn="base" latinLnBrk="0" hangingPunct="0">
                <a:lnSpc>
                  <a:spcPct val="100000"/>
                </a:lnSpc>
                <a:spcBef>
                  <a:spcPct val="0"/>
                </a:spcBef>
                <a:spcAft>
                  <a:spcPct val="0"/>
                </a:spcAft>
                <a:buClrTx/>
                <a:buSzTx/>
                <a:buFontTx/>
                <a:buNone/>
                <a:tabLst/>
                <a:defRPr/>
              </a:pPr>
              <a:t>‹#›</a:t>
            </a:fld>
            <a:endParaRPr lang="en-US" sz="9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8746757"/>
      </p:ext>
    </p:extLst>
  </p:cSld>
  <p:clrMapOvr>
    <a:masterClrMapping/>
  </p:clrMapOvr>
  <p:extLst>
    <p:ext uri="{DCECCB84-F9BA-43D5-87BE-67443E8EF086}">
      <p15:sldGuideLst xmlns:p15="http://schemas.microsoft.com/office/powerpoint/2012/main">
        <p15:guide id="1" orient="horz" pos="2381">
          <p15:clr>
            <a:srgbClr val="FBAE40"/>
          </p15:clr>
        </p15:guide>
        <p15:guide id="2" pos="3367">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9318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1_FULL CONTENT SLIDE (PAY OFF)">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5906" y="77795"/>
            <a:ext cx="10080000" cy="831639"/>
          </a:xfrm>
          <a:prstGeom prst="rect">
            <a:avLst/>
          </a:prstGeom>
        </p:spPr>
        <p:txBody>
          <a:bodyPr lIns="0" tIns="36000" rIns="0" bIns="36000" anchor="ctr" anchorCtr="0">
            <a:noAutofit/>
          </a:bodyPr>
          <a:lstStyle>
            <a:lvl1pPr>
              <a:defRPr sz="2400">
                <a:solidFill>
                  <a:srgbClr val="669800"/>
                </a:solidFill>
              </a:defRPr>
            </a:lvl1pPr>
          </a:lstStyle>
          <a:p>
            <a:r>
              <a:rPr lang="en-US" dirty="0"/>
              <a:t>Click to edit </a:t>
            </a:r>
            <a:br>
              <a:rPr lang="en-US" dirty="0"/>
            </a:br>
            <a:r>
              <a:rPr lang="en-US" dirty="0"/>
              <a:t>Master title style</a:t>
            </a:r>
            <a:endParaRPr lang="de-CH" dirty="0"/>
          </a:p>
        </p:txBody>
      </p:sp>
      <p:sp>
        <p:nvSpPr>
          <p:cNvPr id="3" name="Content Placeholder 2"/>
          <p:cNvSpPr>
            <a:spLocks noGrp="1"/>
          </p:cNvSpPr>
          <p:nvPr>
            <p:ph idx="1" hasCustomPrompt="1"/>
          </p:nvPr>
        </p:nvSpPr>
        <p:spPr>
          <a:xfrm>
            <a:off x="305906" y="1352692"/>
            <a:ext cx="10080000" cy="1816524"/>
          </a:xfrm>
          <a:prstGeom prst="rect">
            <a:avLst/>
          </a:prstGeom>
        </p:spPr>
        <p:txBody>
          <a:bodyPr lIns="36000" tIns="36000" rIns="36000" bIns="36000">
            <a:noAutofit/>
          </a:bodyPr>
          <a:lstStyle>
            <a:lvl1pPr marL="266700" indent="-266700">
              <a:buClr>
                <a:srgbClr val="669800"/>
              </a:buClr>
              <a:buFont typeface="Wingdings 3" panose="05040102010807070707" pitchFamily="18" charset="2"/>
              <a:buChar char="u"/>
              <a:defRPr sz="1600">
                <a:solidFill>
                  <a:schemeClr val="tx1">
                    <a:lumMod val="75000"/>
                    <a:lumOff val="25000"/>
                  </a:schemeClr>
                </a:solidFill>
              </a:defRPr>
            </a:lvl1pPr>
            <a:lvl2pPr marL="542925" indent="-276225">
              <a:buClr>
                <a:srgbClr val="669800"/>
              </a:buClr>
              <a:buFont typeface="Arial" panose="020B0604020202020204" pitchFamily="34" charset="0"/>
              <a:buChar char="–"/>
              <a:defRPr sz="1400" b="0">
                <a:solidFill>
                  <a:schemeClr val="tx1">
                    <a:lumMod val="75000"/>
                    <a:lumOff val="25000"/>
                  </a:schemeClr>
                </a:solidFill>
              </a:defRPr>
            </a:lvl2pPr>
            <a:lvl3pPr marL="809625" indent="-266700">
              <a:buClr>
                <a:srgbClr val="669800"/>
              </a:buClr>
              <a:buSzPct val="80000"/>
              <a:buFont typeface="Wingdings" panose="05000000000000000000" pitchFamily="2" charset="2"/>
              <a:buChar char="l"/>
              <a:defRPr sz="1400" b="0">
                <a:solidFill>
                  <a:schemeClr val="tx1">
                    <a:lumMod val="75000"/>
                    <a:lumOff val="25000"/>
                  </a:schemeClr>
                </a:solidFill>
              </a:defRPr>
            </a:lvl3pPr>
            <a:lvl4pPr marL="1076325" indent="-266700">
              <a:buClr>
                <a:srgbClr val="669800"/>
              </a:buClr>
              <a:buFont typeface="Arial" panose="020B0604020202020204" pitchFamily="34" charset="0"/>
              <a:buChar char="–"/>
              <a:defRPr sz="1400" b="0">
                <a:solidFill>
                  <a:schemeClr val="tx1">
                    <a:lumMod val="75000"/>
                    <a:lumOff val="25000"/>
                  </a:schemeClr>
                </a:solidFill>
              </a:defRPr>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Rectangle 23"/>
          <p:cNvSpPr>
            <a:spLocks noChangeArrowheads="1"/>
          </p:cNvSpPr>
          <p:nvPr userDrawn="1"/>
        </p:nvSpPr>
        <p:spPr bwMode="ltGray">
          <a:xfrm>
            <a:off x="305906" y="907617"/>
            <a:ext cx="10080000" cy="36000"/>
          </a:xfrm>
          <a:prstGeom prst="rect">
            <a:avLst/>
          </a:prstGeom>
          <a:gradFill flip="none" rotWithShape="1">
            <a:gsLst>
              <a:gs pos="22000">
                <a:srgbClr val="669800"/>
              </a:gs>
              <a:gs pos="53000">
                <a:srgbClr val="9BBB59">
                  <a:lumMod val="60000"/>
                  <a:lumOff val="40000"/>
                </a:srgbClr>
              </a:gs>
              <a:gs pos="100000">
                <a:srgbClr val="F79646">
                  <a:lumMod val="75000"/>
                </a:srgbClr>
              </a:gs>
            </a:gsLst>
            <a:lin ang="0" scaled="1"/>
            <a:tileRect/>
          </a:gradFill>
          <a:ln>
            <a:noFill/>
          </a:ln>
          <a:effectLst/>
        </p:spPr>
        <p:txBody>
          <a:bodyPr wrap="none" anchor="ct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fr-FR" sz="1764" b="1" i="0" u="none" strike="noStrike" kern="0" cap="none" spc="0" normalizeH="0" baseline="0" noProof="0">
              <a:ln>
                <a:noFill/>
              </a:ln>
              <a:solidFill>
                <a:srgbClr val="000000"/>
              </a:solidFill>
              <a:effectLst/>
              <a:uLnTx/>
              <a:uFillTx/>
              <a:latin typeface="Arial" panose="020B0604020202020204" pitchFamily="34" charset="0"/>
            </a:endParaRPr>
          </a:p>
        </p:txBody>
      </p:sp>
      <p:sp>
        <p:nvSpPr>
          <p:cNvPr id="11" name="Espace réservé du texte 2"/>
          <p:cNvSpPr>
            <a:spLocks noGrp="1"/>
          </p:cNvSpPr>
          <p:nvPr>
            <p:ph type="body" idx="15" hasCustomPrompt="1"/>
          </p:nvPr>
        </p:nvSpPr>
        <p:spPr>
          <a:xfrm>
            <a:off x="305906" y="6880532"/>
            <a:ext cx="10080000" cy="261555"/>
          </a:xfrm>
          <a:prstGeom prst="rect">
            <a:avLst/>
          </a:prstGeom>
        </p:spPr>
        <p:txBody>
          <a:bodyPr lIns="0" tIns="36000" rIns="0" bIns="0" anchor="b">
            <a:noAutofit/>
          </a:bodyPr>
          <a:lstStyle>
            <a:lvl1pPr marL="0" indent="0" algn="l">
              <a:buNone/>
              <a:defRPr sz="800" b="0" i="1">
                <a:solidFill>
                  <a:schemeClr val="tx1">
                    <a:lumMod val="75000"/>
                    <a:lumOff val="2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Source</a:t>
            </a:r>
          </a:p>
        </p:txBody>
      </p:sp>
      <p:sp>
        <p:nvSpPr>
          <p:cNvPr id="12" name="Espace réservé du texte 5"/>
          <p:cNvSpPr>
            <a:spLocks noGrp="1"/>
          </p:cNvSpPr>
          <p:nvPr>
            <p:ph type="body" sz="quarter" idx="13" hasCustomPrompt="1"/>
          </p:nvPr>
        </p:nvSpPr>
        <p:spPr>
          <a:xfrm>
            <a:off x="1025427" y="6250532"/>
            <a:ext cx="9360479" cy="504000"/>
          </a:xfrm>
          <a:prstGeom prst="roundRect">
            <a:avLst>
              <a:gd name="adj" fmla="val 19187"/>
            </a:avLst>
          </a:prstGeom>
          <a:ln w="15875">
            <a:solidFill>
              <a:srgbClr val="669800"/>
            </a:solidFill>
            <a:prstDash val="sysDot"/>
          </a:ln>
        </p:spPr>
        <p:txBody>
          <a:bodyPr lIns="648000" tIns="36000" rIns="36000" bIns="36000" anchor="ctr" anchorCtr="0">
            <a:noAutofit/>
          </a:bodyPr>
          <a:lstStyle>
            <a:lvl1pPr marL="0" indent="0" algn="l">
              <a:spcBef>
                <a:spcPts val="0"/>
              </a:spcBef>
              <a:buFontTx/>
              <a:buNone/>
              <a:defRPr sz="1600" b="1" i="0">
                <a:solidFill>
                  <a:schemeClr val="tx1">
                    <a:lumMod val="75000"/>
                    <a:lumOff val="25000"/>
                  </a:schemeClr>
                </a:solidFill>
                <a:latin typeface="+mn-lt"/>
              </a:defRPr>
            </a:lvl1pPr>
            <a:lvl2pPr>
              <a:buFontTx/>
              <a:buNone/>
              <a:defRPr sz="1400" b="1">
                <a:solidFill>
                  <a:srgbClr val="0060A1"/>
                </a:solidFill>
                <a:latin typeface="Calibri" pitchFamily="34" charset="0"/>
              </a:defRPr>
            </a:lvl2pPr>
            <a:lvl3pPr>
              <a:buFontTx/>
              <a:buNone/>
              <a:defRPr sz="1400" b="1">
                <a:solidFill>
                  <a:srgbClr val="0060A1"/>
                </a:solidFill>
                <a:latin typeface="Calibri" pitchFamily="34" charset="0"/>
              </a:defRPr>
            </a:lvl3pPr>
            <a:lvl4pPr>
              <a:buFontTx/>
              <a:buNone/>
              <a:defRPr sz="1400" b="1">
                <a:solidFill>
                  <a:srgbClr val="0060A1"/>
                </a:solidFill>
                <a:latin typeface="Calibri" pitchFamily="34" charset="0"/>
              </a:defRPr>
            </a:lvl4pPr>
            <a:lvl5pPr>
              <a:buFontTx/>
              <a:buNone/>
              <a:defRPr sz="1400" b="1">
                <a:solidFill>
                  <a:srgbClr val="0060A1"/>
                </a:solidFill>
                <a:latin typeface="Calibri" pitchFamily="34" charset="0"/>
              </a:defRPr>
            </a:lvl5pPr>
          </a:lstStyle>
          <a:p>
            <a:pPr lvl="0"/>
            <a:r>
              <a:rPr lang="fr-FR" dirty="0"/>
              <a:t>Cliquez pour modifier</a:t>
            </a:r>
          </a:p>
          <a:p>
            <a:pPr lvl="0"/>
            <a:r>
              <a:rPr lang="fr-FR" dirty="0"/>
              <a:t>les styles du texte du masque</a:t>
            </a:r>
          </a:p>
        </p:txBody>
      </p:sp>
      <p:sp>
        <p:nvSpPr>
          <p:cNvPr id="17" name="Espace réservé du pied de page 4"/>
          <p:cNvSpPr>
            <a:spLocks noGrp="1"/>
          </p:cNvSpPr>
          <p:nvPr>
            <p:ph type="ftr" sz="quarter" idx="3"/>
          </p:nvPr>
        </p:nvSpPr>
        <p:spPr>
          <a:xfrm>
            <a:off x="305906" y="7250206"/>
            <a:ext cx="2375704" cy="252000"/>
          </a:xfrm>
          <a:prstGeom prst="rect">
            <a:avLst/>
          </a:prstGeom>
          <a:noFill/>
          <a:ln>
            <a:noFill/>
          </a:ln>
        </p:spPr>
        <p:txBody>
          <a:bodyPr lIns="0" tIns="36000" rIns="36000" bIns="36000" anchor="ctr" anchorCtr="0">
            <a:noAutofit/>
          </a:bodyPr>
          <a:lstStyle>
            <a:lvl1pPr algn="l">
              <a:defRPr sz="900" b="1">
                <a:solidFill>
                  <a:schemeClr val="tx1">
                    <a:lumMod val="75000"/>
                    <a:lumOff val="25000"/>
                  </a:schemeClr>
                </a:solidFill>
                <a:latin typeface="Arial" panose="020B0604020202020204" pitchFamily="34" charset="0"/>
                <a:cs typeface="Arial" panose="020B0604020202020204" pitchFamily="34" charset="0"/>
              </a:defRPr>
            </a:lvl1pPr>
          </a:lstStyle>
          <a:p>
            <a:pPr>
              <a:defRPr/>
            </a:pPr>
            <a:r>
              <a:rPr lang="en-US" altLang="fr-FR" dirty="0"/>
              <a:t>Corporate Presentation | December 2024</a:t>
            </a:r>
            <a:endParaRPr lang="fr-FR" altLang="fr-FR" dirty="0"/>
          </a:p>
        </p:txBody>
      </p:sp>
      <p:cxnSp>
        <p:nvCxnSpPr>
          <p:cNvPr id="14" name="Connecteur droit 13"/>
          <p:cNvCxnSpPr/>
          <p:nvPr userDrawn="1"/>
        </p:nvCxnSpPr>
        <p:spPr bwMode="auto">
          <a:xfrm>
            <a:off x="3090530" y="7373250"/>
            <a:ext cx="4536503" cy="0"/>
          </a:xfrm>
          <a:prstGeom prst="line">
            <a:avLst/>
          </a:prstGeom>
          <a:solidFill>
            <a:schemeClr val="accent1"/>
          </a:solidFill>
          <a:ln w="12700" cap="flat" cmpd="sng" algn="ctr">
            <a:solidFill>
              <a:schemeClr val="tx1">
                <a:lumMod val="75000"/>
                <a:lumOff val="2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5" name="Picture 1" descr="cid:image001.png@01CD8090.43C8C710"/>
          <p:cNvPicPr>
            <a:picLocks noChangeAspect="1" noChangeArrowheads="1"/>
          </p:cNvPicPr>
          <p:nvPr userDrawn="1"/>
        </p:nvPicPr>
        <p:blipFill rotWithShape="1">
          <a:blip r:embed="rId2" r:link="rId3" cstate="print">
            <a:extLst>
              <a:ext uri="{28A0092B-C50C-407E-A947-70E740481C1C}">
                <a14:useLocalDpi xmlns:a14="http://schemas.microsoft.com/office/drawing/2010/main" val="0"/>
              </a:ext>
            </a:extLst>
          </a:blip>
          <a:srcRect t="5572" r="4551" b="15869"/>
          <a:stretch>
            <a:fillRect/>
          </a:stretch>
        </p:blipFill>
        <p:spPr bwMode="auto">
          <a:xfrm>
            <a:off x="4948608" y="7193230"/>
            <a:ext cx="820347" cy="360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Page Number">
            <a:extLst>
              <a:ext uri="{FF2B5EF4-FFF2-40B4-BE49-F238E27FC236}">
                <a16:creationId xmlns:a16="http://schemas.microsoft.com/office/drawing/2014/main" id="{D0F34AFF-0EB3-40D0-A152-E7D8DBA10D86}"/>
              </a:ext>
            </a:extLst>
          </p:cNvPr>
          <p:cNvSpPr>
            <a:spLocks noChangeArrowheads="1"/>
          </p:cNvSpPr>
          <p:nvPr userDrawn="1"/>
        </p:nvSpPr>
        <p:spPr bwMode="auto">
          <a:xfrm>
            <a:off x="7794177" y="7250206"/>
            <a:ext cx="2763989" cy="252000"/>
          </a:xfrm>
          <a:prstGeom prst="rect">
            <a:avLst/>
          </a:prstGeom>
          <a:noFill/>
          <a:ln>
            <a:noFill/>
          </a:ln>
          <a:effectLst/>
        </p:spPr>
        <p:txBody>
          <a:bodyPr wrap="none" lIns="36000" tIns="36000" rIns="36000" bIns="36000" anchor="ctr" anchorCtr="0">
            <a:no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marL="0" marR="0" indent="0" algn="r" defTabSz="914400" rtl="0" eaLnBrk="0" fontAlgn="base" latinLnBrk="0" hangingPunct="0">
              <a:lnSpc>
                <a:spcPct val="100000"/>
              </a:lnSpc>
              <a:spcBef>
                <a:spcPct val="0"/>
              </a:spcBef>
              <a:spcAft>
                <a:spcPct val="0"/>
              </a:spcAft>
              <a:buClrTx/>
              <a:buSzTx/>
              <a:buFontTx/>
              <a:buNone/>
              <a:tabLst/>
              <a:defRPr/>
            </a:pPr>
            <a:r>
              <a:rPr lang="en-US" altLang="fr-FR" sz="900" dirty="0">
                <a:solidFill>
                  <a:schemeClr val="tx1">
                    <a:lumMod val="75000"/>
                    <a:lumOff val="25000"/>
                  </a:schemeClr>
                </a:solidFill>
                <a:latin typeface="Arial" panose="020B0604020202020204" pitchFamily="34" charset="0"/>
                <a:cs typeface="Arial" panose="020B0604020202020204" pitchFamily="34" charset="0"/>
              </a:rPr>
              <a:t>Property of Inventiva</a:t>
            </a:r>
            <a:r>
              <a:rPr lang="en-US" altLang="fr-FR" sz="900" b="0" baseline="0" dirty="0">
                <a:solidFill>
                  <a:schemeClr val="tx1">
                    <a:lumMod val="75000"/>
                    <a:lumOff val="25000"/>
                  </a:schemeClr>
                </a:solidFill>
                <a:latin typeface="Arial" panose="020B0604020202020204" pitchFamily="34" charset="0"/>
                <a:cs typeface="Arial" panose="020B0604020202020204" pitchFamily="34" charset="0"/>
              </a:rPr>
              <a:t> </a:t>
            </a:r>
            <a:r>
              <a:rPr lang="en-US" sz="900" dirty="0">
                <a:solidFill>
                  <a:schemeClr val="tx1">
                    <a:lumMod val="75000"/>
                    <a:lumOff val="25000"/>
                  </a:schemeClr>
                </a:solidFill>
                <a:latin typeface="Arial" panose="020B0604020202020204" pitchFamily="34" charset="0"/>
                <a:cs typeface="Arial" panose="020B0604020202020204" pitchFamily="34" charset="0"/>
              </a:rPr>
              <a:t>│ </a:t>
            </a:r>
            <a:fld id="{145C44CA-CC24-453A-9F5B-E2A0E8BAB132}" type="slidenum">
              <a:rPr lang="en-US" sz="900" smtClean="0">
                <a:solidFill>
                  <a:schemeClr val="tx1">
                    <a:lumMod val="75000"/>
                    <a:lumOff val="25000"/>
                  </a:schemeClr>
                </a:solidFill>
                <a:latin typeface="Arial" panose="020B0604020202020204" pitchFamily="34" charset="0"/>
                <a:cs typeface="Arial" panose="020B0604020202020204" pitchFamily="34" charset="0"/>
              </a:rPr>
              <a:pPr marL="0" marR="0" indent="0" algn="r" defTabSz="914400" rtl="0" eaLnBrk="0" fontAlgn="base" latinLnBrk="0" hangingPunct="0">
                <a:lnSpc>
                  <a:spcPct val="100000"/>
                </a:lnSpc>
                <a:spcBef>
                  <a:spcPct val="0"/>
                </a:spcBef>
                <a:spcAft>
                  <a:spcPct val="0"/>
                </a:spcAft>
                <a:buClrTx/>
                <a:buSzTx/>
                <a:buFontTx/>
                <a:buNone/>
                <a:tabLst/>
                <a:defRPr/>
              </a:pPr>
              <a:t>‹#›</a:t>
            </a:fld>
            <a:endParaRPr lang="en-US" sz="9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5055263"/>
      </p:ext>
    </p:extLst>
  </p:cSld>
  <p:clrMapOvr>
    <a:masterClrMapping/>
  </p:clrMapOvr>
  <p:extLst>
    <p:ext uri="{DCECCB84-F9BA-43D5-87BE-67443E8EF086}">
      <p15:sldGuideLst xmlns:p15="http://schemas.microsoft.com/office/powerpoint/2012/main">
        <p15:guide id="1" orient="horz" pos="2381">
          <p15:clr>
            <a:srgbClr val="FBAE40"/>
          </p15:clr>
        </p15:guide>
        <p15:guide id="2" pos="3367">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2_FULL CONTENT SLIDE (NO PAY OFF)">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5906" y="77795"/>
            <a:ext cx="10080000" cy="831639"/>
          </a:xfrm>
          <a:prstGeom prst="rect">
            <a:avLst/>
          </a:prstGeom>
        </p:spPr>
        <p:txBody>
          <a:bodyPr lIns="0" tIns="36000" rIns="0" bIns="36000" anchor="ctr" anchorCtr="0">
            <a:noAutofit/>
          </a:bodyPr>
          <a:lstStyle>
            <a:lvl1pPr>
              <a:defRPr sz="2400">
                <a:solidFill>
                  <a:srgbClr val="669800"/>
                </a:solidFill>
              </a:defRPr>
            </a:lvl1pPr>
          </a:lstStyle>
          <a:p>
            <a:r>
              <a:rPr lang="en-US" dirty="0"/>
              <a:t>Click to edit </a:t>
            </a:r>
            <a:br>
              <a:rPr lang="en-US" dirty="0"/>
            </a:br>
            <a:r>
              <a:rPr lang="en-US" dirty="0"/>
              <a:t>Master title style</a:t>
            </a:r>
            <a:endParaRPr lang="de-CH" dirty="0"/>
          </a:p>
        </p:txBody>
      </p:sp>
      <p:sp>
        <p:nvSpPr>
          <p:cNvPr id="3" name="Content Placeholder 2"/>
          <p:cNvSpPr>
            <a:spLocks noGrp="1"/>
          </p:cNvSpPr>
          <p:nvPr>
            <p:ph idx="1" hasCustomPrompt="1"/>
          </p:nvPr>
        </p:nvSpPr>
        <p:spPr>
          <a:xfrm>
            <a:off x="305906" y="1352692"/>
            <a:ext cx="10252260" cy="1816524"/>
          </a:xfrm>
          <a:prstGeom prst="rect">
            <a:avLst/>
          </a:prstGeom>
        </p:spPr>
        <p:txBody>
          <a:bodyPr lIns="36000" tIns="36000" rIns="36000" bIns="36000">
            <a:noAutofit/>
          </a:bodyPr>
          <a:lstStyle>
            <a:lvl1pPr marL="266700" indent="-266700">
              <a:buClr>
                <a:srgbClr val="669800"/>
              </a:buClr>
              <a:buFont typeface="Wingdings 3" panose="05040102010807070707" pitchFamily="18" charset="2"/>
              <a:buChar char="u"/>
              <a:defRPr sz="1600">
                <a:solidFill>
                  <a:schemeClr val="tx1">
                    <a:lumMod val="75000"/>
                    <a:lumOff val="25000"/>
                  </a:schemeClr>
                </a:solidFill>
              </a:defRPr>
            </a:lvl1pPr>
            <a:lvl2pPr marL="542925" indent="-276225">
              <a:buClr>
                <a:srgbClr val="669800"/>
              </a:buClr>
              <a:buFont typeface="Arial" panose="020B0604020202020204" pitchFamily="34" charset="0"/>
              <a:buChar char="–"/>
              <a:defRPr sz="1400" b="0">
                <a:solidFill>
                  <a:schemeClr val="tx1">
                    <a:lumMod val="75000"/>
                    <a:lumOff val="25000"/>
                  </a:schemeClr>
                </a:solidFill>
              </a:defRPr>
            </a:lvl2pPr>
            <a:lvl3pPr marL="809625" indent="-266700">
              <a:buClr>
                <a:srgbClr val="669800"/>
              </a:buClr>
              <a:buSzPct val="80000"/>
              <a:buFont typeface="Wingdings" panose="05000000000000000000" pitchFamily="2" charset="2"/>
              <a:buChar char="l"/>
              <a:defRPr sz="1400" b="0">
                <a:solidFill>
                  <a:schemeClr val="tx1">
                    <a:lumMod val="75000"/>
                    <a:lumOff val="25000"/>
                  </a:schemeClr>
                </a:solidFill>
              </a:defRPr>
            </a:lvl3pPr>
            <a:lvl4pPr marL="1076325" indent="-266700">
              <a:buClr>
                <a:srgbClr val="669800"/>
              </a:buClr>
              <a:buFont typeface="Arial" panose="020B0604020202020204" pitchFamily="34" charset="0"/>
              <a:buChar char="–"/>
              <a:defRPr sz="1400" b="0">
                <a:solidFill>
                  <a:schemeClr val="tx1">
                    <a:lumMod val="75000"/>
                    <a:lumOff val="25000"/>
                  </a:schemeClr>
                </a:solidFill>
              </a:defRPr>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Rectangle 23"/>
          <p:cNvSpPr>
            <a:spLocks noChangeArrowheads="1"/>
          </p:cNvSpPr>
          <p:nvPr userDrawn="1"/>
        </p:nvSpPr>
        <p:spPr bwMode="ltGray">
          <a:xfrm>
            <a:off x="305906" y="907617"/>
            <a:ext cx="10080000" cy="36000"/>
          </a:xfrm>
          <a:prstGeom prst="rect">
            <a:avLst/>
          </a:prstGeom>
          <a:gradFill flip="none" rotWithShape="1">
            <a:gsLst>
              <a:gs pos="22000">
                <a:srgbClr val="669800"/>
              </a:gs>
              <a:gs pos="53000">
                <a:srgbClr val="9BBB59">
                  <a:lumMod val="60000"/>
                  <a:lumOff val="40000"/>
                </a:srgbClr>
              </a:gs>
              <a:gs pos="100000">
                <a:srgbClr val="F79646">
                  <a:lumMod val="75000"/>
                </a:srgbClr>
              </a:gs>
            </a:gsLst>
            <a:lin ang="0" scaled="1"/>
            <a:tileRect/>
          </a:gradFill>
          <a:ln>
            <a:noFill/>
          </a:ln>
          <a:effectLst/>
        </p:spPr>
        <p:txBody>
          <a:bodyPr wrap="none" anchor="ct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fr-FR" sz="1764" b="1" i="0" u="none" strike="noStrike" kern="0" cap="none" spc="0" normalizeH="0" baseline="0" noProof="0">
              <a:ln>
                <a:noFill/>
              </a:ln>
              <a:solidFill>
                <a:srgbClr val="000000"/>
              </a:solidFill>
              <a:effectLst/>
              <a:uLnTx/>
              <a:uFillTx/>
              <a:latin typeface="Arial" panose="020B0604020202020204" pitchFamily="34" charset="0"/>
            </a:endParaRPr>
          </a:p>
        </p:txBody>
      </p:sp>
      <p:sp>
        <p:nvSpPr>
          <p:cNvPr id="13" name="Espace réservé du pied de page 4"/>
          <p:cNvSpPr>
            <a:spLocks noGrp="1"/>
          </p:cNvSpPr>
          <p:nvPr>
            <p:ph type="ftr" sz="quarter" idx="3"/>
          </p:nvPr>
        </p:nvSpPr>
        <p:spPr>
          <a:xfrm>
            <a:off x="305906" y="7250206"/>
            <a:ext cx="2519720" cy="252000"/>
          </a:xfrm>
          <a:prstGeom prst="rect">
            <a:avLst/>
          </a:prstGeom>
          <a:noFill/>
          <a:ln>
            <a:noFill/>
          </a:ln>
        </p:spPr>
        <p:txBody>
          <a:bodyPr lIns="0" tIns="36000" rIns="36000" bIns="36000" anchor="ctr" anchorCtr="0">
            <a:noAutofit/>
          </a:bodyPr>
          <a:lstStyle>
            <a:lvl1pPr algn="l">
              <a:defRPr sz="900" b="1">
                <a:solidFill>
                  <a:schemeClr val="tx1">
                    <a:lumMod val="75000"/>
                    <a:lumOff val="25000"/>
                  </a:schemeClr>
                </a:solidFill>
                <a:latin typeface="Arial" panose="020B0604020202020204" pitchFamily="34" charset="0"/>
                <a:cs typeface="Arial" panose="020B0604020202020204" pitchFamily="34" charset="0"/>
              </a:defRPr>
            </a:lvl1pPr>
          </a:lstStyle>
          <a:p>
            <a:pPr>
              <a:defRPr/>
            </a:pPr>
            <a:r>
              <a:rPr lang="en-US" altLang="fr-FR" dirty="0"/>
              <a:t>Corporate Presentation | December 2024</a:t>
            </a:r>
            <a:endParaRPr lang="fr-FR" altLang="fr-FR" dirty="0"/>
          </a:p>
        </p:txBody>
      </p:sp>
      <p:sp>
        <p:nvSpPr>
          <p:cNvPr id="16" name="Espace réservé du texte 2"/>
          <p:cNvSpPr>
            <a:spLocks noGrp="1"/>
          </p:cNvSpPr>
          <p:nvPr>
            <p:ph type="body" idx="15" hasCustomPrompt="1"/>
          </p:nvPr>
        </p:nvSpPr>
        <p:spPr>
          <a:xfrm>
            <a:off x="305906" y="6880532"/>
            <a:ext cx="10080000" cy="261555"/>
          </a:xfrm>
          <a:prstGeom prst="rect">
            <a:avLst/>
          </a:prstGeom>
        </p:spPr>
        <p:txBody>
          <a:bodyPr lIns="0" tIns="36000" rIns="0" bIns="0" anchor="b">
            <a:noAutofit/>
          </a:bodyPr>
          <a:lstStyle>
            <a:lvl1pPr marL="0" indent="0" algn="l">
              <a:buNone/>
              <a:defRPr sz="800" b="0" i="1">
                <a:solidFill>
                  <a:schemeClr val="tx1">
                    <a:lumMod val="75000"/>
                    <a:lumOff val="2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Source</a:t>
            </a:r>
          </a:p>
        </p:txBody>
      </p:sp>
      <p:cxnSp>
        <p:nvCxnSpPr>
          <p:cNvPr id="10" name="Connecteur droit 9"/>
          <p:cNvCxnSpPr/>
          <p:nvPr userDrawn="1"/>
        </p:nvCxnSpPr>
        <p:spPr bwMode="auto">
          <a:xfrm>
            <a:off x="3090530" y="7373250"/>
            <a:ext cx="4536503" cy="0"/>
          </a:xfrm>
          <a:prstGeom prst="line">
            <a:avLst/>
          </a:prstGeom>
          <a:solidFill>
            <a:schemeClr val="accent1"/>
          </a:solidFill>
          <a:ln w="12700" cap="flat" cmpd="sng" algn="ctr">
            <a:solidFill>
              <a:schemeClr val="tx1">
                <a:lumMod val="75000"/>
                <a:lumOff val="2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1" name="Picture 1" descr="cid:image001.png@01CD8090.43C8C710"/>
          <p:cNvPicPr>
            <a:picLocks noChangeAspect="1" noChangeArrowheads="1"/>
          </p:cNvPicPr>
          <p:nvPr userDrawn="1"/>
        </p:nvPicPr>
        <p:blipFill rotWithShape="1">
          <a:blip r:embed="rId2" r:link="rId3" cstate="print">
            <a:extLst>
              <a:ext uri="{28A0092B-C50C-407E-A947-70E740481C1C}">
                <a14:useLocalDpi xmlns:a14="http://schemas.microsoft.com/office/drawing/2010/main" val="0"/>
              </a:ext>
            </a:extLst>
          </a:blip>
          <a:srcRect t="5572" r="4551" b="15869"/>
          <a:stretch>
            <a:fillRect/>
          </a:stretch>
        </p:blipFill>
        <p:spPr bwMode="auto">
          <a:xfrm>
            <a:off x="4948608" y="7193230"/>
            <a:ext cx="820347" cy="360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Page Number">
            <a:extLst>
              <a:ext uri="{FF2B5EF4-FFF2-40B4-BE49-F238E27FC236}">
                <a16:creationId xmlns:a16="http://schemas.microsoft.com/office/drawing/2014/main" id="{23FCF84E-E823-4BF3-BDFE-25CA8D784552}"/>
              </a:ext>
            </a:extLst>
          </p:cNvPr>
          <p:cNvSpPr>
            <a:spLocks noChangeArrowheads="1"/>
          </p:cNvSpPr>
          <p:nvPr userDrawn="1"/>
        </p:nvSpPr>
        <p:spPr bwMode="auto">
          <a:xfrm>
            <a:off x="7794177" y="7250206"/>
            <a:ext cx="2763989" cy="252000"/>
          </a:xfrm>
          <a:prstGeom prst="rect">
            <a:avLst/>
          </a:prstGeom>
          <a:noFill/>
          <a:ln>
            <a:noFill/>
          </a:ln>
          <a:effectLst/>
        </p:spPr>
        <p:txBody>
          <a:bodyPr wrap="none" lIns="36000" tIns="36000" rIns="36000" bIns="36000" anchor="ctr" anchorCtr="0">
            <a:no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marL="0" marR="0" indent="0" algn="r" defTabSz="914400" rtl="0" eaLnBrk="0" fontAlgn="base" latinLnBrk="0" hangingPunct="0">
              <a:lnSpc>
                <a:spcPct val="100000"/>
              </a:lnSpc>
              <a:spcBef>
                <a:spcPct val="0"/>
              </a:spcBef>
              <a:spcAft>
                <a:spcPct val="0"/>
              </a:spcAft>
              <a:buClrTx/>
              <a:buSzTx/>
              <a:buFontTx/>
              <a:buNone/>
              <a:tabLst/>
              <a:defRPr/>
            </a:pPr>
            <a:r>
              <a:rPr lang="en-US" altLang="fr-FR" sz="900" dirty="0">
                <a:solidFill>
                  <a:schemeClr val="tx1">
                    <a:lumMod val="75000"/>
                    <a:lumOff val="25000"/>
                  </a:schemeClr>
                </a:solidFill>
                <a:latin typeface="Arial" panose="020B0604020202020204" pitchFamily="34" charset="0"/>
                <a:cs typeface="Arial" panose="020B0604020202020204" pitchFamily="34" charset="0"/>
              </a:rPr>
              <a:t>Property of Inventiva</a:t>
            </a:r>
            <a:r>
              <a:rPr lang="en-US" altLang="fr-FR" sz="900" b="0" baseline="0" dirty="0">
                <a:solidFill>
                  <a:schemeClr val="tx1">
                    <a:lumMod val="75000"/>
                    <a:lumOff val="25000"/>
                  </a:schemeClr>
                </a:solidFill>
                <a:latin typeface="Arial" panose="020B0604020202020204" pitchFamily="34" charset="0"/>
                <a:cs typeface="Arial" panose="020B0604020202020204" pitchFamily="34" charset="0"/>
              </a:rPr>
              <a:t> </a:t>
            </a:r>
            <a:r>
              <a:rPr lang="en-US" sz="900" dirty="0">
                <a:solidFill>
                  <a:schemeClr val="tx1">
                    <a:lumMod val="75000"/>
                    <a:lumOff val="25000"/>
                  </a:schemeClr>
                </a:solidFill>
                <a:latin typeface="Arial" panose="020B0604020202020204" pitchFamily="34" charset="0"/>
                <a:cs typeface="Arial" panose="020B0604020202020204" pitchFamily="34" charset="0"/>
              </a:rPr>
              <a:t>│ </a:t>
            </a:r>
            <a:fld id="{145C44CA-CC24-453A-9F5B-E2A0E8BAB132}" type="slidenum">
              <a:rPr lang="en-US" sz="900" smtClean="0">
                <a:solidFill>
                  <a:schemeClr val="tx1">
                    <a:lumMod val="75000"/>
                    <a:lumOff val="25000"/>
                  </a:schemeClr>
                </a:solidFill>
                <a:latin typeface="Arial" panose="020B0604020202020204" pitchFamily="34" charset="0"/>
                <a:cs typeface="Arial" panose="020B0604020202020204" pitchFamily="34" charset="0"/>
              </a:rPr>
              <a:pPr marL="0" marR="0" indent="0" algn="r" defTabSz="914400" rtl="0" eaLnBrk="0" fontAlgn="base" latinLnBrk="0" hangingPunct="0">
                <a:lnSpc>
                  <a:spcPct val="100000"/>
                </a:lnSpc>
                <a:spcBef>
                  <a:spcPct val="0"/>
                </a:spcBef>
                <a:spcAft>
                  <a:spcPct val="0"/>
                </a:spcAft>
                <a:buClrTx/>
                <a:buSzTx/>
                <a:buFontTx/>
                <a:buNone/>
                <a:tabLst/>
                <a:defRPr/>
              </a:pPr>
              <a:t>‹#›</a:t>
            </a:fld>
            <a:endParaRPr lang="en-US" sz="9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6906641"/>
      </p:ext>
    </p:extLst>
  </p:cSld>
  <p:clrMapOvr>
    <a:masterClrMapping/>
  </p:clrMapOvr>
  <p:extLst>
    <p:ext uri="{DCECCB84-F9BA-43D5-87BE-67443E8EF086}">
      <p15:sldGuideLst xmlns:p15="http://schemas.microsoft.com/office/powerpoint/2012/main">
        <p15:guide id="1" orient="horz" pos="2381">
          <p15:clr>
            <a:srgbClr val="FBAE40"/>
          </p15:clr>
        </p15:guide>
        <p15:guide id="2" pos="3367">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emf"/><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oleObject" Target="../embeddings/oleObject1.bin"/><Relationship Id="rId5" Type="http://schemas.openxmlformats.org/officeDocument/2006/relationships/tags" Target="../tags/tag1.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10.xml"/><Relationship Id="rId7" Type="http://schemas.openxmlformats.org/officeDocument/2006/relationships/oleObject" Target="../embeddings/oleObject1.bin"/><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ags" Target="../tags/tag2.xml"/><Relationship Id="rId5" Type="http://schemas.openxmlformats.org/officeDocument/2006/relationships/theme" Target="../theme/theme3.xml"/><Relationship Id="rId4"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4.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5.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5656"/>
      </p:ext>
    </p:extLst>
  </p:cSld>
  <p:clrMap bg1="lt1" tx1="dk1" bg2="lt2" tx2="dk2" accent1="accent1" accent2="accent2" accent3="accent3" accent4="accent4" accent5="accent5" accent6="accent6" hlink="hlink" folHlink="folHlink"/>
  <p:sldLayoutIdLst>
    <p:sldLayoutId id="2147483662" r:id="rId1"/>
    <p:sldLayoutId id="2147483676" r:id="rId2"/>
    <p:sldLayoutId id="2147483667" r:id="rId3"/>
    <p:sldLayoutId id="2147483715" r:id="rId4"/>
  </p:sldLayoutIdLst>
  <p:hf sldNum="0" hdr="0" dt="0"/>
  <p:txStyles>
    <p:titleStyle>
      <a:lvl1pPr algn="l" defTabSz="1076190" rtl="0" eaLnBrk="0" fontAlgn="base" hangingPunct="0">
        <a:spcBef>
          <a:spcPct val="0"/>
        </a:spcBef>
        <a:spcAft>
          <a:spcPct val="0"/>
        </a:spcAft>
        <a:defRPr sz="2205" b="1">
          <a:solidFill>
            <a:srgbClr val="4B4B4D"/>
          </a:solidFill>
          <a:latin typeface="+mj-lt"/>
          <a:ea typeface="+mj-ea"/>
          <a:cs typeface="+mj-cs"/>
        </a:defRPr>
      </a:lvl1pPr>
      <a:lvl2pPr algn="l" defTabSz="1076190" rtl="0" eaLnBrk="0" fontAlgn="base" hangingPunct="0">
        <a:spcBef>
          <a:spcPct val="0"/>
        </a:spcBef>
        <a:spcAft>
          <a:spcPct val="0"/>
        </a:spcAft>
        <a:defRPr sz="2205" b="1">
          <a:solidFill>
            <a:srgbClr val="4B4B4D"/>
          </a:solidFill>
          <a:latin typeface="Arial" pitchFamily="34" charset="0"/>
        </a:defRPr>
      </a:lvl2pPr>
      <a:lvl3pPr algn="l" defTabSz="1076190" rtl="0" eaLnBrk="0" fontAlgn="base" hangingPunct="0">
        <a:spcBef>
          <a:spcPct val="0"/>
        </a:spcBef>
        <a:spcAft>
          <a:spcPct val="0"/>
        </a:spcAft>
        <a:defRPr sz="2205" b="1">
          <a:solidFill>
            <a:srgbClr val="4B4B4D"/>
          </a:solidFill>
          <a:latin typeface="Arial" pitchFamily="34" charset="0"/>
        </a:defRPr>
      </a:lvl3pPr>
      <a:lvl4pPr algn="l" defTabSz="1076190" rtl="0" eaLnBrk="0" fontAlgn="base" hangingPunct="0">
        <a:spcBef>
          <a:spcPct val="0"/>
        </a:spcBef>
        <a:spcAft>
          <a:spcPct val="0"/>
        </a:spcAft>
        <a:defRPr sz="2205" b="1">
          <a:solidFill>
            <a:srgbClr val="4B4B4D"/>
          </a:solidFill>
          <a:latin typeface="Arial" pitchFamily="34" charset="0"/>
        </a:defRPr>
      </a:lvl4pPr>
      <a:lvl5pPr algn="l" defTabSz="1076190" rtl="0" eaLnBrk="0" fontAlgn="base" hangingPunct="0">
        <a:spcBef>
          <a:spcPct val="0"/>
        </a:spcBef>
        <a:spcAft>
          <a:spcPct val="0"/>
        </a:spcAft>
        <a:defRPr sz="2205" b="1">
          <a:solidFill>
            <a:srgbClr val="4B4B4D"/>
          </a:solidFill>
          <a:latin typeface="Arial" pitchFamily="34" charset="0"/>
        </a:defRPr>
      </a:lvl5pPr>
      <a:lvl6pPr marL="503972" algn="l" defTabSz="1076190" rtl="0" eaLnBrk="0" fontAlgn="base" hangingPunct="0">
        <a:spcBef>
          <a:spcPct val="0"/>
        </a:spcBef>
        <a:spcAft>
          <a:spcPct val="0"/>
        </a:spcAft>
        <a:defRPr sz="2425" b="1">
          <a:solidFill>
            <a:schemeClr val="tx2"/>
          </a:solidFill>
          <a:latin typeface="Arial" pitchFamily="34" charset="0"/>
        </a:defRPr>
      </a:lvl6pPr>
      <a:lvl7pPr marL="1007943" algn="l" defTabSz="1076190" rtl="0" eaLnBrk="0" fontAlgn="base" hangingPunct="0">
        <a:spcBef>
          <a:spcPct val="0"/>
        </a:spcBef>
        <a:spcAft>
          <a:spcPct val="0"/>
        </a:spcAft>
        <a:defRPr sz="2425" b="1">
          <a:solidFill>
            <a:schemeClr val="tx2"/>
          </a:solidFill>
          <a:latin typeface="Arial" pitchFamily="34" charset="0"/>
        </a:defRPr>
      </a:lvl7pPr>
      <a:lvl8pPr marL="1511915" algn="l" defTabSz="1076190" rtl="0" eaLnBrk="0" fontAlgn="base" hangingPunct="0">
        <a:spcBef>
          <a:spcPct val="0"/>
        </a:spcBef>
        <a:spcAft>
          <a:spcPct val="0"/>
        </a:spcAft>
        <a:defRPr sz="2425" b="1">
          <a:solidFill>
            <a:schemeClr val="tx2"/>
          </a:solidFill>
          <a:latin typeface="Arial" pitchFamily="34" charset="0"/>
        </a:defRPr>
      </a:lvl8pPr>
      <a:lvl9pPr marL="2015886" algn="l" defTabSz="1076190" rtl="0" eaLnBrk="0" fontAlgn="base" hangingPunct="0">
        <a:spcBef>
          <a:spcPct val="0"/>
        </a:spcBef>
        <a:spcAft>
          <a:spcPct val="0"/>
        </a:spcAft>
        <a:defRPr sz="2425" b="1">
          <a:solidFill>
            <a:schemeClr val="tx2"/>
          </a:solidFill>
          <a:latin typeface="Arial" pitchFamily="34" charset="0"/>
        </a:defRPr>
      </a:lvl9pPr>
    </p:titleStyle>
    <p:bodyStyle>
      <a:lvl1pPr marL="377979" indent="-377979" algn="l" defTabSz="1076190" rtl="0" eaLnBrk="0" fontAlgn="base" hangingPunct="0">
        <a:spcBef>
          <a:spcPct val="50000"/>
        </a:spcBef>
        <a:spcAft>
          <a:spcPct val="0"/>
        </a:spcAft>
        <a:defRPr sz="1764" b="1">
          <a:solidFill>
            <a:schemeClr val="tx1"/>
          </a:solidFill>
          <a:latin typeface="+mn-lt"/>
          <a:ea typeface="+mn-ea"/>
          <a:cs typeface="+mn-cs"/>
        </a:defRPr>
      </a:lvl1pPr>
      <a:lvl2pPr marL="944947" indent="-440975" algn="l" defTabSz="1076190" rtl="0" eaLnBrk="0" fontAlgn="base" hangingPunct="0">
        <a:spcBef>
          <a:spcPct val="50000"/>
        </a:spcBef>
        <a:spcAft>
          <a:spcPct val="0"/>
        </a:spcAft>
        <a:buSzPct val="100000"/>
        <a:buChar char="•"/>
        <a:defRPr sz="1764" b="1">
          <a:solidFill>
            <a:schemeClr val="tx1"/>
          </a:solidFill>
          <a:latin typeface="+mn-lt"/>
        </a:defRPr>
      </a:lvl2pPr>
      <a:lvl3pPr marL="1511915" indent="-377979" algn="l" defTabSz="1076190" rtl="0" eaLnBrk="0" fontAlgn="base" hangingPunct="0">
        <a:spcBef>
          <a:spcPct val="50000"/>
        </a:spcBef>
        <a:spcAft>
          <a:spcPct val="0"/>
        </a:spcAft>
        <a:buSzPct val="100000"/>
        <a:buChar char="-"/>
        <a:defRPr sz="1764" b="1">
          <a:solidFill>
            <a:schemeClr val="tx1"/>
          </a:solidFill>
          <a:latin typeface="+mn-lt"/>
        </a:defRPr>
      </a:lvl3pPr>
      <a:lvl4pPr marL="2015886" indent="-314982" algn="l" defTabSz="1076190" rtl="0" eaLnBrk="0" fontAlgn="base" hangingPunct="0">
        <a:spcBef>
          <a:spcPct val="50000"/>
        </a:spcBef>
        <a:spcAft>
          <a:spcPct val="0"/>
        </a:spcAft>
        <a:buSzPct val="100000"/>
        <a:buChar char="·"/>
        <a:defRPr sz="1764" b="1">
          <a:solidFill>
            <a:schemeClr val="tx1"/>
          </a:solidFill>
          <a:latin typeface="+mn-lt"/>
        </a:defRPr>
      </a:lvl4pPr>
      <a:lvl5pPr marL="5102712" indent="-306233" algn="l" defTabSz="1076190" rtl="0" eaLnBrk="0" fontAlgn="base" hangingPunct="0">
        <a:spcBef>
          <a:spcPct val="50000"/>
        </a:spcBef>
        <a:spcAft>
          <a:spcPct val="0"/>
        </a:spcAft>
        <a:buSzPct val="100000"/>
        <a:buChar char="-"/>
        <a:defRPr sz="1764" b="1">
          <a:solidFill>
            <a:schemeClr val="tx1"/>
          </a:solidFill>
          <a:latin typeface="+mn-lt"/>
        </a:defRPr>
      </a:lvl5pPr>
      <a:lvl6pPr marL="5606684" indent="-306233" algn="l" defTabSz="1076190" rtl="0" eaLnBrk="0" fontAlgn="base" hangingPunct="0">
        <a:spcBef>
          <a:spcPct val="50000"/>
        </a:spcBef>
        <a:spcAft>
          <a:spcPct val="0"/>
        </a:spcAft>
        <a:buSzPct val="100000"/>
        <a:buChar char="-"/>
        <a:defRPr sz="1764" b="1">
          <a:solidFill>
            <a:schemeClr val="tx1"/>
          </a:solidFill>
          <a:latin typeface="+mn-lt"/>
        </a:defRPr>
      </a:lvl6pPr>
      <a:lvl7pPr marL="6110655" indent="-306233" algn="l" defTabSz="1076190" rtl="0" eaLnBrk="0" fontAlgn="base" hangingPunct="0">
        <a:spcBef>
          <a:spcPct val="50000"/>
        </a:spcBef>
        <a:spcAft>
          <a:spcPct val="0"/>
        </a:spcAft>
        <a:buSzPct val="100000"/>
        <a:buChar char="-"/>
        <a:defRPr sz="1764" b="1">
          <a:solidFill>
            <a:schemeClr val="tx1"/>
          </a:solidFill>
          <a:latin typeface="+mn-lt"/>
        </a:defRPr>
      </a:lvl7pPr>
      <a:lvl8pPr marL="6614627" indent="-306233" algn="l" defTabSz="1076190" rtl="0" eaLnBrk="0" fontAlgn="base" hangingPunct="0">
        <a:spcBef>
          <a:spcPct val="50000"/>
        </a:spcBef>
        <a:spcAft>
          <a:spcPct val="0"/>
        </a:spcAft>
        <a:buSzPct val="100000"/>
        <a:buChar char="-"/>
        <a:defRPr sz="1764" b="1">
          <a:solidFill>
            <a:schemeClr val="tx1"/>
          </a:solidFill>
          <a:latin typeface="+mn-lt"/>
        </a:defRPr>
      </a:lvl8pPr>
      <a:lvl9pPr marL="7118598" indent="-306233" algn="l" defTabSz="1076190" rtl="0" eaLnBrk="0" fontAlgn="base" hangingPunct="0">
        <a:spcBef>
          <a:spcPct val="50000"/>
        </a:spcBef>
        <a:spcAft>
          <a:spcPct val="0"/>
        </a:spcAft>
        <a:buSzPct val="100000"/>
        <a:buChar char="-"/>
        <a:defRPr sz="1764" b="1">
          <a:solidFill>
            <a:schemeClr val="tx1"/>
          </a:solidFill>
          <a:latin typeface="+mn-lt"/>
        </a:defRPr>
      </a:lvl9pPr>
    </p:bodyStyle>
    <p:otherStyle>
      <a:defPPr>
        <a:defRPr lang="de-DE"/>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81" userDrawn="1">
          <p15:clr>
            <a:srgbClr val="F26B43"/>
          </p15:clr>
        </p15:guide>
        <p15:guide id="2" pos="336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5"/>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23" imgH="499" progId="TCLayout.ActiveDocument.1">
                  <p:embed/>
                </p:oleObj>
              </mc:Choice>
              <mc:Fallback>
                <p:oleObj name="think-cell Slide" r:id="rId6" imgW="523" imgH="499" progId="TCLayout.ActiveDocument.1">
                  <p:embed/>
                  <p:pic>
                    <p:nvPicPr>
                      <p:cNvPr id="2" name="Object 1" hidden="1"/>
                      <p:cNvPicPr/>
                      <p:nvPr/>
                    </p:nvPicPr>
                    <p:blipFill>
                      <a:blip r:embed="rId7"/>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221496689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Lst>
  <p:hf sldNum="0" hdr="0" dt="0"/>
  <p:txStyles>
    <p:titleStyle>
      <a:lvl1pPr algn="l" defTabSz="1076190" rtl="0" eaLnBrk="0" fontAlgn="base" hangingPunct="0">
        <a:spcBef>
          <a:spcPct val="0"/>
        </a:spcBef>
        <a:spcAft>
          <a:spcPct val="0"/>
        </a:spcAft>
        <a:defRPr sz="2205" b="1">
          <a:solidFill>
            <a:srgbClr val="4B4B4D"/>
          </a:solidFill>
          <a:latin typeface="+mj-lt"/>
          <a:ea typeface="+mj-ea"/>
          <a:cs typeface="+mj-cs"/>
        </a:defRPr>
      </a:lvl1pPr>
      <a:lvl2pPr algn="l" defTabSz="1076190" rtl="0" eaLnBrk="0" fontAlgn="base" hangingPunct="0">
        <a:spcBef>
          <a:spcPct val="0"/>
        </a:spcBef>
        <a:spcAft>
          <a:spcPct val="0"/>
        </a:spcAft>
        <a:defRPr sz="2205" b="1">
          <a:solidFill>
            <a:srgbClr val="4B4B4D"/>
          </a:solidFill>
          <a:latin typeface="Arial" pitchFamily="34" charset="0"/>
        </a:defRPr>
      </a:lvl2pPr>
      <a:lvl3pPr algn="l" defTabSz="1076190" rtl="0" eaLnBrk="0" fontAlgn="base" hangingPunct="0">
        <a:spcBef>
          <a:spcPct val="0"/>
        </a:spcBef>
        <a:spcAft>
          <a:spcPct val="0"/>
        </a:spcAft>
        <a:defRPr sz="2205" b="1">
          <a:solidFill>
            <a:srgbClr val="4B4B4D"/>
          </a:solidFill>
          <a:latin typeface="Arial" pitchFamily="34" charset="0"/>
        </a:defRPr>
      </a:lvl3pPr>
      <a:lvl4pPr algn="l" defTabSz="1076190" rtl="0" eaLnBrk="0" fontAlgn="base" hangingPunct="0">
        <a:spcBef>
          <a:spcPct val="0"/>
        </a:spcBef>
        <a:spcAft>
          <a:spcPct val="0"/>
        </a:spcAft>
        <a:defRPr sz="2205" b="1">
          <a:solidFill>
            <a:srgbClr val="4B4B4D"/>
          </a:solidFill>
          <a:latin typeface="Arial" pitchFamily="34" charset="0"/>
        </a:defRPr>
      </a:lvl4pPr>
      <a:lvl5pPr algn="l" defTabSz="1076190" rtl="0" eaLnBrk="0" fontAlgn="base" hangingPunct="0">
        <a:spcBef>
          <a:spcPct val="0"/>
        </a:spcBef>
        <a:spcAft>
          <a:spcPct val="0"/>
        </a:spcAft>
        <a:defRPr sz="2205" b="1">
          <a:solidFill>
            <a:srgbClr val="4B4B4D"/>
          </a:solidFill>
          <a:latin typeface="Arial" pitchFamily="34" charset="0"/>
        </a:defRPr>
      </a:lvl5pPr>
      <a:lvl6pPr marL="503972" algn="l" defTabSz="1076190" rtl="0" eaLnBrk="0" fontAlgn="base" hangingPunct="0">
        <a:spcBef>
          <a:spcPct val="0"/>
        </a:spcBef>
        <a:spcAft>
          <a:spcPct val="0"/>
        </a:spcAft>
        <a:defRPr sz="2425" b="1">
          <a:solidFill>
            <a:schemeClr val="tx2"/>
          </a:solidFill>
          <a:latin typeface="Arial" pitchFamily="34" charset="0"/>
        </a:defRPr>
      </a:lvl6pPr>
      <a:lvl7pPr marL="1007943" algn="l" defTabSz="1076190" rtl="0" eaLnBrk="0" fontAlgn="base" hangingPunct="0">
        <a:spcBef>
          <a:spcPct val="0"/>
        </a:spcBef>
        <a:spcAft>
          <a:spcPct val="0"/>
        </a:spcAft>
        <a:defRPr sz="2425" b="1">
          <a:solidFill>
            <a:schemeClr val="tx2"/>
          </a:solidFill>
          <a:latin typeface="Arial" pitchFamily="34" charset="0"/>
        </a:defRPr>
      </a:lvl7pPr>
      <a:lvl8pPr marL="1511915" algn="l" defTabSz="1076190" rtl="0" eaLnBrk="0" fontAlgn="base" hangingPunct="0">
        <a:spcBef>
          <a:spcPct val="0"/>
        </a:spcBef>
        <a:spcAft>
          <a:spcPct val="0"/>
        </a:spcAft>
        <a:defRPr sz="2425" b="1">
          <a:solidFill>
            <a:schemeClr val="tx2"/>
          </a:solidFill>
          <a:latin typeface="Arial" pitchFamily="34" charset="0"/>
        </a:defRPr>
      </a:lvl8pPr>
      <a:lvl9pPr marL="2015886" algn="l" defTabSz="1076190" rtl="0" eaLnBrk="0" fontAlgn="base" hangingPunct="0">
        <a:spcBef>
          <a:spcPct val="0"/>
        </a:spcBef>
        <a:spcAft>
          <a:spcPct val="0"/>
        </a:spcAft>
        <a:defRPr sz="2425" b="1">
          <a:solidFill>
            <a:schemeClr val="tx2"/>
          </a:solidFill>
          <a:latin typeface="Arial" pitchFamily="34" charset="0"/>
        </a:defRPr>
      </a:lvl9pPr>
    </p:titleStyle>
    <p:bodyStyle>
      <a:lvl1pPr marL="377979" indent="-377979" algn="l" defTabSz="1076190" rtl="0" eaLnBrk="0" fontAlgn="base" hangingPunct="0">
        <a:spcBef>
          <a:spcPct val="50000"/>
        </a:spcBef>
        <a:spcAft>
          <a:spcPct val="0"/>
        </a:spcAft>
        <a:defRPr sz="1764" b="1">
          <a:solidFill>
            <a:schemeClr val="tx1"/>
          </a:solidFill>
          <a:latin typeface="+mn-lt"/>
          <a:ea typeface="+mn-ea"/>
          <a:cs typeface="+mn-cs"/>
        </a:defRPr>
      </a:lvl1pPr>
      <a:lvl2pPr marL="944947" indent="-440975" algn="l" defTabSz="1076190" rtl="0" eaLnBrk="0" fontAlgn="base" hangingPunct="0">
        <a:spcBef>
          <a:spcPct val="50000"/>
        </a:spcBef>
        <a:spcAft>
          <a:spcPct val="0"/>
        </a:spcAft>
        <a:buSzPct val="100000"/>
        <a:buChar char="•"/>
        <a:defRPr sz="1764" b="1">
          <a:solidFill>
            <a:schemeClr val="tx1"/>
          </a:solidFill>
          <a:latin typeface="+mn-lt"/>
        </a:defRPr>
      </a:lvl2pPr>
      <a:lvl3pPr marL="1511915" indent="-377979" algn="l" defTabSz="1076190" rtl="0" eaLnBrk="0" fontAlgn="base" hangingPunct="0">
        <a:spcBef>
          <a:spcPct val="50000"/>
        </a:spcBef>
        <a:spcAft>
          <a:spcPct val="0"/>
        </a:spcAft>
        <a:buSzPct val="100000"/>
        <a:buChar char="-"/>
        <a:defRPr sz="1764" b="1">
          <a:solidFill>
            <a:schemeClr val="tx1"/>
          </a:solidFill>
          <a:latin typeface="+mn-lt"/>
        </a:defRPr>
      </a:lvl3pPr>
      <a:lvl4pPr marL="2015886" indent="-314982" algn="l" defTabSz="1076190" rtl="0" eaLnBrk="0" fontAlgn="base" hangingPunct="0">
        <a:spcBef>
          <a:spcPct val="50000"/>
        </a:spcBef>
        <a:spcAft>
          <a:spcPct val="0"/>
        </a:spcAft>
        <a:buSzPct val="100000"/>
        <a:buChar char="·"/>
        <a:defRPr sz="1764" b="1">
          <a:solidFill>
            <a:schemeClr val="tx1"/>
          </a:solidFill>
          <a:latin typeface="+mn-lt"/>
        </a:defRPr>
      </a:lvl4pPr>
      <a:lvl5pPr marL="5102712" indent="-306233" algn="l" defTabSz="1076190" rtl="0" eaLnBrk="0" fontAlgn="base" hangingPunct="0">
        <a:spcBef>
          <a:spcPct val="50000"/>
        </a:spcBef>
        <a:spcAft>
          <a:spcPct val="0"/>
        </a:spcAft>
        <a:buSzPct val="100000"/>
        <a:buChar char="-"/>
        <a:defRPr sz="1764" b="1">
          <a:solidFill>
            <a:schemeClr val="tx1"/>
          </a:solidFill>
          <a:latin typeface="+mn-lt"/>
        </a:defRPr>
      </a:lvl5pPr>
      <a:lvl6pPr marL="5606684" indent="-306233" algn="l" defTabSz="1076190" rtl="0" eaLnBrk="0" fontAlgn="base" hangingPunct="0">
        <a:spcBef>
          <a:spcPct val="50000"/>
        </a:spcBef>
        <a:spcAft>
          <a:spcPct val="0"/>
        </a:spcAft>
        <a:buSzPct val="100000"/>
        <a:buChar char="-"/>
        <a:defRPr sz="1764" b="1">
          <a:solidFill>
            <a:schemeClr val="tx1"/>
          </a:solidFill>
          <a:latin typeface="+mn-lt"/>
        </a:defRPr>
      </a:lvl6pPr>
      <a:lvl7pPr marL="6110655" indent="-306233" algn="l" defTabSz="1076190" rtl="0" eaLnBrk="0" fontAlgn="base" hangingPunct="0">
        <a:spcBef>
          <a:spcPct val="50000"/>
        </a:spcBef>
        <a:spcAft>
          <a:spcPct val="0"/>
        </a:spcAft>
        <a:buSzPct val="100000"/>
        <a:buChar char="-"/>
        <a:defRPr sz="1764" b="1">
          <a:solidFill>
            <a:schemeClr val="tx1"/>
          </a:solidFill>
          <a:latin typeface="+mn-lt"/>
        </a:defRPr>
      </a:lvl7pPr>
      <a:lvl8pPr marL="6614627" indent="-306233" algn="l" defTabSz="1076190" rtl="0" eaLnBrk="0" fontAlgn="base" hangingPunct="0">
        <a:spcBef>
          <a:spcPct val="50000"/>
        </a:spcBef>
        <a:spcAft>
          <a:spcPct val="0"/>
        </a:spcAft>
        <a:buSzPct val="100000"/>
        <a:buChar char="-"/>
        <a:defRPr sz="1764" b="1">
          <a:solidFill>
            <a:schemeClr val="tx1"/>
          </a:solidFill>
          <a:latin typeface="+mn-lt"/>
        </a:defRPr>
      </a:lvl8pPr>
      <a:lvl9pPr marL="7118598" indent="-306233" algn="l" defTabSz="1076190" rtl="0" eaLnBrk="0" fontAlgn="base" hangingPunct="0">
        <a:spcBef>
          <a:spcPct val="50000"/>
        </a:spcBef>
        <a:spcAft>
          <a:spcPct val="0"/>
        </a:spcAft>
        <a:buSzPct val="100000"/>
        <a:buChar char="-"/>
        <a:defRPr sz="1764" b="1">
          <a:solidFill>
            <a:schemeClr val="tx1"/>
          </a:solidFill>
          <a:latin typeface="+mn-lt"/>
        </a:defRPr>
      </a:lvl9pPr>
    </p:bodyStyle>
    <p:otherStyle>
      <a:defPPr>
        <a:defRPr lang="de-DE"/>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6"/>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23" imgH="499" progId="TCLayout.ActiveDocument.1">
                  <p:embed/>
                </p:oleObj>
              </mc:Choice>
              <mc:Fallback>
                <p:oleObj name="think-cell Slide" r:id="rId7" imgW="523" imgH="499" progId="TCLayout.ActiveDocument.1">
                  <p:embed/>
                  <p:pic>
                    <p:nvPicPr>
                      <p:cNvPr id="2" name="Object 1" hidden="1"/>
                      <p:cNvPicPr/>
                      <p:nvPr/>
                    </p:nvPicPr>
                    <p:blipFill>
                      <a:blip r:embed="rId8"/>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845036085"/>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Lst>
  <p:hf sldNum="0" hdr="0" dt="0"/>
  <p:txStyles>
    <p:titleStyle>
      <a:lvl1pPr algn="l" defTabSz="1076190" rtl="0" eaLnBrk="0" fontAlgn="base" hangingPunct="0">
        <a:spcBef>
          <a:spcPct val="0"/>
        </a:spcBef>
        <a:spcAft>
          <a:spcPct val="0"/>
        </a:spcAft>
        <a:defRPr sz="2205" b="1">
          <a:solidFill>
            <a:srgbClr val="4B4B4D"/>
          </a:solidFill>
          <a:latin typeface="+mj-lt"/>
          <a:ea typeface="+mj-ea"/>
          <a:cs typeface="+mj-cs"/>
        </a:defRPr>
      </a:lvl1pPr>
      <a:lvl2pPr algn="l" defTabSz="1076190" rtl="0" eaLnBrk="0" fontAlgn="base" hangingPunct="0">
        <a:spcBef>
          <a:spcPct val="0"/>
        </a:spcBef>
        <a:spcAft>
          <a:spcPct val="0"/>
        </a:spcAft>
        <a:defRPr sz="2205" b="1">
          <a:solidFill>
            <a:srgbClr val="4B4B4D"/>
          </a:solidFill>
          <a:latin typeface="Arial" pitchFamily="34" charset="0"/>
        </a:defRPr>
      </a:lvl2pPr>
      <a:lvl3pPr algn="l" defTabSz="1076190" rtl="0" eaLnBrk="0" fontAlgn="base" hangingPunct="0">
        <a:spcBef>
          <a:spcPct val="0"/>
        </a:spcBef>
        <a:spcAft>
          <a:spcPct val="0"/>
        </a:spcAft>
        <a:defRPr sz="2205" b="1">
          <a:solidFill>
            <a:srgbClr val="4B4B4D"/>
          </a:solidFill>
          <a:latin typeface="Arial" pitchFamily="34" charset="0"/>
        </a:defRPr>
      </a:lvl3pPr>
      <a:lvl4pPr algn="l" defTabSz="1076190" rtl="0" eaLnBrk="0" fontAlgn="base" hangingPunct="0">
        <a:spcBef>
          <a:spcPct val="0"/>
        </a:spcBef>
        <a:spcAft>
          <a:spcPct val="0"/>
        </a:spcAft>
        <a:defRPr sz="2205" b="1">
          <a:solidFill>
            <a:srgbClr val="4B4B4D"/>
          </a:solidFill>
          <a:latin typeface="Arial" pitchFamily="34" charset="0"/>
        </a:defRPr>
      </a:lvl4pPr>
      <a:lvl5pPr algn="l" defTabSz="1076190" rtl="0" eaLnBrk="0" fontAlgn="base" hangingPunct="0">
        <a:spcBef>
          <a:spcPct val="0"/>
        </a:spcBef>
        <a:spcAft>
          <a:spcPct val="0"/>
        </a:spcAft>
        <a:defRPr sz="2205" b="1">
          <a:solidFill>
            <a:srgbClr val="4B4B4D"/>
          </a:solidFill>
          <a:latin typeface="Arial" pitchFamily="34" charset="0"/>
        </a:defRPr>
      </a:lvl5pPr>
      <a:lvl6pPr marL="503972" algn="l" defTabSz="1076190" rtl="0" eaLnBrk="0" fontAlgn="base" hangingPunct="0">
        <a:spcBef>
          <a:spcPct val="0"/>
        </a:spcBef>
        <a:spcAft>
          <a:spcPct val="0"/>
        </a:spcAft>
        <a:defRPr sz="2425" b="1">
          <a:solidFill>
            <a:schemeClr val="tx2"/>
          </a:solidFill>
          <a:latin typeface="Arial" pitchFamily="34" charset="0"/>
        </a:defRPr>
      </a:lvl6pPr>
      <a:lvl7pPr marL="1007943" algn="l" defTabSz="1076190" rtl="0" eaLnBrk="0" fontAlgn="base" hangingPunct="0">
        <a:spcBef>
          <a:spcPct val="0"/>
        </a:spcBef>
        <a:spcAft>
          <a:spcPct val="0"/>
        </a:spcAft>
        <a:defRPr sz="2425" b="1">
          <a:solidFill>
            <a:schemeClr val="tx2"/>
          </a:solidFill>
          <a:latin typeface="Arial" pitchFamily="34" charset="0"/>
        </a:defRPr>
      </a:lvl7pPr>
      <a:lvl8pPr marL="1511915" algn="l" defTabSz="1076190" rtl="0" eaLnBrk="0" fontAlgn="base" hangingPunct="0">
        <a:spcBef>
          <a:spcPct val="0"/>
        </a:spcBef>
        <a:spcAft>
          <a:spcPct val="0"/>
        </a:spcAft>
        <a:defRPr sz="2425" b="1">
          <a:solidFill>
            <a:schemeClr val="tx2"/>
          </a:solidFill>
          <a:latin typeface="Arial" pitchFamily="34" charset="0"/>
        </a:defRPr>
      </a:lvl8pPr>
      <a:lvl9pPr marL="2015886" algn="l" defTabSz="1076190" rtl="0" eaLnBrk="0" fontAlgn="base" hangingPunct="0">
        <a:spcBef>
          <a:spcPct val="0"/>
        </a:spcBef>
        <a:spcAft>
          <a:spcPct val="0"/>
        </a:spcAft>
        <a:defRPr sz="2425" b="1">
          <a:solidFill>
            <a:schemeClr val="tx2"/>
          </a:solidFill>
          <a:latin typeface="Arial" pitchFamily="34" charset="0"/>
        </a:defRPr>
      </a:lvl9pPr>
    </p:titleStyle>
    <p:bodyStyle>
      <a:lvl1pPr marL="377979" indent="-377979" algn="l" defTabSz="1076190" rtl="0" eaLnBrk="0" fontAlgn="base" hangingPunct="0">
        <a:spcBef>
          <a:spcPct val="50000"/>
        </a:spcBef>
        <a:spcAft>
          <a:spcPct val="0"/>
        </a:spcAft>
        <a:defRPr sz="1764" b="1">
          <a:solidFill>
            <a:schemeClr val="tx1"/>
          </a:solidFill>
          <a:latin typeface="+mn-lt"/>
          <a:ea typeface="+mn-ea"/>
          <a:cs typeface="+mn-cs"/>
        </a:defRPr>
      </a:lvl1pPr>
      <a:lvl2pPr marL="944947" indent="-440975" algn="l" defTabSz="1076190" rtl="0" eaLnBrk="0" fontAlgn="base" hangingPunct="0">
        <a:spcBef>
          <a:spcPct val="50000"/>
        </a:spcBef>
        <a:spcAft>
          <a:spcPct val="0"/>
        </a:spcAft>
        <a:buSzPct val="100000"/>
        <a:buChar char="•"/>
        <a:defRPr sz="1764" b="1">
          <a:solidFill>
            <a:schemeClr val="tx1"/>
          </a:solidFill>
          <a:latin typeface="+mn-lt"/>
        </a:defRPr>
      </a:lvl2pPr>
      <a:lvl3pPr marL="1511915" indent="-377979" algn="l" defTabSz="1076190" rtl="0" eaLnBrk="0" fontAlgn="base" hangingPunct="0">
        <a:spcBef>
          <a:spcPct val="50000"/>
        </a:spcBef>
        <a:spcAft>
          <a:spcPct val="0"/>
        </a:spcAft>
        <a:buSzPct val="100000"/>
        <a:buChar char="-"/>
        <a:defRPr sz="1764" b="1">
          <a:solidFill>
            <a:schemeClr val="tx1"/>
          </a:solidFill>
          <a:latin typeface="+mn-lt"/>
        </a:defRPr>
      </a:lvl3pPr>
      <a:lvl4pPr marL="2015886" indent="-314982" algn="l" defTabSz="1076190" rtl="0" eaLnBrk="0" fontAlgn="base" hangingPunct="0">
        <a:spcBef>
          <a:spcPct val="50000"/>
        </a:spcBef>
        <a:spcAft>
          <a:spcPct val="0"/>
        </a:spcAft>
        <a:buSzPct val="100000"/>
        <a:buChar char="·"/>
        <a:defRPr sz="1764" b="1">
          <a:solidFill>
            <a:schemeClr val="tx1"/>
          </a:solidFill>
          <a:latin typeface="+mn-lt"/>
        </a:defRPr>
      </a:lvl4pPr>
      <a:lvl5pPr marL="5102712" indent="-306233" algn="l" defTabSz="1076190" rtl="0" eaLnBrk="0" fontAlgn="base" hangingPunct="0">
        <a:spcBef>
          <a:spcPct val="50000"/>
        </a:spcBef>
        <a:spcAft>
          <a:spcPct val="0"/>
        </a:spcAft>
        <a:buSzPct val="100000"/>
        <a:buChar char="-"/>
        <a:defRPr sz="1764" b="1">
          <a:solidFill>
            <a:schemeClr val="tx1"/>
          </a:solidFill>
          <a:latin typeface="+mn-lt"/>
        </a:defRPr>
      </a:lvl5pPr>
      <a:lvl6pPr marL="5606684" indent="-306233" algn="l" defTabSz="1076190" rtl="0" eaLnBrk="0" fontAlgn="base" hangingPunct="0">
        <a:spcBef>
          <a:spcPct val="50000"/>
        </a:spcBef>
        <a:spcAft>
          <a:spcPct val="0"/>
        </a:spcAft>
        <a:buSzPct val="100000"/>
        <a:buChar char="-"/>
        <a:defRPr sz="1764" b="1">
          <a:solidFill>
            <a:schemeClr val="tx1"/>
          </a:solidFill>
          <a:latin typeface="+mn-lt"/>
        </a:defRPr>
      </a:lvl6pPr>
      <a:lvl7pPr marL="6110655" indent="-306233" algn="l" defTabSz="1076190" rtl="0" eaLnBrk="0" fontAlgn="base" hangingPunct="0">
        <a:spcBef>
          <a:spcPct val="50000"/>
        </a:spcBef>
        <a:spcAft>
          <a:spcPct val="0"/>
        </a:spcAft>
        <a:buSzPct val="100000"/>
        <a:buChar char="-"/>
        <a:defRPr sz="1764" b="1">
          <a:solidFill>
            <a:schemeClr val="tx1"/>
          </a:solidFill>
          <a:latin typeface="+mn-lt"/>
        </a:defRPr>
      </a:lvl7pPr>
      <a:lvl8pPr marL="6614627" indent="-306233" algn="l" defTabSz="1076190" rtl="0" eaLnBrk="0" fontAlgn="base" hangingPunct="0">
        <a:spcBef>
          <a:spcPct val="50000"/>
        </a:spcBef>
        <a:spcAft>
          <a:spcPct val="0"/>
        </a:spcAft>
        <a:buSzPct val="100000"/>
        <a:buChar char="-"/>
        <a:defRPr sz="1764" b="1">
          <a:solidFill>
            <a:schemeClr val="tx1"/>
          </a:solidFill>
          <a:latin typeface="+mn-lt"/>
        </a:defRPr>
      </a:lvl8pPr>
      <a:lvl9pPr marL="7118598" indent="-306233" algn="l" defTabSz="1076190" rtl="0" eaLnBrk="0" fontAlgn="base" hangingPunct="0">
        <a:spcBef>
          <a:spcPct val="50000"/>
        </a:spcBef>
        <a:spcAft>
          <a:spcPct val="0"/>
        </a:spcAft>
        <a:buSzPct val="100000"/>
        <a:buChar char="-"/>
        <a:defRPr sz="1764" b="1">
          <a:solidFill>
            <a:schemeClr val="tx1"/>
          </a:solidFill>
          <a:latin typeface="+mn-lt"/>
        </a:defRPr>
      </a:lvl9pPr>
    </p:bodyStyle>
    <p:otherStyle>
      <a:defPPr>
        <a:defRPr lang="de-DE"/>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8750412"/>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Lst>
  <p:hf sldNum="0" hdr="0" dt="0"/>
  <p:txStyles>
    <p:titleStyle>
      <a:lvl1pPr algn="l" defTabSz="1076190" rtl="0" eaLnBrk="0" fontAlgn="base" hangingPunct="0">
        <a:spcBef>
          <a:spcPct val="0"/>
        </a:spcBef>
        <a:spcAft>
          <a:spcPct val="0"/>
        </a:spcAft>
        <a:defRPr sz="2205" b="1">
          <a:solidFill>
            <a:srgbClr val="4B4B4D"/>
          </a:solidFill>
          <a:latin typeface="+mj-lt"/>
          <a:ea typeface="+mj-ea"/>
          <a:cs typeface="+mj-cs"/>
        </a:defRPr>
      </a:lvl1pPr>
      <a:lvl2pPr algn="l" defTabSz="1076190" rtl="0" eaLnBrk="0" fontAlgn="base" hangingPunct="0">
        <a:spcBef>
          <a:spcPct val="0"/>
        </a:spcBef>
        <a:spcAft>
          <a:spcPct val="0"/>
        </a:spcAft>
        <a:defRPr sz="2205" b="1">
          <a:solidFill>
            <a:srgbClr val="4B4B4D"/>
          </a:solidFill>
          <a:latin typeface="Arial" pitchFamily="34" charset="0"/>
        </a:defRPr>
      </a:lvl2pPr>
      <a:lvl3pPr algn="l" defTabSz="1076190" rtl="0" eaLnBrk="0" fontAlgn="base" hangingPunct="0">
        <a:spcBef>
          <a:spcPct val="0"/>
        </a:spcBef>
        <a:spcAft>
          <a:spcPct val="0"/>
        </a:spcAft>
        <a:defRPr sz="2205" b="1">
          <a:solidFill>
            <a:srgbClr val="4B4B4D"/>
          </a:solidFill>
          <a:latin typeface="Arial" pitchFamily="34" charset="0"/>
        </a:defRPr>
      </a:lvl3pPr>
      <a:lvl4pPr algn="l" defTabSz="1076190" rtl="0" eaLnBrk="0" fontAlgn="base" hangingPunct="0">
        <a:spcBef>
          <a:spcPct val="0"/>
        </a:spcBef>
        <a:spcAft>
          <a:spcPct val="0"/>
        </a:spcAft>
        <a:defRPr sz="2205" b="1">
          <a:solidFill>
            <a:srgbClr val="4B4B4D"/>
          </a:solidFill>
          <a:latin typeface="Arial" pitchFamily="34" charset="0"/>
        </a:defRPr>
      </a:lvl4pPr>
      <a:lvl5pPr algn="l" defTabSz="1076190" rtl="0" eaLnBrk="0" fontAlgn="base" hangingPunct="0">
        <a:spcBef>
          <a:spcPct val="0"/>
        </a:spcBef>
        <a:spcAft>
          <a:spcPct val="0"/>
        </a:spcAft>
        <a:defRPr sz="2205" b="1">
          <a:solidFill>
            <a:srgbClr val="4B4B4D"/>
          </a:solidFill>
          <a:latin typeface="Arial" pitchFamily="34" charset="0"/>
        </a:defRPr>
      </a:lvl5pPr>
      <a:lvl6pPr marL="503972" algn="l" defTabSz="1076190" rtl="0" eaLnBrk="0" fontAlgn="base" hangingPunct="0">
        <a:spcBef>
          <a:spcPct val="0"/>
        </a:spcBef>
        <a:spcAft>
          <a:spcPct val="0"/>
        </a:spcAft>
        <a:defRPr sz="2425" b="1">
          <a:solidFill>
            <a:schemeClr val="tx2"/>
          </a:solidFill>
          <a:latin typeface="Arial" pitchFamily="34" charset="0"/>
        </a:defRPr>
      </a:lvl6pPr>
      <a:lvl7pPr marL="1007943" algn="l" defTabSz="1076190" rtl="0" eaLnBrk="0" fontAlgn="base" hangingPunct="0">
        <a:spcBef>
          <a:spcPct val="0"/>
        </a:spcBef>
        <a:spcAft>
          <a:spcPct val="0"/>
        </a:spcAft>
        <a:defRPr sz="2425" b="1">
          <a:solidFill>
            <a:schemeClr val="tx2"/>
          </a:solidFill>
          <a:latin typeface="Arial" pitchFamily="34" charset="0"/>
        </a:defRPr>
      </a:lvl7pPr>
      <a:lvl8pPr marL="1511915" algn="l" defTabSz="1076190" rtl="0" eaLnBrk="0" fontAlgn="base" hangingPunct="0">
        <a:spcBef>
          <a:spcPct val="0"/>
        </a:spcBef>
        <a:spcAft>
          <a:spcPct val="0"/>
        </a:spcAft>
        <a:defRPr sz="2425" b="1">
          <a:solidFill>
            <a:schemeClr val="tx2"/>
          </a:solidFill>
          <a:latin typeface="Arial" pitchFamily="34" charset="0"/>
        </a:defRPr>
      </a:lvl8pPr>
      <a:lvl9pPr marL="2015886" algn="l" defTabSz="1076190" rtl="0" eaLnBrk="0" fontAlgn="base" hangingPunct="0">
        <a:spcBef>
          <a:spcPct val="0"/>
        </a:spcBef>
        <a:spcAft>
          <a:spcPct val="0"/>
        </a:spcAft>
        <a:defRPr sz="2425" b="1">
          <a:solidFill>
            <a:schemeClr val="tx2"/>
          </a:solidFill>
          <a:latin typeface="Arial" pitchFamily="34" charset="0"/>
        </a:defRPr>
      </a:lvl9pPr>
    </p:titleStyle>
    <p:bodyStyle>
      <a:lvl1pPr marL="377979" indent="-377979" algn="l" defTabSz="1076190" rtl="0" eaLnBrk="0" fontAlgn="base" hangingPunct="0">
        <a:spcBef>
          <a:spcPct val="50000"/>
        </a:spcBef>
        <a:spcAft>
          <a:spcPct val="0"/>
        </a:spcAft>
        <a:defRPr sz="1764" b="1">
          <a:solidFill>
            <a:schemeClr val="tx1"/>
          </a:solidFill>
          <a:latin typeface="+mn-lt"/>
          <a:ea typeface="+mn-ea"/>
          <a:cs typeface="+mn-cs"/>
        </a:defRPr>
      </a:lvl1pPr>
      <a:lvl2pPr marL="944947" indent="-440975" algn="l" defTabSz="1076190" rtl="0" eaLnBrk="0" fontAlgn="base" hangingPunct="0">
        <a:spcBef>
          <a:spcPct val="50000"/>
        </a:spcBef>
        <a:spcAft>
          <a:spcPct val="0"/>
        </a:spcAft>
        <a:buSzPct val="100000"/>
        <a:buChar char="•"/>
        <a:defRPr sz="1764" b="1">
          <a:solidFill>
            <a:schemeClr val="tx1"/>
          </a:solidFill>
          <a:latin typeface="+mn-lt"/>
        </a:defRPr>
      </a:lvl2pPr>
      <a:lvl3pPr marL="1511915" indent="-377979" algn="l" defTabSz="1076190" rtl="0" eaLnBrk="0" fontAlgn="base" hangingPunct="0">
        <a:spcBef>
          <a:spcPct val="50000"/>
        </a:spcBef>
        <a:spcAft>
          <a:spcPct val="0"/>
        </a:spcAft>
        <a:buSzPct val="100000"/>
        <a:buChar char="-"/>
        <a:defRPr sz="1764" b="1">
          <a:solidFill>
            <a:schemeClr val="tx1"/>
          </a:solidFill>
          <a:latin typeface="+mn-lt"/>
        </a:defRPr>
      </a:lvl3pPr>
      <a:lvl4pPr marL="2015886" indent="-314982" algn="l" defTabSz="1076190" rtl="0" eaLnBrk="0" fontAlgn="base" hangingPunct="0">
        <a:spcBef>
          <a:spcPct val="50000"/>
        </a:spcBef>
        <a:spcAft>
          <a:spcPct val="0"/>
        </a:spcAft>
        <a:buSzPct val="100000"/>
        <a:buChar char="·"/>
        <a:defRPr sz="1764" b="1">
          <a:solidFill>
            <a:schemeClr val="tx1"/>
          </a:solidFill>
          <a:latin typeface="+mn-lt"/>
        </a:defRPr>
      </a:lvl4pPr>
      <a:lvl5pPr marL="5102712" indent="-306233" algn="l" defTabSz="1076190" rtl="0" eaLnBrk="0" fontAlgn="base" hangingPunct="0">
        <a:spcBef>
          <a:spcPct val="50000"/>
        </a:spcBef>
        <a:spcAft>
          <a:spcPct val="0"/>
        </a:spcAft>
        <a:buSzPct val="100000"/>
        <a:buChar char="-"/>
        <a:defRPr sz="1764" b="1">
          <a:solidFill>
            <a:schemeClr val="tx1"/>
          </a:solidFill>
          <a:latin typeface="+mn-lt"/>
        </a:defRPr>
      </a:lvl5pPr>
      <a:lvl6pPr marL="5606684" indent="-306233" algn="l" defTabSz="1076190" rtl="0" eaLnBrk="0" fontAlgn="base" hangingPunct="0">
        <a:spcBef>
          <a:spcPct val="50000"/>
        </a:spcBef>
        <a:spcAft>
          <a:spcPct val="0"/>
        </a:spcAft>
        <a:buSzPct val="100000"/>
        <a:buChar char="-"/>
        <a:defRPr sz="1764" b="1">
          <a:solidFill>
            <a:schemeClr val="tx1"/>
          </a:solidFill>
          <a:latin typeface="+mn-lt"/>
        </a:defRPr>
      </a:lvl6pPr>
      <a:lvl7pPr marL="6110655" indent="-306233" algn="l" defTabSz="1076190" rtl="0" eaLnBrk="0" fontAlgn="base" hangingPunct="0">
        <a:spcBef>
          <a:spcPct val="50000"/>
        </a:spcBef>
        <a:spcAft>
          <a:spcPct val="0"/>
        </a:spcAft>
        <a:buSzPct val="100000"/>
        <a:buChar char="-"/>
        <a:defRPr sz="1764" b="1">
          <a:solidFill>
            <a:schemeClr val="tx1"/>
          </a:solidFill>
          <a:latin typeface="+mn-lt"/>
        </a:defRPr>
      </a:lvl7pPr>
      <a:lvl8pPr marL="6614627" indent="-306233" algn="l" defTabSz="1076190" rtl="0" eaLnBrk="0" fontAlgn="base" hangingPunct="0">
        <a:spcBef>
          <a:spcPct val="50000"/>
        </a:spcBef>
        <a:spcAft>
          <a:spcPct val="0"/>
        </a:spcAft>
        <a:buSzPct val="100000"/>
        <a:buChar char="-"/>
        <a:defRPr sz="1764" b="1">
          <a:solidFill>
            <a:schemeClr val="tx1"/>
          </a:solidFill>
          <a:latin typeface="+mn-lt"/>
        </a:defRPr>
      </a:lvl8pPr>
      <a:lvl9pPr marL="7118598" indent="-306233" algn="l" defTabSz="1076190" rtl="0" eaLnBrk="0" fontAlgn="base" hangingPunct="0">
        <a:spcBef>
          <a:spcPct val="50000"/>
        </a:spcBef>
        <a:spcAft>
          <a:spcPct val="0"/>
        </a:spcAft>
        <a:buSzPct val="100000"/>
        <a:buChar char="-"/>
        <a:defRPr sz="1764" b="1">
          <a:solidFill>
            <a:schemeClr val="tx1"/>
          </a:solidFill>
          <a:latin typeface="+mn-lt"/>
        </a:defRPr>
      </a:lvl9pPr>
    </p:bodyStyle>
    <p:otherStyle>
      <a:defPPr>
        <a:defRPr lang="de-DE"/>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87123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Lst>
  <p:hf sldNum="0" hdr="0" dt="0"/>
  <p:txStyles>
    <p:titleStyle>
      <a:lvl1pPr algn="l" defTabSz="1074738" rtl="0" eaLnBrk="0" fontAlgn="base" hangingPunct="0">
        <a:spcBef>
          <a:spcPct val="0"/>
        </a:spcBef>
        <a:spcAft>
          <a:spcPct val="0"/>
        </a:spcAft>
        <a:defRPr sz="2200" b="1">
          <a:solidFill>
            <a:srgbClr val="4B4B4D"/>
          </a:solidFill>
          <a:latin typeface="+mj-lt"/>
          <a:ea typeface="+mj-ea"/>
          <a:cs typeface="+mj-cs"/>
        </a:defRPr>
      </a:lvl1pPr>
      <a:lvl2pPr algn="l" defTabSz="1074738" rtl="0" eaLnBrk="0" fontAlgn="base" hangingPunct="0">
        <a:spcBef>
          <a:spcPct val="0"/>
        </a:spcBef>
        <a:spcAft>
          <a:spcPct val="0"/>
        </a:spcAft>
        <a:defRPr sz="2200" b="1">
          <a:solidFill>
            <a:srgbClr val="4B4B4D"/>
          </a:solidFill>
          <a:latin typeface="Arial" pitchFamily="34" charset="0"/>
        </a:defRPr>
      </a:lvl2pPr>
      <a:lvl3pPr algn="l" defTabSz="1074738" rtl="0" eaLnBrk="0" fontAlgn="base" hangingPunct="0">
        <a:spcBef>
          <a:spcPct val="0"/>
        </a:spcBef>
        <a:spcAft>
          <a:spcPct val="0"/>
        </a:spcAft>
        <a:defRPr sz="2200" b="1">
          <a:solidFill>
            <a:srgbClr val="4B4B4D"/>
          </a:solidFill>
          <a:latin typeface="Arial" pitchFamily="34" charset="0"/>
        </a:defRPr>
      </a:lvl3pPr>
      <a:lvl4pPr algn="l" defTabSz="1074738" rtl="0" eaLnBrk="0" fontAlgn="base" hangingPunct="0">
        <a:spcBef>
          <a:spcPct val="0"/>
        </a:spcBef>
        <a:spcAft>
          <a:spcPct val="0"/>
        </a:spcAft>
        <a:defRPr sz="2200" b="1">
          <a:solidFill>
            <a:srgbClr val="4B4B4D"/>
          </a:solidFill>
          <a:latin typeface="Arial" pitchFamily="34" charset="0"/>
        </a:defRPr>
      </a:lvl4pPr>
      <a:lvl5pPr algn="l" defTabSz="1074738" rtl="0" eaLnBrk="0" fontAlgn="base" hangingPunct="0">
        <a:spcBef>
          <a:spcPct val="0"/>
        </a:spcBef>
        <a:spcAft>
          <a:spcPct val="0"/>
        </a:spcAft>
        <a:defRPr sz="2200" b="1">
          <a:solidFill>
            <a:srgbClr val="4B4B4D"/>
          </a:solidFill>
          <a:latin typeface="Arial" pitchFamily="34" charset="0"/>
        </a:defRPr>
      </a:lvl5pPr>
      <a:lvl6pPr marL="503972" algn="l" defTabSz="1076190" rtl="0" eaLnBrk="0" fontAlgn="base" hangingPunct="0">
        <a:spcBef>
          <a:spcPct val="0"/>
        </a:spcBef>
        <a:spcAft>
          <a:spcPct val="0"/>
        </a:spcAft>
        <a:defRPr sz="2425" b="1">
          <a:solidFill>
            <a:schemeClr val="tx2"/>
          </a:solidFill>
          <a:latin typeface="Arial" pitchFamily="34" charset="0"/>
        </a:defRPr>
      </a:lvl6pPr>
      <a:lvl7pPr marL="1007943" algn="l" defTabSz="1076190" rtl="0" eaLnBrk="0" fontAlgn="base" hangingPunct="0">
        <a:spcBef>
          <a:spcPct val="0"/>
        </a:spcBef>
        <a:spcAft>
          <a:spcPct val="0"/>
        </a:spcAft>
        <a:defRPr sz="2425" b="1">
          <a:solidFill>
            <a:schemeClr val="tx2"/>
          </a:solidFill>
          <a:latin typeface="Arial" pitchFamily="34" charset="0"/>
        </a:defRPr>
      </a:lvl7pPr>
      <a:lvl8pPr marL="1511915" algn="l" defTabSz="1076190" rtl="0" eaLnBrk="0" fontAlgn="base" hangingPunct="0">
        <a:spcBef>
          <a:spcPct val="0"/>
        </a:spcBef>
        <a:spcAft>
          <a:spcPct val="0"/>
        </a:spcAft>
        <a:defRPr sz="2425" b="1">
          <a:solidFill>
            <a:schemeClr val="tx2"/>
          </a:solidFill>
          <a:latin typeface="Arial" pitchFamily="34" charset="0"/>
        </a:defRPr>
      </a:lvl8pPr>
      <a:lvl9pPr marL="2015886" algn="l" defTabSz="1076190" rtl="0" eaLnBrk="0" fontAlgn="base" hangingPunct="0">
        <a:spcBef>
          <a:spcPct val="0"/>
        </a:spcBef>
        <a:spcAft>
          <a:spcPct val="0"/>
        </a:spcAft>
        <a:defRPr sz="2425" b="1">
          <a:solidFill>
            <a:schemeClr val="tx2"/>
          </a:solidFill>
          <a:latin typeface="Arial" pitchFamily="34" charset="0"/>
        </a:defRPr>
      </a:lvl9pPr>
    </p:titleStyle>
    <p:bodyStyle>
      <a:lvl1pPr marL="377825" indent="-377825" algn="l" defTabSz="1074738" rtl="0" eaLnBrk="0" fontAlgn="base" hangingPunct="0">
        <a:spcBef>
          <a:spcPct val="50000"/>
        </a:spcBef>
        <a:spcAft>
          <a:spcPct val="0"/>
        </a:spcAft>
        <a:defRPr sz="1700" b="1">
          <a:solidFill>
            <a:schemeClr val="tx1"/>
          </a:solidFill>
          <a:latin typeface="+mn-lt"/>
          <a:ea typeface="+mn-ea"/>
          <a:cs typeface="+mn-cs"/>
        </a:defRPr>
      </a:lvl1pPr>
      <a:lvl2pPr marL="944563" indent="-439738" algn="l" defTabSz="1074738" rtl="0" eaLnBrk="0" fontAlgn="base" hangingPunct="0">
        <a:spcBef>
          <a:spcPct val="50000"/>
        </a:spcBef>
        <a:spcAft>
          <a:spcPct val="0"/>
        </a:spcAft>
        <a:buSzPct val="100000"/>
        <a:buChar char="•"/>
        <a:defRPr sz="1700" b="1">
          <a:solidFill>
            <a:schemeClr val="tx1"/>
          </a:solidFill>
          <a:latin typeface="+mn-lt"/>
        </a:defRPr>
      </a:lvl2pPr>
      <a:lvl3pPr marL="1511300" indent="-377825" algn="l" defTabSz="1074738" rtl="0" eaLnBrk="0" fontAlgn="base" hangingPunct="0">
        <a:spcBef>
          <a:spcPct val="50000"/>
        </a:spcBef>
        <a:spcAft>
          <a:spcPct val="0"/>
        </a:spcAft>
        <a:buSzPct val="100000"/>
        <a:buChar char="-"/>
        <a:defRPr sz="1700" b="1">
          <a:solidFill>
            <a:schemeClr val="tx1"/>
          </a:solidFill>
          <a:latin typeface="+mn-lt"/>
        </a:defRPr>
      </a:lvl3pPr>
      <a:lvl4pPr marL="2014538" indent="-314325" algn="l" defTabSz="1074738" rtl="0" eaLnBrk="0" fontAlgn="base" hangingPunct="0">
        <a:spcBef>
          <a:spcPct val="50000"/>
        </a:spcBef>
        <a:spcAft>
          <a:spcPct val="0"/>
        </a:spcAft>
        <a:buSzPct val="100000"/>
        <a:buChar char="·"/>
        <a:defRPr sz="1700" b="1">
          <a:solidFill>
            <a:schemeClr val="tx1"/>
          </a:solidFill>
          <a:latin typeface="+mn-lt"/>
        </a:defRPr>
      </a:lvl4pPr>
      <a:lvl5pPr marL="5102225" indent="-304800" algn="l" defTabSz="1074738" rtl="0" eaLnBrk="0" fontAlgn="base" hangingPunct="0">
        <a:spcBef>
          <a:spcPct val="50000"/>
        </a:spcBef>
        <a:spcAft>
          <a:spcPct val="0"/>
        </a:spcAft>
        <a:buSzPct val="100000"/>
        <a:buChar char="-"/>
        <a:defRPr sz="1700" b="1">
          <a:solidFill>
            <a:schemeClr val="tx1"/>
          </a:solidFill>
          <a:latin typeface="+mn-lt"/>
        </a:defRPr>
      </a:lvl5pPr>
      <a:lvl6pPr marL="5606684" indent="-306233" algn="l" defTabSz="1076190" rtl="0" eaLnBrk="0" fontAlgn="base" hangingPunct="0">
        <a:spcBef>
          <a:spcPct val="50000"/>
        </a:spcBef>
        <a:spcAft>
          <a:spcPct val="0"/>
        </a:spcAft>
        <a:buSzPct val="100000"/>
        <a:buChar char="-"/>
        <a:defRPr sz="1764" b="1">
          <a:solidFill>
            <a:schemeClr val="tx1"/>
          </a:solidFill>
          <a:latin typeface="+mn-lt"/>
        </a:defRPr>
      </a:lvl6pPr>
      <a:lvl7pPr marL="6110655" indent="-306233" algn="l" defTabSz="1076190" rtl="0" eaLnBrk="0" fontAlgn="base" hangingPunct="0">
        <a:spcBef>
          <a:spcPct val="50000"/>
        </a:spcBef>
        <a:spcAft>
          <a:spcPct val="0"/>
        </a:spcAft>
        <a:buSzPct val="100000"/>
        <a:buChar char="-"/>
        <a:defRPr sz="1764" b="1">
          <a:solidFill>
            <a:schemeClr val="tx1"/>
          </a:solidFill>
          <a:latin typeface="+mn-lt"/>
        </a:defRPr>
      </a:lvl7pPr>
      <a:lvl8pPr marL="6614627" indent="-306233" algn="l" defTabSz="1076190" rtl="0" eaLnBrk="0" fontAlgn="base" hangingPunct="0">
        <a:spcBef>
          <a:spcPct val="50000"/>
        </a:spcBef>
        <a:spcAft>
          <a:spcPct val="0"/>
        </a:spcAft>
        <a:buSzPct val="100000"/>
        <a:buChar char="-"/>
        <a:defRPr sz="1764" b="1">
          <a:solidFill>
            <a:schemeClr val="tx1"/>
          </a:solidFill>
          <a:latin typeface="+mn-lt"/>
        </a:defRPr>
      </a:lvl8pPr>
      <a:lvl9pPr marL="7118598" indent="-306233" algn="l" defTabSz="1076190" rtl="0" eaLnBrk="0" fontAlgn="base" hangingPunct="0">
        <a:spcBef>
          <a:spcPct val="50000"/>
        </a:spcBef>
        <a:spcAft>
          <a:spcPct val="0"/>
        </a:spcAft>
        <a:buSzPct val="100000"/>
        <a:buChar char="-"/>
        <a:defRPr sz="1764" b="1">
          <a:solidFill>
            <a:schemeClr val="tx1"/>
          </a:solidFill>
          <a:latin typeface="+mn-lt"/>
        </a:defRPr>
      </a:lvl9pPr>
    </p:bodyStyle>
    <p:otherStyle>
      <a:defPPr>
        <a:defRPr lang="de-DE"/>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tags" Target="../tags/tag22.xml"/><Relationship Id="rId13" Type="http://schemas.openxmlformats.org/officeDocument/2006/relationships/chart" Target="../charts/chart10.xml"/><Relationship Id="rId18" Type="http://schemas.openxmlformats.org/officeDocument/2006/relationships/image" Target="../media/image24.png"/><Relationship Id="rId3" Type="http://schemas.openxmlformats.org/officeDocument/2006/relationships/tags" Target="../tags/tag17.xml"/><Relationship Id="rId21" Type="http://schemas.openxmlformats.org/officeDocument/2006/relationships/image" Target="../media/image28.jpeg"/><Relationship Id="rId7" Type="http://schemas.openxmlformats.org/officeDocument/2006/relationships/tags" Target="../tags/tag21.xml"/><Relationship Id="rId12" Type="http://schemas.openxmlformats.org/officeDocument/2006/relationships/chart" Target="../charts/chart9.xml"/><Relationship Id="rId17" Type="http://schemas.openxmlformats.org/officeDocument/2006/relationships/image" Target="../media/image23.jpeg"/><Relationship Id="rId25" Type="http://schemas.openxmlformats.org/officeDocument/2006/relationships/image" Target="../media/image22.png"/><Relationship Id="rId2" Type="http://schemas.openxmlformats.org/officeDocument/2006/relationships/tags" Target="../tags/tag16.xml"/><Relationship Id="rId16" Type="http://schemas.openxmlformats.org/officeDocument/2006/relationships/chart" Target="../charts/chart13.xml"/><Relationship Id="rId20" Type="http://schemas.openxmlformats.org/officeDocument/2006/relationships/image" Target="../media/image27.png"/><Relationship Id="rId1" Type="http://schemas.openxmlformats.org/officeDocument/2006/relationships/tags" Target="../tags/tag15.xml"/><Relationship Id="rId6" Type="http://schemas.openxmlformats.org/officeDocument/2006/relationships/tags" Target="../tags/tag20.xml"/><Relationship Id="rId11" Type="http://schemas.openxmlformats.org/officeDocument/2006/relationships/chart" Target="../charts/chart8.xml"/><Relationship Id="rId24" Type="http://schemas.openxmlformats.org/officeDocument/2006/relationships/image" Target="../media/image29.png"/><Relationship Id="rId5" Type="http://schemas.openxmlformats.org/officeDocument/2006/relationships/tags" Target="../tags/tag19.xml"/><Relationship Id="rId15" Type="http://schemas.openxmlformats.org/officeDocument/2006/relationships/chart" Target="../charts/chart12.xml"/><Relationship Id="rId23" Type="http://schemas.openxmlformats.org/officeDocument/2006/relationships/image" Target="../media/image26.jpeg"/><Relationship Id="rId10" Type="http://schemas.openxmlformats.org/officeDocument/2006/relationships/chart" Target="../charts/chart7.xml"/><Relationship Id="rId19" Type="http://schemas.openxmlformats.org/officeDocument/2006/relationships/image" Target="../media/image25.png"/><Relationship Id="rId4" Type="http://schemas.openxmlformats.org/officeDocument/2006/relationships/tags" Target="../tags/tag18.xml"/><Relationship Id="rId9" Type="http://schemas.openxmlformats.org/officeDocument/2006/relationships/slideLayout" Target="../slideLayouts/slideLayout9.xml"/><Relationship Id="rId14" Type="http://schemas.openxmlformats.org/officeDocument/2006/relationships/chart" Target="../charts/chart11.xml"/><Relationship Id="rId22" Type="http://schemas.openxmlformats.org/officeDocument/2006/relationships/chart" Target="../charts/chart14.xml"/></Relationships>
</file>

<file path=ppt/slides/_rels/slide11.xml.rels><?xml version="1.0" encoding="UTF-8" standalone="yes"?>
<Relationships xmlns="http://schemas.openxmlformats.org/package/2006/relationships"><Relationship Id="rId8" Type="http://schemas.openxmlformats.org/officeDocument/2006/relationships/tags" Target="../tags/tag30.xml"/><Relationship Id="rId13" Type="http://schemas.openxmlformats.org/officeDocument/2006/relationships/chart" Target="../charts/chart18.xml"/><Relationship Id="rId18" Type="http://schemas.openxmlformats.org/officeDocument/2006/relationships/image" Target="../media/image24.png"/><Relationship Id="rId3" Type="http://schemas.openxmlformats.org/officeDocument/2006/relationships/tags" Target="../tags/tag25.xml"/><Relationship Id="rId21" Type="http://schemas.openxmlformats.org/officeDocument/2006/relationships/image" Target="../media/image28.jpeg"/><Relationship Id="rId7" Type="http://schemas.openxmlformats.org/officeDocument/2006/relationships/tags" Target="../tags/tag29.xml"/><Relationship Id="rId12" Type="http://schemas.openxmlformats.org/officeDocument/2006/relationships/chart" Target="../charts/chart17.xml"/><Relationship Id="rId17" Type="http://schemas.openxmlformats.org/officeDocument/2006/relationships/image" Target="../media/image23.jpeg"/><Relationship Id="rId25" Type="http://schemas.openxmlformats.org/officeDocument/2006/relationships/image" Target="../media/image22.png"/><Relationship Id="rId2" Type="http://schemas.openxmlformats.org/officeDocument/2006/relationships/tags" Target="../tags/tag24.xml"/><Relationship Id="rId16" Type="http://schemas.openxmlformats.org/officeDocument/2006/relationships/chart" Target="../charts/chart21.xml"/><Relationship Id="rId20" Type="http://schemas.openxmlformats.org/officeDocument/2006/relationships/image" Target="../media/image27.png"/><Relationship Id="rId1" Type="http://schemas.openxmlformats.org/officeDocument/2006/relationships/tags" Target="../tags/tag23.xml"/><Relationship Id="rId6" Type="http://schemas.openxmlformats.org/officeDocument/2006/relationships/tags" Target="../tags/tag28.xml"/><Relationship Id="rId11" Type="http://schemas.openxmlformats.org/officeDocument/2006/relationships/chart" Target="../charts/chart16.xml"/><Relationship Id="rId24" Type="http://schemas.openxmlformats.org/officeDocument/2006/relationships/image" Target="../media/image29.png"/><Relationship Id="rId5" Type="http://schemas.openxmlformats.org/officeDocument/2006/relationships/tags" Target="../tags/tag27.xml"/><Relationship Id="rId15" Type="http://schemas.openxmlformats.org/officeDocument/2006/relationships/chart" Target="../charts/chart20.xml"/><Relationship Id="rId23" Type="http://schemas.openxmlformats.org/officeDocument/2006/relationships/image" Target="../media/image26.jpeg"/><Relationship Id="rId10" Type="http://schemas.openxmlformats.org/officeDocument/2006/relationships/chart" Target="../charts/chart15.xml"/><Relationship Id="rId19" Type="http://schemas.openxmlformats.org/officeDocument/2006/relationships/image" Target="../media/image25.png"/><Relationship Id="rId4" Type="http://schemas.openxmlformats.org/officeDocument/2006/relationships/tags" Target="../tags/tag26.xml"/><Relationship Id="rId9" Type="http://schemas.openxmlformats.org/officeDocument/2006/relationships/slideLayout" Target="../slideLayouts/slideLayout9.xml"/><Relationship Id="rId14" Type="http://schemas.openxmlformats.org/officeDocument/2006/relationships/chart" Target="../charts/chart19.xml"/><Relationship Id="rId22" Type="http://schemas.openxmlformats.org/officeDocument/2006/relationships/chart" Target="../charts/chart22.xml"/></Relationships>
</file>

<file path=ppt/slides/_rels/slide12.xml.rels><?xml version="1.0" encoding="UTF-8" standalone="yes"?>
<Relationships xmlns="http://schemas.openxmlformats.org/package/2006/relationships"><Relationship Id="rId8" Type="http://schemas.openxmlformats.org/officeDocument/2006/relationships/chart" Target="../charts/chart24.xml"/><Relationship Id="rId3" Type="http://schemas.openxmlformats.org/officeDocument/2006/relationships/slideLayout" Target="../slideLayouts/slideLayout2.xml"/><Relationship Id="rId7" Type="http://schemas.openxmlformats.org/officeDocument/2006/relationships/chart" Target="../charts/chart23.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2.emf"/><Relationship Id="rId5" Type="http://schemas.openxmlformats.org/officeDocument/2006/relationships/oleObject" Target="../embeddings/oleObject4.bin"/><Relationship Id="rId10" Type="http://schemas.openxmlformats.org/officeDocument/2006/relationships/image" Target="../media/image22.png"/><Relationship Id="rId4" Type="http://schemas.openxmlformats.org/officeDocument/2006/relationships/notesSlide" Target="../notesSlides/notesSlide8.xml"/><Relationship Id="rId9" Type="http://schemas.openxmlformats.org/officeDocument/2006/relationships/chart" Target="../charts/chart25.xml"/></Relationships>
</file>

<file path=ppt/slides/_rels/slide13.xml.rels><?xml version="1.0" encoding="UTF-8" standalone="yes"?>
<Relationships xmlns="http://schemas.openxmlformats.org/package/2006/relationships"><Relationship Id="rId8" Type="http://schemas.openxmlformats.org/officeDocument/2006/relationships/chart" Target="../charts/chart27.xml"/><Relationship Id="rId3" Type="http://schemas.openxmlformats.org/officeDocument/2006/relationships/slideLayout" Target="../slideLayouts/slideLayout2.xml"/><Relationship Id="rId7" Type="http://schemas.openxmlformats.org/officeDocument/2006/relationships/chart" Target="../charts/chart26.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2.emf"/><Relationship Id="rId5" Type="http://schemas.openxmlformats.org/officeDocument/2006/relationships/oleObject" Target="../embeddings/oleObject5.bin"/><Relationship Id="rId4" Type="http://schemas.openxmlformats.org/officeDocument/2006/relationships/notesSlide" Target="../notesSlides/notesSlide9.xml"/><Relationship Id="rId9" Type="http://schemas.openxmlformats.org/officeDocument/2006/relationships/image" Target="../media/image22.png"/></Relationships>
</file>

<file path=ppt/slides/_rels/slide14.xml.rels><?xml version="1.0" encoding="UTF-8" standalone="yes"?>
<Relationships xmlns="http://schemas.openxmlformats.org/package/2006/relationships"><Relationship Id="rId8" Type="http://schemas.openxmlformats.org/officeDocument/2006/relationships/chart" Target="../charts/chart28.xml"/><Relationship Id="rId3" Type="http://schemas.openxmlformats.org/officeDocument/2006/relationships/notesSlide" Target="../notesSlides/notesSlide10.xml"/><Relationship Id="rId7"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tags" Target="../tags/tag35.xml"/><Relationship Id="rId6" Type="http://schemas.openxmlformats.org/officeDocument/2006/relationships/image" Target="../media/image22.png"/><Relationship Id="rId5" Type="http://schemas.openxmlformats.org/officeDocument/2006/relationships/image" Target="../media/image2.emf"/><Relationship Id="rId10" Type="http://schemas.openxmlformats.org/officeDocument/2006/relationships/image" Target="../media/image31.png"/><Relationship Id="rId4" Type="http://schemas.openxmlformats.org/officeDocument/2006/relationships/oleObject" Target="../embeddings/oleObject6.bin"/><Relationship Id="rId9" Type="http://schemas.openxmlformats.org/officeDocument/2006/relationships/chart" Target="../charts/chart29.xml"/></Relationships>
</file>

<file path=ppt/slides/_rels/slide15.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chart" Target="../charts/chart30.xml"/><Relationship Id="rId1" Type="http://schemas.openxmlformats.org/officeDocument/2006/relationships/slideLayout" Target="../slideLayouts/slideLayout2.xml"/><Relationship Id="rId5" Type="http://schemas.openxmlformats.org/officeDocument/2006/relationships/chart" Target="../charts/chart33.xml"/><Relationship Id="rId4" Type="http://schemas.openxmlformats.org/officeDocument/2006/relationships/chart" Target="../charts/chart3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chart" Target="../charts/chart35.xml"/><Relationship Id="rId4" Type="http://schemas.openxmlformats.org/officeDocument/2006/relationships/chart" Target="../charts/chart34.xml"/></Relationships>
</file>

<file path=ppt/slides/_rels/slide17.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6.jpeg"/><Relationship Id="rId3" Type="http://schemas.openxmlformats.org/officeDocument/2006/relationships/slideLayout" Target="../slideLayouts/slideLayout2.xml"/><Relationship Id="rId7" Type="http://schemas.openxmlformats.org/officeDocument/2006/relationships/image" Target="../media/image29.png"/><Relationship Id="rId12" Type="http://schemas.openxmlformats.org/officeDocument/2006/relationships/image" Target="../media/image27.png"/><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2.emf"/><Relationship Id="rId11" Type="http://schemas.openxmlformats.org/officeDocument/2006/relationships/image" Target="../media/image25.png"/><Relationship Id="rId5" Type="http://schemas.openxmlformats.org/officeDocument/2006/relationships/oleObject" Target="../embeddings/oleObject7.bin"/><Relationship Id="rId10" Type="http://schemas.openxmlformats.org/officeDocument/2006/relationships/image" Target="../media/image35.png"/><Relationship Id="rId4" Type="http://schemas.openxmlformats.org/officeDocument/2006/relationships/notesSlide" Target="../notesSlides/notesSlide11.xml"/><Relationship Id="rId9" Type="http://schemas.openxmlformats.org/officeDocument/2006/relationships/image" Target="../media/image34.jpeg"/><Relationship Id="rId14" Type="http://schemas.openxmlformats.org/officeDocument/2006/relationships/image" Target="../media/image3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slideLayout" Target="../slideLayouts/slideLayout2.xml"/><Relationship Id="rId7" Type="http://schemas.openxmlformats.org/officeDocument/2006/relationships/image" Target="../media/image38.png"/><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image" Target="../media/image2.emf"/><Relationship Id="rId5" Type="http://schemas.openxmlformats.org/officeDocument/2006/relationships/oleObject" Target="../embeddings/oleObject8.bin"/><Relationship Id="rId4" Type="http://schemas.openxmlformats.org/officeDocument/2006/relationships/notesSlide" Target="../notesSlides/notesSlide1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0.png"/><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image" Target="../media/image2.emf"/><Relationship Id="rId5" Type="http://schemas.openxmlformats.org/officeDocument/2006/relationships/oleObject" Target="../embeddings/oleObject9.bin"/><Relationship Id="rId4" Type="http://schemas.openxmlformats.org/officeDocument/2006/relationships/notesSlide" Target="../notesSlides/notesSlide13.xml"/></Relationships>
</file>

<file path=ppt/slides/_rels/slide24.xml.rels><?xml version="1.0" encoding="UTF-8" standalone="yes"?>
<Relationships xmlns="http://schemas.openxmlformats.org/package/2006/relationships"><Relationship Id="rId8" Type="http://schemas.openxmlformats.org/officeDocument/2006/relationships/hyperlink" Target="mailto:info@inventivapharma.com" TargetMode="External"/><Relationship Id="rId3" Type="http://schemas.openxmlformats.org/officeDocument/2006/relationships/tags" Target="../tags/tag47.xml"/><Relationship Id="rId7" Type="http://schemas.openxmlformats.org/officeDocument/2006/relationships/image" Target="../media/image41.png"/><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notesSlide" Target="../notesSlides/notesSlide14.xml"/><Relationship Id="rId5" Type="http://schemas.openxmlformats.org/officeDocument/2006/relationships/slideLayout" Target="../slideLayouts/slideLayout3.xml"/><Relationship Id="rId10" Type="http://schemas.openxmlformats.org/officeDocument/2006/relationships/hyperlink" Target="mailto:patti.bank@westwicke.com" TargetMode="External"/><Relationship Id="rId4" Type="http://schemas.openxmlformats.org/officeDocument/2006/relationships/tags" Target="../tags/tag48.xml"/><Relationship Id="rId9" Type="http://schemas.openxmlformats.org/officeDocument/2006/relationships/hyperlink" Target="mailto:inventiva@brunswickgroup.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9.xml"/><Relationship Id="rId7" Type="http://schemas.openxmlformats.org/officeDocument/2006/relationships/image" Target="../media/image14.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2.emf"/><Relationship Id="rId11" Type="http://schemas.openxmlformats.org/officeDocument/2006/relationships/image" Target="../media/image18.jpeg"/><Relationship Id="rId5" Type="http://schemas.openxmlformats.org/officeDocument/2006/relationships/oleObject" Target="../embeddings/oleObject2.bin"/><Relationship Id="rId10" Type="http://schemas.openxmlformats.org/officeDocument/2006/relationships/image" Target="../media/image17.png"/><Relationship Id="rId4" Type="http://schemas.openxmlformats.org/officeDocument/2006/relationships/notesSlide" Target="../notesSlides/notesSlide6.xml"/><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Layout" Target="../slideLayouts/slideLayout9.xml"/><Relationship Id="rId7" Type="http://schemas.openxmlformats.org/officeDocument/2006/relationships/image" Target="../media/image19.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2.emf"/><Relationship Id="rId5" Type="http://schemas.openxmlformats.org/officeDocument/2006/relationships/oleObject" Target="../embeddings/oleObject3.bin"/><Relationship Id="rId10" Type="http://schemas.openxmlformats.org/officeDocument/2006/relationships/image" Target="../media/image22.png"/><Relationship Id="rId4" Type="http://schemas.openxmlformats.org/officeDocument/2006/relationships/notesSlide" Target="../notesSlides/notesSlide7.xml"/><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openxmlformats.org/officeDocument/2006/relationships/chart" Target="../charts/chart1.xml"/><Relationship Id="rId13" Type="http://schemas.openxmlformats.org/officeDocument/2006/relationships/image" Target="../media/image23.jpeg"/><Relationship Id="rId18" Type="http://schemas.openxmlformats.org/officeDocument/2006/relationships/image" Target="../media/image28.jpeg"/><Relationship Id="rId3" Type="http://schemas.openxmlformats.org/officeDocument/2006/relationships/tags" Target="../tags/tag11.xml"/><Relationship Id="rId21" Type="http://schemas.openxmlformats.org/officeDocument/2006/relationships/image" Target="../media/image22.png"/><Relationship Id="rId7" Type="http://schemas.openxmlformats.org/officeDocument/2006/relationships/slideLayout" Target="../slideLayouts/slideLayout9.xml"/><Relationship Id="rId12" Type="http://schemas.openxmlformats.org/officeDocument/2006/relationships/chart" Target="../charts/chart5.xml"/><Relationship Id="rId17" Type="http://schemas.openxmlformats.org/officeDocument/2006/relationships/image" Target="../media/image27.png"/><Relationship Id="rId2" Type="http://schemas.openxmlformats.org/officeDocument/2006/relationships/tags" Target="../tags/tag10.xml"/><Relationship Id="rId16" Type="http://schemas.openxmlformats.org/officeDocument/2006/relationships/image" Target="../media/image26.jpeg"/><Relationship Id="rId20" Type="http://schemas.openxmlformats.org/officeDocument/2006/relationships/chart" Target="../charts/chart6.xml"/><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chart" Target="../charts/chart4.xml"/><Relationship Id="rId5" Type="http://schemas.openxmlformats.org/officeDocument/2006/relationships/tags" Target="../tags/tag13.xml"/><Relationship Id="rId15" Type="http://schemas.openxmlformats.org/officeDocument/2006/relationships/image" Target="../media/image25.png"/><Relationship Id="rId10" Type="http://schemas.openxmlformats.org/officeDocument/2006/relationships/chart" Target="../charts/chart3.xml"/><Relationship Id="rId19" Type="http://schemas.openxmlformats.org/officeDocument/2006/relationships/image" Target="../media/image29.png"/><Relationship Id="rId4" Type="http://schemas.openxmlformats.org/officeDocument/2006/relationships/tags" Target="../tags/tag12.xml"/><Relationship Id="rId9" Type="http://schemas.openxmlformats.org/officeDocument/2006/relationships/chart" Target="../charts/chart2.xml"/><Relationship Id="rId1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3" cstate="print"/>
          <a:srcRect l="50793" t="14856" r="23220" b="51001"/>
          <a:stretch/>
        </p:blipFill>
        <p:spPr>
          <a:xfrm>
            <a:off x="1" y="2195661"/>
            <a:ext cx="7247290" cy="5364014"/>
          </a:xfrm>
          <a:prstGeom prst="rect">
            <a:avLst/>
          </a:prstGeom>
        </p:spPr>
      </p:pic>
      <p:pic>
        <p:nvPicPr>
          <p:cNvPr id="7" name="Image 6"/>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8552" t="13237" r="8131" b="16607"/>
          <a:stretch/>
        </p:blipFill>
        <p:spPr>
          <a:xfrm>
            <a:off x="447336" y="520556"/>
            <a:ext cx="3016781" cy="1215769"/>
          </a:xfrm>
          <a:prstGeom prst="rect">
            <a:avLst/>
          </a:prstGeom>
        </p:spPr>
      </p:pic>
      <p:sp>
        <p:nvSpPr>
          <p:cNvPr id="9" name="Rectangle 8"/>
          <p:cNvSpPr/>
          <p:nvPr/>
        </p:nvSpPr>
        <p:spPr bwMode="auto">
          <a:xfrm>
            <a:off x="883816" y="2321743"/>
            <a:ext cx="5758234" cy="1170062"/>
          </a:xfrm>
          <a:prstGeom prst="rect">
            <a:avLst/>
          </a:prstGeom>
          <a:solidFill>
            <a:srgbClr val="688F26"/>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600" b="1" i="0" u="none" strike="noStrike" cap="none" normalizeH="0" baseline="0">
              <a:ln>
                <a:noFill/>
              </a:ln>
              <a:solidFill>
                <a:schemeClr val="tx1"/>
              </a:solidFill>
              <a:effectLst/>
              <a:latin typeface="Arial" pitchFamily="34" charset="0"/>
            </a:endParaRPr>
          </a:p>
        </p:txBody>
      </p:sp>
      <p:sp>
        <p:nvSpPr>
          <p:cNvPr id="3" name="Sous-titre 2"/>
          <p:cNvSpPr>
            <a:spLocks noGrp="1"/>
          </p:cNvSpPr>
          <p:nvPr>
            <p:ph type="subTitle" idx="4294967295"/>
          </p:nvPr>
        </p:nvSpPr>
        <p:spPr>
          <a:xfrm>
            <a:off x="521371" y="2338958"/>
            <a:ext cx="6552728" cy="1728912"/>
          </a:xfrm>
          <a:prstGeom prst="rect">
            <a:avLst/>
          </a:prstGeom>
        </p:spPr>
        <p:txBody>
          <a:bodyPr/>
          <a:lstStyle/>
          <a:p>
            <a:pPr marL="0" indent="0"/>
            <a:r>
              <a:rPr lang="en-US" sz="2800" dirty="0">
                <a:solidFill>
                  <a:schemeClr val="bg1"/>
                </a:solidFill>
                <a:ea typeface="+mj-ea"/>
              </a:rPr>
              <a:t>43rd Annual J.P. Morgan Healthcare Conference</a:t>
            </a:r>
          </a:p>
          <a:p>
            <a:pPr marL="0" indent="0"/>
            <a:endParaRPr lang="en-US" sz="2400" dirty="0">
              <a:solidFill>
                <a:schemeClr val="bg1"/>
              </a:solidFill>
              <a:ea typeface="+mj-ea"/>
            </a:endParaRPr>
          </a:p>
          <a:p>
            <a:pPr marL="0" indent="0"/>
            <a:r>
              <a:rPr lang="en-US" sz="2400" dirty="0">
                <a:solidFill>
                  <a:schemeClr val="bg1"/>
                </a:solidFill>
                <a:ea typeface="+mj-ea"/>
              </a:rPr>
              <a:t>January 13-16, 2025</a:t>
            </a:r>
          </a:p>
        </p:txBody>
      </p:sp>
      <p:sp>
        <p:nvSpPr>
          <p:cNvPr id="12" name="Rectangle 23"/>
          <p:cNvSpPr>
            <a:spLocks noChangeArrowheads="1"/>
          </p:cNvSpPr>
          <p:nvPr/>
        </p:nvSpPr>
        <p:spPr bwMode="ltGray">
          <a:xfrm rot="10800000">
            <a:off x="1548" y="2125138"/>
            <a:ext cx="10692000" cy="72000"/>
          </a:xfrm>
          <a:prstGeom prst="rect">
            <a:avLst/>
          </a:prstGeom>
          <a:gradFill flip="none" rotWithShape="1">
            <a:gsLst>
              <a:gs pos="22000">
                <a:srgbClr val="669800"/>
              </a:gs>
              <a:gs pos="53000">
                <a:srgbClr val="9BBB59">
                  <a:lumMod val="60000"/>
                  <a:lumOff val="40000"/>
                </a:srgbClr>
              </a:gs>
              <a:gs pos="100000">
                <a:srgbClr val="F79646">
                  <a:lumMod val="75000"/>
                </a:srgbClr>
              </a:gs>
            </a:gsLst>
            <a:lin ang="0" scaled="1"/>
            <a:tileRect/>
          </a:gradFill>
          <a:ln>
            <a:noFill/>
          </a:ln>
          <a:effectLst/>
        </p:spPr>
        <p:txBody>
          <a:bodyPr wrap="none" anchor="ct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b="1">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fr-FR" sz="1764" b="1" i="0" u="none" strike="noStrike" kern="0" cap="none" spc="0" normalizeH="0" baseline="0" noProof="0">
              <a:ln>
                <a:noFill/>
              </a:ln>
              <a:solidFill>
                <a:srgbClr val="000000"/>
              </a:solidFill>
              <a:effectLst/>
              <a:uLnTx/>
              <a:uFillTx/>
              <a:latin typeface="Arial" panose="020B0604020202020204" pitchFamily="34" charset="0"/>
            </a:endParaRPr>
          </a:p>
        </p:txBody>
      </p:sp>
      <p:pic>
        <p:nvPicPr>
          <p:cNvPr id="6" name="Image 5"/>
          <p:cNvPicPr>
            <a:picLocks noChangeAspect="1"/>
          </p:cNvPicPr>
          <p:nvPr/>
        </p:nvPicPr>
        <p:blipFill>
          <a:blip r:embed="rId5"/>
          <a:stretch>
            <a:fillRect/>
          </a:stretch>
        </p:blipFill>
        <p:spPr>
          <a:xfrm>
            <a:off x="9306346" y="5868069"/>
            <a:ext cx="1260000" cy="1260000"/>
          </a:xfrm>
          <a:prstGeom prst="rect">
            <a:avLst/>
          </a:prstGeom>
        </p:spPr>
      </p:pic>
      <p:pic>
        <p:nvPicPr>
          <p:cNvPr id="13" name="Image 12"/>
          <p:cNvPicPr>
            <a:picLocks noChangeAspect="1"/>
          </p:cNvPicPr>
          <p:nvPr/>
        </p:nvPicPr>
        <p:blipFill>
          <a:blip r:embed="rId6"/>
          <a:stretch>
            <a:fillRect/>
          </a:stretch>
        </p:blipFill>
        <p:spPr>
          <a:xfrm>
            <a:off x="7646818" y="5868069"/>
            <a:ext cx="1260000" cy="904046"/>
          </a:xfrm>
          <a:prstGeom prst="rect">
            <a:avLst/>
          </a:prstGeom>
        </p:spPr>
      </p:pic>
    </p:spTree>
    <p:extLst>
      <p:ext uri="{BB962C8B-B14F-4D97-AF65-F5344CB8AC3E}">
        <p14:creationId xmlns:p14="http://schemas.microsoft.com/office/powerpoint/2010/main" val="1150954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8B300B-CB78-1F75-86BE-EC6081F7BA30}"/>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B714574A-9CA8-24E8-EFA9-68C68C584B7A}"/>
              </a:ext>
            </a:extLst>
          </p:cNvPr>
          <p:cNvSpPr>
            <a:spLocks noGrp="1"/>
          </p:cNvSpPr>
          <p:nvPr>
            <p:ph type="title"/>
          </p:nvPr>
        </p:nvSpPr>
        <p:spPr>
          <a:xfrm>
            <a:off x="305906" y="77795"/>
            <a:ext cx="10080000" cy="831639"/>
          </a:xfrm>
        </p:spPr>
        <p:txBody>
          <a:bodyPr/>
          <a:lstStyle/>
          <a:p>
            <a:r>
              <a:rPr lang="en-GB" sz="2200" dirty="0"/>
              <a:t>Fibrosis improvement </a:t>
            </a:r>
            <a:r>
              <a:rPr lang="en-GB" sz="2200" dirty="0">
                <a:latin typeface="Barlow" panose="00000500000000000000" pitchFamily="2" charset="0"/>
              </a:rPr>
              <a:t>≥ 1 stage with </a:t>
            </a:r>
            <a:r>
              <a:rPr lang="en-GB" sz="2200" dirty="0"/>
              <a:t>no worsening of MASH </a:t>
            </a:r>
            <a:br>
              <a:rPr lang="en-GB" sz="2200" dirty="0"/>
            </a:br>
            <a:r>
              <a:rPr lang="en-GB" sz="1800" b="0" i="1" dirty="0"/>
              <a:t>Compares favourably to other oral and injectable compounds</a:t>
            </a:r>
            <a:endParaRPr lang="fr-FR" sz="2200" dirty="0"/>
          </a:p>
        </p:txBody>
      </p:sp>
      <p:graphicFrame>
        <p:nvGraphicFramePr>
          <p:cNvPr id="152607" name="Chart 152606">
            <a:extLst>
              <a:ext uri="{FF2B5EF4-FFF2-40B4-BE49-F238E27FC236}">
                <a16:creationId xmlns:a16="http://schemas.microsoft.com/office/drawing/2014/main" id="{C3DF23D2-7D52-41EA-A0FC-7F817CCF24F4}"/>
              </a:ext>
            </a:extLst>
          </p:cNvPr>
          <p:cNvGraphicFramePr/>
          <p:nvPr>
            <p:custDataLst>
              <p:tags r:id="rId1"/>
            </p:custDataLst>
            <p:extLst>
              <p:ext uri="{D42A27DB-BD31-4B8C-83A1-F6EECF244321}">
                <p14:modId xmlns:p14="http://schemas.microsoft.com/office/powerpoint/2010/main" val="1878589887"/>
              </p:ext>
            </p:extLst>
          </p:nvPr>
        </p:nvGraphicFramePr>
        <p:xfrm>
          <a:off x="2287662" y="3518386"/>
          <a:ext cx="1005840" cy="246888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87" name="Chart 86">
            <a:extLst>
              <a:ext uri="{FF2B5EF4-FFF2-40B4-BE49-F238E27FC236}">
                <a16:creationId xmlns:a16="http://schemas.microsoft.com/office/drawing/2014/main" id="{32D1EBC3-73C7-F11F-7449-73BF6C8A09A5}"/>
              </a:ext>
            </a:extLst>
          </p:cNvPr>
          <p:cNvGraphicFramePr/>
          <p:nvPr>
            <p:custDataLst>
              <p:tags r:id="rId2"/>
            </p:custDataLst>
            <p:extLst>
              <p:ext uri="{D42A27DB-BD31-4B8C-83A1-F6EECF244321}">
                <p14:modId xmlns:p14="http://schemas.microsoft.com/office/powerpoint/2010/main" val="2323517611"/>
              </p:ext>
            </p:extLst>
          </p:nvPr>
        </p:nvGraphicFramePr>
        <p:xfrm>
          <a:off x="3902126" y="3517558"/>
          <a:ext cx="1005840" cy="246888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90" name="Chart 89">
            <a:extLst>
              <a:ext uri="{FF2B5EF4-FFF2-40B4-BE49-F238E27FC236}">
                <a16:creationId xmlns:a16="http://schemas.microsoft.com/office/drawing/2014/main" id="{78FDADFF-41CB-53D0-0003-2FBD349051BA}"/>
              </a:ext>
            </a:extLst>
          </p:cNvPr>
          <p:cNvGraphicFramePr/>
          <p:nvPr>
            <p:custDataLst>
              <p:tags r:id="rId3"/>
            </p:custDataLst>
            <p:extLst>
              <p:ext uri="{D42A27DB-BD31-4B8C-83A1-F6EECF244321}">
                <p14:modId xmlns:p14="http://schemas.microsoft.com/office/powerpoint/2010/main" val="3953661558"/>
              </p:ext>
            </p:extLst>
          </p:nvPr>
        </p:nvGraphicFramePr>
        <p:xfrm>
          <a:off x="7359594" y="3517558"/>
          <a:ext cx="695630" cy="2468880"/>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93" name="Chart 92">
            <a:extLst>
              <a:ext uri="{FF2B5EF4-FFF2-40B4-BE49-F238E27FC236}">
                <a16:creationId xmlns:a16="http://schemas.microsoft.com/office/drawing/2014/main" id="{5CC9E91A-9EF1-54D4-9080-1545D420ADBC}"/>
              </a:ext>
            </a:extLst>
          </p:cNvPr>
          <p:cNvGraphicFramePr/>
          <p:nvPr>
            <p:custDataLst>
              <p:tags r:id="rId4"/>
            </p:custDataLst>
            <p:extLst>
              <p:ext uri="{D42A27DB-BD31-4B8C-83A1-F6EECF244321}">
                <p14:modId xmlns:p14="http://schemas.microsoft.com/office/powerpoint/2010/main" val="3388528305"/>
              </p:ext>
            </p:extLst>
          </p:nvPr>
        </p:nvGraphicFramePr>
        <p:xfrm>
          <a:off x="6093302" y="3517558"/>
          <a:ext cx="1005840" cy="2468880"/>
        </p:xfrm>
        <a:graphic>
          <a:graphicData uri="http://schemas.openxmlformats.org/drawingml/2006/chart">
            <c:chart xmlns:c="http://schemas.openxmlformats.org/drawingml/2006/chart" xmlns:r="http://schemas.openxmlformats.org/officeDocument/2006/relationships" r:id="rId13"/>
          </a:graphicData>
        </a:graphic>
      </p:graphicFrame>
      <p:sp>
        <p:nvSpPr>
          <p:cNvPr id="147" name="Espace réservé du texte 4">
            <a:extLst>
              <a:ext uri="{FF2B5EF4-FFF2-40B4-BE49-F238E27FC236}">
                <a16:creationId xmlns:a16="http://schemas.microsoft.com/office/drawing/2014/main" id="{C7DF5C51-6EEF-77B3-9E14-571B60917A84}"/>
              </a:ext>
            </a:extLst>
          </p:cNvPr>
          <p:cNvSpPr txBox="1">
            <a:spLocks/>
          </p:cNvSpPr>
          <p:nvPr/>
        </p:nvSpPr>
        <p:spPr>
          <a:xfrm>
            <a:off x="305906" y="6598282"/>
            <a:ext cx="10080000" cy="681866"/>
          </a:xfrm>
          <a:prstGeom prst="rect">
            <a:avLst/>
          </a:prstGeom>
        </p:spPr>
        <p:txBody>
          <a:bodyPr lIns="0" tIns="33938" rIns="0" bIns="0" anchor="t">
            <a:noAutofit/>
          </a:bodyPr>
          <a:lstStyle>
            <a:lvl1pPr marL="0" indent="0" algn="l" defTabSz="1074738" rtl="0" eaLnBrk="0" fontAlgn="base" hangingPunct="0">
              <a:spcBef>
                <a:spcPct val="50000"/>
              </a:spcBef>
              <a:spcAft>
                <a:spcPct val="0"/>
              </a:spcAft>
              <a:buNone/>
              <a:defRPr sz="800" b="0" i="1">
                <a:solidFill>
                  <a:schemeClr val="tx1">
                    <a:lumMod val="75000"/>
                    <a:lumOff val="25000"/>
                  </a:schemeClr>
                </a:solidFill>
                <a:latin typeface="+mj-lt"/>
                <a:ea typeface="+mn-ea"/>
                <a:cs typeface="+mn-cs"/>
              </a:defRPr>
            </a:lvl1pPr>
            <a:lvl2pPr marL="457200" indent="0" algn="l" defTabSz="1074738" rtl="0" eaLnBrk="0" fontAlgn="base" hangingPunct="0">
              <a:spcBef>
                <a:spcPct val="50000"/>
              </a:spcBef>
              <a:spcAft>
                <a:spcPct val="0"/>
              </a:spcAft>
              <a:buSzPct val="100000"/>
              <a:buNone/>
              <a:defRPr sz="2000" b="1">
                <a:solidFill>
                  <a:schemeClr val="tx1"/>
                </a:solidFill>
                <a:latin typeface="+mn-lt"/>
              </a:defRPr>
            </a:lvl2pPr>
            <a:lvl3pPr marL="914400" indent="0" algn="l" defTabSz="1074738" rtl="0" eaLnBrk="0" fontAlgn="base" hangingPunct="0">
              <a:spcBef>
                <a:spcPct val="50000"/>
              </a:spcBef>
              <a:spcAft>
                <a:spcPct val="0"/>
              </a:spcAft>
              <a:buSzPct val="100000"/>
              <a:buNone/>
              <a:defRPr sz="1800" b="1">
                <a:solidFill>
                  <a:schemeClr val="tx1"/>
                </a:solidFill>
                <a:latin typeface="+mn-lt"/>
              </a:defRPr>
            </a:lvl3pPr>
            <a:lvl4pPr marL="1371600" indent="0" algn="l" defTabSz="1074738" rtl="0" eaLnBrk="0" fontAlgn="base" hangingPunct="0">
              <a:spcBef>
                <a:spcPct val="50000"/>
              </a:spcBef>
              <a:spcAft>
                <a:spcPct val="0"/>
              </a:spcAft>
              <a:buSzPct val="100000"/>
              <a:buNone/>
              <a:defRPr sz="1600" b="1">
                <a:solidFill>
                  <a:schemeClr val="tx1"/>
                </a:solidFill>
                <a:latin typeface="+mn-lt"/>
              </a:defRPr>
            </a:lvl4pPr>
            <a:lvl5pPr marL="1828800" indent="0" algn="l" defTabSz="1074738" rtl="0" eaLnBrk="0" fontAlgn="base" hangingPunct="0">
              <a:spcBef>
                <a:spcPct val="50000"/>
              </a:spcBef>
              <a:spcAft>
                <a:spcPct val="0"/>
              </a:spcAft>
              <a:buSzPct val="100000"/>
              <a:buNone/>
              <a:defRPr sz="1600" b="1">
                <a:solidFill>
                  <a:schemeClr val="tx1"/>
                </a:solidFill>
                <a:latin typeface="+mn-lt"/>
              </a:defRPr>
            </a:lvl5pPr>
            <a:lvl6pPr marL="2286000" indent="0" algn="l" defTabSz="1076190" rtl="0" eaLnBrk="0" fontAlgn="base" hangingPunct="0">
              <a:spcBef>
                <a:spcPct val="50000"/>
              </a:spcBef>
              <a:spcAft>
                <a:spcPct val="0"/>
              </a:spcAft>
              <a:buSzPct val="100000"/>
              <a:buNone/>
              <a:defRPr sz="1600" b="1">
                <a:solidFill>
                  <a:schemeClr val="tx1"/>
                </a:solidFill>
                <a:latin typeface="+mn-lt"/>
              </a:defRPr>
            </a:lvl6pPr>
            <a:lvl7pPr marL="2743200" indent="0" algn="l" defTabSz="1076190" rtl="0" eaLnBrk="0" fontAlgn="base" hangingPunct="0">
              <a:spcBef>
                <a:spcPct val="50000"/>
              </a:spcBef>
              <a:spcAft>
                <a:spcPct val="0"/>
              </a:spcAft>
              <a:buSzPct val="100000"/>
              <a:buNone/>
              <a:defRPr sz="1600" b="1">
                <a:solidFill>
                  <a:schemeClr val="tx1"/>
                </a:solidFill>
                <a:latin typeface="+mn-lt"/>
              </a:defRPr>
            </a:lvl7pPr>
            <a:lvl8pPr marL="3200400" indent="0" algn="l" defTabSz="1076190" rtl="0" eaLnBrk="0" fontAlgn="base" hangingPunct="0">
              <a:spcBef>
                <a:spcPct val="50000"/>
              </a:spcBef>
              <a:spcAft>
                <a:spcPct val="0"/>
              </a:spcAft>
              <a:buSzPct val="100000"/>
              <a:buNone/>
              <a:defRPr sz="1600" b="1">
                <a:solidFill>
                  <a:schemeClr val="tx1"/>
                </a:solidFill>
                <a:latin typeface="+mn-lt"/>
              </a:defRPr>
            </a:lvl8pPr>
            <a:lvl9pPr marL="3657600" indent="0" algn="l" defTabSz="1076190" rtl="0" eaLnBrk="0" fontAlgn="base" hangingPunct="0">
              <a:spcBef>
                <a:spcPct val="50000"/>
              </a:spcBef>
              <a:spcAft>
                <a:spcPct val="0"/>
              </a:spcAft>
              <a:buSzPct val="100000"/>
              <a:buNone/>
              <a:defRPr sz="1600" b="1">
                <a:solidFill>
                  <a:schemeClr val="tx1"/>
                </a:solidFill>
                <a:latin typeface="+mn-lt"/>
              </a:defRPr>
            </a:lvl9pPr>
          </a:lstStyle>
          <a:p>
            <a:pPr>
              <a:defRPr/>
            </a:pPr>
            <a:r>
              <a:rPr kumimoji="0" lang="fr-FR" sz="600" b="0" i="0" u="none" strike="noStrike" kern="0" cap="none" spc="0" normalizeH="0" baseline="0" noProof="0" dirty="0">
                <a:ln>
                  <a:noFill/>
                </a:ln>
                <a:solidFill>
                  <a:prstClr val="black"/>
                </a:solidFill>
                <a:effectLst/>
                <a:uLnTx/>
                <a:uFillTx/>
                <a:latin typeface="Arial"/>
                <a:ea typeface="+mn-ea"/>
                <a:cs typeface="+mn-cs"/>
              </a:rPr>
              <a:t>* </a:t>
            </a:r>
            <a:r>
              <a:rPr kumimoji="0" lang="fr-FR" sz="600" b="0" i="0" u="none" strike="noStrike" kern="0" cap="none" spc="0" normalizeH="0" baseline="0" noProof="0" dirty="0" err="1">
                <a:ln>
                  <a:noFill/>
                </a:ln>
                <a:solidFill>
                  <a:prstClr val="black"/>
                </a:solidFill>
                <a:effectLst/>
                <a:uLnTx/>
                <a:uFillTx/>
                <a:latin typeface="Arial"/>
                <a:ea typeface="+mn-ea"/>
                <a:cs typeface="+mn-cs"/>
              </a:rPr>
              <a:t>Resmetirom</a:t>
            </a:r>
            <a:r>
              <a:rPr kumimoji="0" lang="fr-FR" sz="600" b="0" i="0" u="none" strike="noStrike" kern="0" cap="none" spc="0" normalizeH="0" baseline="0" noProof="0" dirty="0">
                <a:ln>
                  <a:noFill/>
                </a:ln>
                <a:solidFill>
                  <a:prstClr val="black"/>
                </a:solidFill>
                <a:effectLst/>
                <a:uLnTx/>
                <a:uFillTx/>
                <a:latin typeface="Arial"/>
                <a:ea typeface="+mn-ea"/>
                <a:cs typeface="+mn-cs"/>
              </a:rPr>
              <a:t> has been </a:t>
            </a:r>
            <a:r>
              <a:rPr kumimoji="0" lang="fr-FR" sz="600" b="0" i="0" u="none" strike="noStrike" kern="0" cap="none" spc="0" normalizeH="0" baseline="0" noProof="0" dirty="0" err="1">
                <a:ln>
                  <a:noFill/>
                </a:ln>
                <a:solidFill>
                  <a:prstClr val="black"/>
                </a:solidFill>
                <a:effectLst/>
                <a:uLnTx/>
                <a:uFillTx/>
                <a:latin typeface="Arial"/>
                <a:ea typeface="+mn-ea"/>
                <a:cs typeface="+mn-cs"/>
              </a:rPr>
              <a:t>approved</a:t>
            </a:r>
            <a:r>
              <a:rPr kumimoji="0" lang="fr-FR" sz="600" b="0" i="0" u="none" strike="noStrike" kern="0" cap="none" spc="0" normalizeH="0" baseline="0" noProof="0" dirty="0">
                <a:ln>
                  <a:noFill/>
                </a:ln>
                <a:solidFill>
                  <a:prstClr val="black"/>
                </a:solidFill>
                <a:effectLst/>
                <a:uLnTx/>
                <a:uFillTx/>
                <a:latin typeface="Arial"/>
                <a:ea typeface="+mn-ea"/>
                <a:cs typeface="+mn-cs"/>
              </a:rPr>
              <a:t> </a:t>
            </a:r>
            <a:r>
              <a:rPr kumimoji="0" lang="fr-FR" sz="600" b="0" i="0" u="none" strike="noStrike" kern="0" cap="none" spc="0" normalizeH="0" baseline="0" noProof="0" dirty="0" err="1">
                <a:ln>
                  <a:noFill/>
                </a:ln>
                <a:solidFill>
                  <a:prstClr val="black"/>
                </a:solidFill>
                <a:effectLst/>
                <a:uLnTx/>
                <a:uFillTx/>
                <a:latin typeface="Arial"/>
                <a:ea typeface="+mn-ea"/>
                <a:cs typeface="+mn-cs"/>
              </a:rPr>
              <a:t>under</a:t>
            </a:r>
            <a:r>
              <a:rPr kumimoji="0" lang="fr-FR" sz="600" b="0" i="0" u="none" strike="noStrike" kern="0" cap="none" spc="0" normalizeH="0" baseline="0" noProof="0" dirty="0">
                <a:ln>
                  <a:noFill/>
                </a:ln>
                <a:solidFill>
                  <a:prstClr val="black"/>
                </a:solidFill>
                <a:effectLst/>
                <a:uLnTx/>
                <a:uFillTx/>
                <a:latin typeface="Arial"/>
                <a:ea typeface="+mn-ea"/>
                <a:cs typeface="+mn-cs"/>
              </a:rPr>
              <a:t> </a:t>
            </a:r>
            <a:r>
              <a:rPr kumimoji="0" lang="fr-FR" sz="600" b="0" i="0" u="none" strike="noStrike" kern="0" cap="none" spc="0" normalizeH="0" baseline="0" noProof="0" dirty="0" err="1">
                <a:ln>
                  <a:noFill/>
                </a:ln>
                <a:solidFill>
                  <a:prstClr val="black"/>
                </a:solidFill>
                <a:effectLst/>
                <a:uLnTx/>
                <a:uFillTx/>
                <a:latin typeface="Arial"/>
                <a:ea typeface="+mn-ea"/>
                <a:cs typeface="+mn-cs"/>
              </a:rPr>
              <a:t>accelerated</a:t>
            </a:r>
            <a:r>
              <a:rPr kumimoji="0" lang="fr-FR" sz="600" b="0" i="0" u="none" strike="noStrike" kern="0" cap="none" spc="0" normalizeH="0" baseline="0" noProof="0" dirty="0">
                <a:ln>
                  <a:noFill/>
                </a:ln>
                <a:solidFill>
                  <a:prstClr val="black"/>
                </a:solidFill>
                <a:effectLst/>
                <a:uLnTx/>
                <a:uFillTx/>
                <a:latin typeface="Arial"/>
                <a:ea typeface="+mn-ea"/>
                <a:cs typeface="+mn-cs"/>
              </a:rPr>
              <a:t> </a:t>
            </a:r>
            <a:r>
              <a:rPr kumimoji="0" lang="fr-FR" sz="600" b="0" i="0" u="none" strike="noStrike" kern="0" cap="none" spc="0" normalizeH="0" baseline="0" noProof="0" dirty="0" err="1">
                <a:ln>
                  <a:noFill/>
                </a:ln>
                <a:solidFill>
                  <a:prstClr val="black"/>
                </a:solidFill>
                <a:effectLst/>
                <a:uLnTx/>
                <a:uFillTx/>
                <a:latin typeface="Arial"/>
                <a:ea typeface="+mn-ea"/>
                <a:cs typeface="+mn-cs"/>
              </a:rPr>
              <a:t>approval</a:t>
            </a:r>
            <a:r>
              <a:rPr kumimoji="0" lang="fr-FR" sz="600" b="0" i="0" u="none" strike="noStrike" kern="0" cap="none" spc="0" normalizeH="0" baseline="0" noProof="0" dirty="0">
                <a:ln>
                  <a:noFill/>
                </a:ln>
                <a:solidFill>
                  <a:prstClr val="black"/>
                </a:solidFill>
                <a:effectLst/>
                <a:uLnTx/>
                <a:uFillTx/>
                <a:latin typeface="Arial"/>
                <a:ea typeface="+mn-ea"/>
                <a:cs typeface="+mn-cs"/>
              </a:rPr>
              <a:t> by the FDA.</a:t>
            </a:r>
          </a:p>
          <a:p>
            <a:pPr marL="0" marR="0" lvl="0" indent="0" algn="l" defTabSz="1074738" rtl="0" eaLnBrk="0" fontAlgn="base" latinLnBrk="0" hangingPunct="0">
              <a:lnSpc>
                <a:spcPct val="100000"/>
              </a:lnSpc>
              <a:spcBef>
                <a:spcPct val="50000"/>
              </a:spcBef>
              <a:spcAft>
                <a:spcPct val="0"/>
              </a:spcAft>
              <a:buClrTx/>
              <a:buSzTx/>
              <a:buFontTx/>
              <a:buNone/>
              <a:tabLst/>
              <a:defRPr/>
            </a:pPr>
            <a:r>
              <a:rPr kumimoji="0" lang="fr-FR" sz="600" b="0" i="0" u="none" strike="noStrike" kern="0" cap="none" spc="0" normalizeH="0" baseline="0" noProof="0" dirty="0">
                <a:ln>
                  <a:noFill/>
                </a:ln>
                <a:solidFill>
                  <a:prstClr val="black"/>
                </a:solidFill>
                <a:effectLst/>
                <a:uLnTx/>
                <a:uFillTx/>
                <a:latin typeface="Arial"/>
                <a:ea typeface="+mn-ea"/>
                <a:cs typeface="+mn-cs"/>
              </a:rPr>
              <a:t>Source: </a:t>
            </a:r>
            <a:r>
              <a:rPr kumimoji="0" lang="fr-FR" sz="600" b="1" i="0" u="none" strike="noStrike" kern="0" cap="none" spc="0" normalizeH="0" baseline="0" noProof="0" dirty="0">
                <a:ln>
                  <a:noFill/>
                </a:ln>
                <a:solidFill>
                  <a:prstClr val="black"/>
                </a:solidFill>
                <a:effectLst/>
                <a:uLnTx/>
                <a:uFillTx/>
                <a:latin typeface="Arial"/>
                <a:ea typeface="+mn-ea"/>
                <a:cs typeface="+mn-cs"/>
              </a:rPr>
              <a:t>lanifibranor </a:t>
            </a:r>
            <a:r>
              <a:rPr kumimoji="0" lang="fr-FR" sz="600" b="0" i="0" u="none" strike="noStrike" kern="0" cap="none" spc="0" normalizeH="0" baseline="0" noProof="0" dirty="0">
                <a:ln>
                  <a:noFill/>
                </a:ln>
                <a:solidFill>
                  <a:prstClr val="black"/>
                </a:solidFill>
                <a:effectLst/>
                <a:uLnTx/>
                <a:uFillTx/>
                <a:latin typeface="Arial"/>
                <a:ea typeface="+mn-ea"/>
                <a:cs typeface="+mn-cs"/>
              </a:rPr>
              <a:t>native </a:t>
            </a:r>
            <a:r>
              <a:rPr kumimoji="0" lang="fr-FR" sz="600" b="0" i="0" u="none" strike="noStrike" kern="0" cap="none" spc="0" normalizeH="0" baseline="0" noProof="0" dirty="0" err="1">
                <a:ln>
                  <a:noFill/>
                </a:ln>
                <a:solidFill>
                  <a:prstClr val="black"/>
                </a:solidFill>
                <a:effectLst/>
                <a:uLnTx/>
                <a:uFillTx/>
                <a:latin typeface="Arial"/>
                <a:ea typeface="+mn-ea"/>
                <a:cs typeface="+mn-cs"/>
              </a:rPr>
              <a:t>results</a:t>
            </a:r>
            <a:r>
              <a:rPr kumimoji="0" lang="fr-FR" sz="600" b="0" i="0" u="none" strike="noStrike" kern="0" cap="none" spc="0" normalizeH="0" baseline="0" noProof="0" dirty="0">
                <a:ln>
                  <a:noFill/>
                </a:ln>
                <a:solidFill>
                  <a:prstClr val="black"/>
                </a:solidFill>
                <a:effectLst/>
                <a:uLnTx/>
                <a:uFillTx/>
                <a:latin typeface="Arial"/>
                <a:ea typeface="+mn-ea"/>
                <a:cs typeface="+mn-cs"/>
              </a:rPr>
              <a:t>;; </a:t>
            </a:r>
            <a:r>
              <a:rPr kumimoji="0" lang="fr-FR" sz="600" b="1" i="0" u="none" strike="noStrike" kern="0" cap="none" spc="0" normalizeH="0" baseline="0" noProof="0" dirty="0" err="1">
                <a:ln>
                  <a:noFill/>
                </a:ln>
                <a:solidFill>
                  <a:prstClr val="black"/>
                </a:solidFill>
                <a:effectLst/>
                <a:uLnTx/>
                <a:uFillTx/>
                <a:latin typeface="Arial"/>
                <a:ea typeface="+mn-ea"/>
                <a:cs typeface="+mn-cs"/>
              </a:rPr>
              <a:t>resmetirom</a:t>
            </a:r>
            <a:r>
              <a:rPr kumimoji="0" lang="fr-FR" sz="600" b="0" i="0" u="none" strike="noStrike" kern="0" cap="none" spc="0" normalizeH="0" baseline="0" noProof="0" dirty="0">
                <a:ln>
                  <a:noFill/>
                </a:ln>
                <a:solidFill>
                  <a:prstClr val="black"/>
                </a:solidFill>
                <a:effectLst/>
                <a:uLnTx/>
                <a:uFillTx/>
                <a:latin typeface="Arial"/>
                <a:ea typeface="+mn-ea"/>
                <a:cs typeface="+mn-cs"/>
              </a:rPr>
              <a:t> MAESTRO NASH top-line </a:t>
            </a:r>
            <a:r>
              <a:rPr kumimoji="0" lang="fr-FR" sz="600" b="0" i="0" u="none" strike="noStrike" kern="0" cap="none" spc="0" normalizeH="0" baseline="0" noProof="0" dirty="0" err="1">
                <a:ln>
                  <a:noFill/>
                </a:ln>
                <a:solidFill>
                  <a:prstClr val="black"/>
                </a:solidFill>
                <a:effectLst/>
                <a:uLnTx/>
                <a:uFillTx/>
                <a:latin typeface="Arial"/>
                <a:ea typeface="+mn-ea"/>
                <a:cs typeface="+mn-cs"/>
              </a:rPr>
              <a:t>results</a:t>
            </a:r>
            <a:r>
              <a:rPr kumimoji="0" lang="fr-FR" sz="600" b="0" i="0" u="none" strike="noStrike" kern="0" cap="none" spc="0" normalizeH="0" baseline="0" noProof="0" dirty="0">
                <a:ln>
                  <a:noFill/>
                </a:ln>
                <a:solidFill>
                  <a:prstClr val="black"/>
                </a:solidFill>
                <a:effectLst/>
                <a:uLnTx/>
                <a:uFillTx/>
                <a:latin typeface="Arial"/>
                <a:ea typeface="+mn-ea"/>
                <a:cs typeface="+mn-cs"/>
              </a:rPr>
              <a:t> </a:t>
            </a:r>
            <a:r>
              <a:rPr kumimoji="0" lang="fr-FR" sz="600" b="0" i="0" u="none" strike="noStrike" kern="0" cap="none" spc="0" normalizeH="0" baseline="0" noProof="0" dirty="0" err="1">
                <a:ln>
                  <a:noFill/>
                </a:ln>
                <a:solidFill>
                  <a:prstClr val="black"/>
                </a:solidFill>
                <a:effectLst/>
                <a:uLnTx/>
                <a:uFillTx/>
                <a:latin typeface="Arial"/>
                <a:ea typeface="+mn-ea"/>
                <a:cs typeface="+mn-cs"/>
              </a:rPr>
              <a:t>webcast</a:t>
            </a:r>
            <a:r>
              <a:rPr kumimoji="0" lang="fr-FR" sz="600" b="0" i="0" u="none" strike="noStrike" kern="0" cap="none" spc="0" normalizeH="0" baseline="0" noProof="0" dirty="0">
                <a:ln>
                  <a:noFill/>
                </a:ln>
                <a:solidFill>
                  <a:prstClr val="black"/>
                </a:solidFill>
                <a:effectLst/>
                <a:uLnTx/>
                <a:uFillTx/>
                <a:latin typeface="Arial"/>
                <a:ea typeface="+mn-ea"/>
                <a:cs typeface="+mn-cs"/>
              </a:rPr>
              <a:t> </a:t>
            </a:r>
            <a:r>
              <a:rPr kumimoji="0" lang="fr-FR" sz="600" b="0" i="0" u="none" strike="noStrike" kern="0" cap="none" spc="0" normalizeH="0" baseline="0" noProof="0" dirty="0" err="1">
                <a:ln>
                  <a:noFill/>
                </a:ln>
                <a:solidFill>
                  <a:prstClr val="black"/>
                </a:solidFill>
                <a:effectLst/>
                <a:uLnTx/>
                <a:uFillTx/>
                <a:latin typeface="Arial"/>
                <a:ea typeface="+mn-ea"/>
                <a:cs typeface="+mn-cs"/>
              </a:rPr>
              <a:t>Dec</a:t>
            </a:r>
            <a:r>
              <a:rPr kumimoji="0" lang="fr-FR" sz="600" b="0" i="0" u="none" strike="noStrike" kern="0" cap="none" spc="0" normalizeH="0" baseline="0" noProof="0" dirty="0">
                <a:ln>
                  <a:noFill/>
                </a:ln>
                <a:solidFill>
                  <a:prstClr val="black"/>
                </a:solidFill>
                <a:effectLst/>
                <a:uLnTx/>
                <a:uFillTx/>
                <a:latin typeface="Arial"/>
                <a:ea typeface="+mn-ea"/>
                <a:cs typeface="+mn-cs"/>
              </a:rPr>
              <a:t>. 19 2022, </a:t>
            </a:r>
            <a:r>
              <a:rPr kumimoji="0" lang="fr-FR" sz="600" b="0" i="0" u="none" strike="noStrike" kern="0" cap="none" spc="0" normalizeH="0" baseline="0" noProof="0" dirty="0" err="1">
                <a:ln>
                  <a:noFill/>
                </a:ln>
                <a:solidFill>
                  <a:prstClr val="black"/>
                </a:solidFill>
                <a:effectLst/>
                <a:uLnTx/>
                <a:uFillTx/>
                <a:latin typeface="Arial"/>
                <a:ea typeface="+mn-ea"/>
                <a:cs typeface="+mn-cs"/>
              </a:rPr>
              <a:t>pg</a:t>
            </a:r>
            <a:r>
              <a:rPr kumimoji="0" lang="fr-FR" sz="600" b="0" i="0" u="none" strike="noStrike" kern="0" cap="none" spc="0" normalizeH="0" baseline="0" noProof="0" dirty="0">
                <a:ln>
                  <a:noFill/>
                </a:ln>
                <a:solidFill>
                  <a:prstClr val="black"/>
                </a:solidFill>
                <a:effectLst/>
                <a:uLnTx/>
                <a:uFillTx/>
                <a:latin typeface="Arial"/>
                <a:ea typeface="+mn-ea"/>
                <a:cs typeface="+mn-cs"/>
              </a:rPr>
              <a:t> 10; </a:t>
            </a:r>
            <a:r>
              <a:rPr kumimoji="0" lang="fr-FR" sz="600" b="0" i="0" u="none" strike="noStrike" kern="0" cap="none" spc="0" normalizeH="0" baseline="0" noProof="0" dirty="0" err="1">
                <a:ln>
                  <a:noFill/>
                </a:ln>
                <a:solidFill>
                  <a:prstClr val="black"/>
                </a:solidFill>
                <a:effectLst/>
                <a:uLnTx/>
                <a:uFillTx/>
                <a:latin typeface="Arial"/>
                <a:ea typeface="+mn-ea"/>
                <a:cs typeface="+mn-cs"/>
              </a:rPr>
              <a:t>resmetirom</a:t>
            </a:r>
            <a:r>
              <a:rPr kumimoji="0" lang="fr-FR" sz="600" b="0" i="0" u="none" strike="noStrike" kern="0" cap="none" spc="0" normalizeH="0" baseline="0" noProof="0" dirty="0">
                <a:ln>
                  <a:noFill/>
                </a:ln>
                <a:solidFill>
                  <a:prstClr val="black"/>
                </a:solidFill>
                <a:effectLst/>
                <a:uLnTx/>
                <a:uFillTx/>
                <a:latin typeface="Arial"/>
                <a:ea typeface="+mn-ea"/>
                <a:cs typeface="+mn-cs"/>
              </a:rPr>
              <a:t> :  Harrison et al, Lancet 2019 ; S0140-6736(19) 32517-6</a:t>
            </a:r>
            <a:r>
              <a:rPr kumimoji="0" lang="fr-FR" sz="600" b="1" i="0" u="none" strike="noStrike" kern="0" cap="none" spc="0" normalizeH="0" baseline="0" noProof="0" dirty="0">
                <a:ln>
                  <a:noFill/>
                </a:ln>
                <a:solidFill>
                  <a:prstClr val="black"/>
                </a:solidFill>
                <a:effectLst/>
                <a:uLnTx/>
                <a:uFillTx/>
                <a:latin typeface="Arial"/>
                <a:ea typeface="+mn-ea"/>
                <a:cs typeface="+mn-cs"/>
              </a:rPr>
              <a:t> </a:t>
            </a:r>
            <a:r>
              <a:rPr kumimoji="0" lang="fr-FR" sz="600" b="1" i="0" u="none" strike="noStrike" kern="0" cap="none" spc="0" normalizeH="0" baseline="0" noProof="0" dirty="0" err="1">
                <a:ln>
                  <a:noFill/>
                </a:ln>
                <a:solidFill>
                  <a:prstClr val="black"/>
                </a:solidFill>
                <a:effectLst/>
                <a:uLnTx/>
                <a:uFillTx/>
                <a:latin typeface="Arial"/>
                <a:ea typeface="+mn-ea"/>
                <a:cs typeface="+mn-cs"/>
              </a:rPr>
              <a:t>Efruxifermin</a:t>
            </a:r>
            <a:r>
              <a:rPr kumimoji="0" lang="fr-FR" sz="600" b="0" i="0" u="none" strike="noStrike" kern="0" cap="none" spc="0" normalizeH="0" baseline="0" noProof="0" dirty="0">
                <a:ln>
                  <a:noFill/>
                </a:ln>
                <a:solidFill>
                  <a:prstClr val="black"/>
                </a:solidFill>
                <a:effectLst/>
                <a:uLnTx/>
                <a:uFillTx/>
                <a:latin typeface="Arial"/>
                <a:ea typeface="+mn-ea"/>
                <a:cs typeface="+mn-cs"/>
              </a:rPr>
              <a:t> </a:t>
            </a:r>
            <a:r>
              <a:rPr lang="fr-FR" sz="600" i="0" kern="0" dirty="0" err="1">
                <a:solidFill>
                  <a:prstClr val="black"/>
                </a:solidFill>
                <a:latin typeface="Arial"/>
              </a:rPr>
              <a:t>Safety</a:t>
            </a:r>
            <a:r>
              <a:rPr lang="fr-FR" sz="600" i="0" kern="0" dirty="0">
                <a:solidFill>
                  <a:prstClr val="black"/>
                </a:solidFill>
                <a:latin typeface="Arial"/>
              </a:rPr>
              <a:t> and </a:t>
            </a:r>
            <a:r>
              <a:rPr lang="fr-FR" sz="600" i="0" kern="0" dirty="0" err="1">
                <a:solidFill>
                  <a:prstClr val="black"/>
                </a:solidFill>
                <a:latin typeface="Arial"/>
              </a:rPr>
              <a:t>efficacy</a:t>
            </a:r>
            <a:r>
              <a:rPr lang="fr-FR" sz="600" i="0" kern="0" dirty="0">
                <a:solidFill>
                  <a:prstClr val="black"/>
                </a:solidFill>
                <a:latin typeface="Arial"/>
              </a:rPr>
              <a:t> of once-</a:t>
            </a:r>
            <a:r>
              <a:rPr lang="fr-FR" sz="600" i="0" kern="0" dirty="0" err="1">
                <a:solidFill>
                  <a:prstClr val="black"/>
                </a:solidFill>
                <a:latin typeface="Arial"/>
              </a:rPr>
              <a:t>weekly</a:t>
            </a:r>
            <a:r>
              <a:rPr lang="fr-FR" sz="600" i="0" kern="0" dirty="0">
                <a:solidFill>
                  <a:prstClr val="black"/>
                </a:solidFill>
                <a:latin typeface="Arial"/>
              </a:rPr>
              <a:t> </a:t>
            </a:r>
            <a:r>
              <a:rPr lang="fr-FR" sz="600" i="0" kern="0" dirty="0" err="1">
                <a:solidFill>
                  <a:prstClr val="black"/>
                </a:solidFill>
                <a:latin typeface="Arial"/>
              </a:rPr>
              <a:t>efruxifermin</a:t>
            </a:r>
            <a:r>
              <a:rPr lang="fr-FR" sz="600" i="0" kern="0" dirty="0">
                <a:solidFill>
                  <a:prstClr val="black"/>
                </a:solidFill>
                <a:latin typeface="Arial"/>
              </a:rPr>
              <a:t> versus placebo in non-</a:t>
            </a:r>
            <a:r>
              <a:rPr lang="fr-FR" sz="600" i="0" kern="0" dirty="0" err="1">
                <a:solidFill>
                  <a:prstClr val="black"/>
                </a:solidFill>
                <a:latin typeface="Arial"/>
              </a:rPr>
              <a:t>alcoholic</a:t>
            </a:r>
            <a:r>
              <a:rPr lang="fr-FR" sz="600" i="0" kern="0" dirty="0">
                <a:solidFill>
                  <a:prstClr val="black"/>
                </a:solidFill>
                <a:latin typeface="Arial"/>
              </a:rPr>
              <a:t> </a:t>
            </a:r>
            <a:r>
              <a:rPr lang="fr-FR" sz="600" i="0" kern="0" dirty="0" err="1">
                <a:solidFill>
                  <a:prstClr val="black"/>
                </a:solidFill>
                <a:latin typeface="Arial"/>
              </a:rPr>
              <a:t>steatohepatitis</a:t>
            </a:r>
            <a:r>
              <a:rPr lang="fr-FR" sz="600" i="0" kern="0" dirty="0">
                <a:solidFill>
                  <a:prstClr val="black"/>
                </a:solidFill>
                <a:latin typeface="Arial"/>
              </a:rPr>
              <a:t> (HARMONY): a multicentre, </a:t>
            </a:r>
            <a:r>
              <a:rPr lang="fr-FR" sz="600" i="0" kern="0" dirty="0" err="1">
                <a:solidFill>
                  <a:prstClr val="black"/>
                </a:solidFill>
                <a:latin typeface="Arial"/>
              </a:rPr>
              <a:t>randomised</a:t>
            </a:r>
            <a:r>
              <a:rPr lang="fr-FR" sz="600" i="0" kern="0" dirty="0">
                <a:solidFill>
                  <a:prstClr val="black"/>
                </a:solidFill>
                <a:latin typeface="Arial"/>
              </a:rPr>
              <a:t>, double-blind, placebo-</a:t>
            </a:r>
            <a:r>
              <a:rPr lang="fr-FR" sz="600" i="0" kern="0" dirty="0" err="1">
                <a:solidFill>
                  <a:prstClr val="black"/>
                </a:solidFill>
                <a:latin typeface="Arial"/>
              </a:rPr>
              <a:t>controlled</a:t>
            </a:r>
            <a:r>
              <a:rPr lang="fr-FR" sz="600" i="0" kern="0" dirty="0">
                <a:solidFill>
                  <a:prstClr val="black"/>
                </a:solidFill>
                <a:latin typeface="Arial"/>
              </a:rPr>
              <a:t>, Phase </a:t>
            </a:r>
            <a:r>
              <a:rPr lang="fr-FR" sz="600" i="0" kern="0" dirty="0" err="1">
                <a:solidFill>
                  <a:prstClr val="black"/>
                </a:solidFill>
                <a:latin typeface="Arial"/>
              </a:rPr>
              <a:t>IIb</a:t>
            </a:r>
            <a:r>
              <a:rPr lang="fr-FR" sz="600" i="0" kern="0" dirty="0">
                <a:solidFill>
                  <a:prstClr val="black"/>
                </a:solidFill>
                <a:latin typeface="Arial"/>
              </a:rPr>
              <a:t> trial. Lancet </a:t>
            </a:r>
            <a:r>
              <a:rPr lang="fr-FR" sz="600" i="0" kern="0" dirty="0" err="1">
                <a:solidFill>
                  <a:prstClr val="black"/>
                </a:solidFill>
                <a:latin typeface="Arial"/>
              </a:rPr>
              <a:t>Gastroenterology</a:t>
            </a:r>
            <a:r>
              <a:rPr lang="fr-FR" sz="600" i="0" kern="0" dirty="0">
                <a:solidFill>
                  <a:prstClr val="black"/>
                </a:solidFill>
                <a:latin typeface="Arial"/>
              </a:rPr>
              <a:t> </a:t>
            </a:r>
            <a:r>
              <a:rPr lang="fr-FR" sz="600" i="0" kern="0" dirty="0" err="1">
                <a:solidFill>
                  <a:prstClr val="black"/>
                </a:solidFill>
                <a:latin typeface="Arial"/>
              </a:rPr>
              <a:t>October</a:t>
            </a:r>
            <a:r>
              <a:rPr lang="fr-FR" sz="600" i="0" kern="0" dirty="0">
                <a:solidFill>
                  <a:prstClr val="black"/>
                </a:solidFill>
                <a:latin typeface="Arial"/>
              </a:rPr>
              <a:t> 2023</a:t>
            </a:r>
            <a:r>
              <a:rPr kumimoji="0" lang="en-GB" sz="600" b="0" i="0" u="none" strike="noStrike" kern="0" cap="none" spc="0" normalizeH="0" baseline="0" noProof="0" dirty="0">
                <a:ln>
                  <a:noFill/>
                </a:ln>
                <a:solidFill>
                  <a:prstClr val="black"/>
                </a:solidFill>
                <a:effectLst/>
                <a:uLnTx/>
                <a:uFillTx/>
                <a:latin typeface="Arial"/>
                <a:ea typeface="+mn-ea"/>
                <a:cs typeface="+mn-cs"/>
              </a:rPr>
              <a:t>;  corporate presentation of March 2024 pg15; </a:t>
            </a:r>
            <a:r>
              <a:rPr kumimoji="0" lang="en-GB" sz="600" b="1" i="0" u="none" strike="noStrike" kern="0" cap="none" spc="0" normalizeH="0" baseline="0" noProof="0" dirty="0" err="1">
                <a:ln>
                  <a:noFill/>
                </a:ln>
                <a:solidFill>
                  <a:prstClr val="black"/>
                </a:solidFill>
                <a:effectLst/>
                <a:uLnTx/>
                <a:uFillTx/>
                <a:latin typeface="Arial"/>
                <a:ea typeface="+mn-ea"/>
                <a:cs typeface="+mn-cs"/>
              </a:rPr>
              <a:t>Semaglutid</a:t>
            </a:r>
            <a:r>
              <a:rPr kumimoji="0" lang="en-GB" sz="600" b="0" i="0" u="none" strike="noStrike" kern="0" cap="none" spc="0" normalizeH="0" baseline="0" noProof="0" dirty="0" err="1">
                <a:ln>
                  <a:noFill/>
                </a:ln>
                <a:solidFill>
                  <a:prstClr val="black"/>
                </a:solidFill>
                <a:effectLst/>
                <a:uLnTx/>
                <a:uFillTx/>
                <a:latin typeface="Arial"/>
                <a:ea typeface="+mn-ea"/>
                <a:cs typeface="+mn-cs"/>
              </a:rPr>
              <a:t>e</a:t>
            </a:r>
            <a:r>
              <a:rPr kumimoji="0" lang="en-GB" sz="600" b="0" i="0" u="none" strike="noStrike" kern="0" cap="none" spc="0" normalizeH="0" baseline="0" noProof="0" dirty="0">
                <a:ln>
                  <a:noFill/>
                </a:ln>
                <a:solidFill>
                  <a:prstClr val="black"/>
                </a:solidFill>
                <a:effectLst/>
                <a:uLnTx/>
                <a:uFillTx/>
                <a:latin typeface="Arial"/>
                <a:ea typeface="+mn-ea"/>
                <a:cs typeface="+mn-cs"/>
              </a:rPr>
              <a:t> </a:t>
            </a:r>
            <a:r>
              <a:rPr kumimoji="0" lang="fr-FR" sz="600" b="0" i="0" u="none" strike="noStrike" kern="0" cap="none" spc="0" normalizeH="0" baseline="0" noProof="0" dirty="0">
                <a:ln>
                  <a:noFill/>
                </a:ln>
                <a:solidFill>
                  <a:prstClr val="black"/>
                </a:solidFill>
                <a:effectLst/>
                <a:uLnTx/>
                <a:uFillTx/>
                <a:latin typeface="Arial"/>
                <a:ea typeface="+mn-ea"/>
                <a:cs typeface="+mn-cs"/>
              </a:rPr>
              <a:t>Phase III ESSENCE trial of </a:t>
            </a:r>
            <a:r>
              <a:rPr kumimoji="0" lang="fr-FR" sz="600" b="0" i="0" u="none" strike="noStrike" kern="0" cap="none" spc="0" normalizeH="0" baseline="0" noProof="0" dirty="0" err="1">
                <a:ln>
                  <a:noFill/>
                </a:ln>
                <a:solidFill>
                  <a:prstClr val="black"/>
                </a:solidFill>
                <a:effectLst/>
                <a:uLnTx/>
                <a:uFillTx/>
                <a:latin typeface="Arial"/>
                <a:ea typeface="+mn-ea"/>
                <a:cs typeface="+mn-cs"/>
              </a:rPr>
              <a:t>semaglutide</a:t>
            </a:r>
            <a:r>
              <a:rPr kumimoji="0" lang="fr-FR" sz="600" b="0" i="0" u="none" strike="noStrike" kern="0" cap="none" spc="0" normalizeH="0" baseline="0" noProof="0" dirty="0">
                <a:ln>
                  <a:noFill/>
                </a:ln>
                <a:solidFill>
                  <a:prstClr val="black"/>
                </a:solidFill>
                <a:effectLst/>
                <a:uLnTx/>
                <a:uFillTx/>
                <a:latin typeface="Arial"/>
                <a:ea typeface="+mn-ea"/>
                <a:cs typeface="+mn-cs"/>
              </a:rPr>
              <a:t> 2.4mg in participants </a:t>
            </a:r>
            <a:r>
              <a:rPr kumimoji="0" lang="fr-FR" sz="600" b="0" i="0" u="none" strike="noStrike" kern="0" cap="none" spc="0" normalizeH="0" baseline="0" noProof="0" dirty="0" err="1">
                <a:ln>
                  <a:noFill/>
                </a:ln>
                <a:solidFill>
                  <a:prstClr val="black"/>
                </a:solidFill>
                <a:effectLst/>
                <a:uLnTx/>
                <a:uFillTx/>
                <a:latin typeface="Arial"/>
                <a:ea typeface="+mn-ea"/>
                <a:cs typeface="+mn-cs"/>
              </a:rPr>
              <a:t>with</a:t>
            </a:r>
            <a:r>
              <a:rPr kumimoji="0" lang="fr-FR" sz="600" b="0" i="0" u="none" strike="noStrike" kern="0" cap="none" spc="0" normalizeH="0" baseline="0" noProof="0" dirty="0">
                <a:ln>
                  <a:noFill/>
                </a:ln>
                <a:solidFill>
                  <a:prstClr val="black"/>
                </a:solidFill>
                <a:effectLst/>
                <a:uLnTx/>
                <a:uFillTx/>
                <a:latin typeface="Arial"/>
                <a:ea typeface="+mn-ea"/>
                <a:cs typeface="+mn-cs"/>
              </a:rPr>
              <a:t> non-</a:t>
            </a:r>
            <a:r>
              <a:rPr kumimoji="0" lang="fr-FR" sz="600" b="0" i="0" u="none" strike="noStrike" kern="0" cap="none" spc="0" normalizeH="0" baseline="0" noProof="0" dirty="0" err="1">
                <a:ln>
                  <a:noFill/>
                </a:ln>
                <a:solidFill>
                  <a:prstClr val="black"/>
                </a:solidFill>
                <a:effectLst/>
                <a:uLnTx/>
                <a:uFillTx/>
                <a:latin typeface="Arial"/>
                <a:ea typeface="+mn-ea"/>
                <a:cs typeface="+mn-cs"/>
              </a:rPr>
              <a:t>cirrhotic</a:t>
            </a:r>
            <a:r>
              <a:rPr kumimoji="0" lang="fr-FR" sz="600" b="0" i="0" u="none" strike="noStrike" kern="0" cap="none" spc="0" normalizeH="0" baseline="0" noProof="0" dirty="0">
                <a:ln>
                  <a:noFill/>
                </a:ln>
                <a:solidFill>
                  <a:prstClr val="black"/>
                </a:solidFill>
                <a:effectLst/>
                <a:uLnTx/>
                <a:uFillTx/>
                <a:latin typeface="Arial"/>
                <a:ea typeface="+mn-ea"/>
                <a:cs typeface="+mn-cs"/>
              </a:rPr>
              <a:t> non-</a:t>
            </a:r>
            <a:r>
              <a:rPr kumimoji="0" lang="fr-FR" sz="600" b="0" i="0" u="none" strike="noStrike" kern="0" cap="none" spc="0" normalizeH="0" baseline="0" noProof="0" dirty="0" err="1">
                <a:ln>
                  <a:noFill/>
                </a:ln>
                <a:solidFill>
                  <a:prstClr val="black"/>
                </a:solidFill>
                <a:effectLst/>
                <a:uLnTx/>
                <a:uFillTx/>
                <a:latin typeface="Arial"/>
                <a:ea typeface="+mn-ea"/>
                <a:cs typeface="+mn-cs"/>
              </a:rPr>
              <a:t>alcolohic</a:t>
            </a:r>
            <a:r>
              <a:rPr kumimoji="0" lang="fr-FR" sz="600" b="0" i="0" u="none" strike="noStrike" kern="0" cap="none" spc="0" normalizeH="0" baseline="0" noProof="0" dirty="0">
                <a:ln>
                  <a:noFill/>
                </a:ln>
                <a:solidFill>
                  <a:prstClr val="black"/>
                </a:solidFill>
                <a:effectLst/>
                <a:uLnTx/>
                <a:uFillTx/>
                <a:latin typeface="Arial"/>
                <a:ea typeface="+mn-ea"/>
                <a:cs typeface="+mn-cs"/>
              </a:rPr>
              <a:t> </a:t>
            </a:r>
            <a:r>
              <a:rPr kumimoji="0" lang="fr-FR" sz="600" b="0" i="0" u="none" strike="noStrike" kern="0" cap="none" spc="0" normalizeH="0" baseline="0" noProof="0" dirty="0" err="1">
                <a:ln>
                  <a:noFill/>
                </a:ln>
                <a:solidFill>
                  <a:prstClr val="black"/>
                </a:solidFill>
                <a:effectLst/>
                <a:uLnTx/>
                <a:uFillTx/>
                <a:latin typeface="Arial"/>
                <a:ea typeface="+mn-ea"/>
                <a:cs typeface="+mn-cs"/>
              </a:rPr>
              <a:t>steatohepatitis</a:t>
            </a:r>
            <a:r>
              <a:rPr kumimoji="0" lang="fr-FR" sz="600" b="0" i="0" u="none" strike="noStrike" kern="0" cap="none" spc="0" normalizeH="0" baseline="0" noProof="0" dirty="0">
                <a:ln>
                  <a:noFill/>
                </a:ln>
                <a:solidFill>
                  <a:prstClr val="black"/>
                </a:solidFill>
                <a:effectLst/>
                <a:uLnTx/>
                <a:uFillTx/>
                <a:latin typeface="Arial"/>
                <a:ea typeface="+mn-ea"/>
                <a:cs typeface="+mn-cs"/>
              </a:rPr>
              <a:t>; </a:t>
            </a:r>
            <a:r>
              <a:rPr kumimoji="0" lang="fr-FR" sz="600" b="0" i="0" u="none" strike="noStrike" kern="0" cap="none" spc="0" normalizeH="0" baseline="0" noProof="0" dirty="0" err="1">
                <a:ln>
                  <a:noFill/>
                </a:ln>
                <a:solidFill>
                  <a:prstClr val="black"/>
                </a:solidFill>
                <a:effectLst/>
                <a:uLnTx/>
                <a:uFillTx/>
                <a:latin typeface="Arial"/>
                <a:ea typeface="+mn-ea"/>
                <a:cs typeface="+mn-cs"/>
              </a:rPr>
              <a:t>Newsome</a:t>
            </a:r>
            <a:r>
              <a:rPr kumimoji="0" lang="fr-FR" sz="600" b="0" i="0" u="none" strike="noStrike" kern="0" cap="none" spc="0" normalizeH="0" baseline="0" noProof="0" dirty="0">
                <a:ln>
                  <a:noFill/>
                </a:ln>
                <a:solidFill>
                  <a:prstClr val="black"/>
                </a:solidFill>
                <a:effectLst/>
                <a:uLnTx/>
                <a:uFillTx/>
                <a:latin typeface="Arial"/>
                <a:ea typeface="+mn-ea"/>
                <a:cs typeface="+mn-cs"/>
              </a:rPr>
              <a:t> et al.</a:t>
            </a:r>
            <a:r>
              <a:rPr kumimoji="0" lang="fr-FR" sz="600" b="1" i="0" u="none" strike="noStrike" kern="0" cap="none" spc="0" normalizeH="0" baseline="0" noProof="0" dirty="0">
                <a:ln>
                  <a:noFill/>
                </a:ln>
                <a:solidFill>
                  <a:prstClr val="black"/>
                </a:solidFill>
                <a:effectLst/>
                <a:uLnTx/>
                <a:uFillTx/>
                <a:latin typeface="Arial"/>
                <a:ea typeface="+mn-ea"/>
                <a:cs typeface="+mn-cs"/>
              </a:rPr>
              <a:t>; </a:t>
            </a:r>
            <a:r>
              <a:rPr kumimoji="0" lang="fr-FR" sz="600" b="1" i="0" u="none" strike="noStrike" kern="0" cap="none" spc="0" normalizeH="0" baseline="0" noProof="0" dirty="0" err="1">
                <a:ln>
                  <a:noFill/>
                </a:ln>
                <a:solidFill>
                  <a:prstClr val="black"/>
                </a:solidFill>
                <a:effectLst/>
                <a:uLnTx/>
                <a:uFillTx/>
                <a:latin typeface="Arial"/>
                <a:ea typeface="+mn-ea"/>
                <a:cs typeface="+mn-cs"/>
              </a:rPr>
              <a:t>Pegozafermin</a:t>
            </a:r>
            <a:r>
              <a:rPr kumimoji="0" lang="fr-FR" sz="600" b="0" i="0" u="none" strike="noStrike" kern="0" cap="none" spc="0" normalizeH="0" baseline="0" noProof="0" dirty="0">
                <a:ln>
                  <a:noFill/>
                </a:ln>
                <a:solidFill>
                  <a:prstClr val="black"/>
                </a:solidFill>
                <a:effectLst/>
                <a:uLnTx/>
                <a:uFillTx/>
                <a:latin typeface="Arial"/>
                <a:ea typeface="+mn-ea"/>
                <a:cs typeface="+mn-cs"/>
              </a:rPr>
              <a:t>, 89Bio Phase </a:t>
            </a:r>
            <a:r>
              <a:rPr kumimoji="0" lang="fr-FR" sz="600" b="0" i="0" u="none" strike="noStrike" kern="0" cap="none" spc="0" normalizeH="0" baseline="0" noProof="0" dirty="0" err="1">
                <a:ln>
                  <a:noFill/>
                </a:ln>
                <a:solidFill>
                  <a:prstClr val="black"/>
                </a:solidFill>
                <a:effectLst/>
                <a:uLnTx/>
                <a:uFillTx/>
                <a:latin typeface="Arial"/>
                <a:ea typeface="+mn-ea"/>
                <a:cs typeface="+mn-cs"/>
              </a:rPr>
              <a:t>IIb</a:t>
            </a:r>
            <a:r>
              <a:rPr kumimoji="0" lang="fr-FR" sz="600" b="0" i="0" u="none" strike="noStrike" kern="0" cap="none" spc="0" normalizeH="0" baseline="0" noProof="0" dirty="0">
                <a:ln>
                  <a:noFill/>
                </a:ln>
                <a:solidFill>
                  <a:prstClr val="black"/>
                </a:solidFill>
                <a:effectLst/>
                <a:uLnTx/>
                <a:uFillTx/>
                <a:latin typeface="Arial"/>
                <a:ea typeface="+mn-ea"/>
                <a:cs typeface="+mn-cs"/>
              </a:rPr>
              <a:t> ENLIVEN </a:t>
            </a:r>
            <a:r>
              <a:rPr kumimoji="0" lang="fr-FR" sz="600" b="0" i="0" u="none" strike="noStrike" kern="0" cap="none" spc="0" normalizeH="0" baseline="0" noProof="0" dirty="0" err="1">
                <a:ln>
                  <a:noFill/>
                </a:ln>
                <a:solidFill>
                  <a:prstClr val="black"/>
                </a:solidFill>
                <a:effectLst/>
                <a:uLnTx/>
                <a:uFillTx/>
                <a:latin typeface="Arial"/>
                <a:ea typeface="+mn-ea"/>
                <a:cs typeface="+mn-cs"/>
              </a:rPr>
              <a:t>Topline</a:t>
            </a:r>
            <a:r>
              <a:rPr kumimoji="0" lang="fr-FR" sz="600" b="0" i="0" u="none" strike="noStrike" kern="0" cap="none" spc="0" normalizeH="0" baseline="0" noProof="0" dirty="0">
                <a:ln>
                  <a:noFill/>
                </a:ln>
                <a:solidFill>
                  <a:prstClr val="black"/>
                </a:solidFill>
                <a:effectLst/>
                <a:uLnTx/>
                <a:uFillTx/>
                <a:latin typeface="Arial"/>
                <a:ea typeface="+mn-ea"/>
                <a:cs typeface="+mn-cs"/>
              </a:rPr>
              <a:t> </a:t>
            </a:r>
            <a:r>
              <a:rPr kumimoji="0" lang="fr-FR" sz="600" b="0" i="0" u="none" strike="noStrike" kern="0" cap="none" spc="0" normalizeH="0" baseline="0" noProof="0" dirty="0" err="1">
                <a:ln>
                  <a:noFill/>
                </a:ln>
                <a:solidFill>
                  <a:prstClr val="black"/>
                </a:solidFill>
                <a:effectLst/>
                <a:uLnTx/>
                <a:uFillTx/>
                <a:latin typeface="Arial"/>
                <a:ea typeface="+mn-ea"/>
                <a:cs typeface="+mn-cs"/>
              </a:rPr>
              <a:t>Results</a:t>
            </a:r>
            <a:r>
              <a:rPr kumimoji="0" lang="fr-FR" sz="600" b="0" i="0" u="none" strike="noStrike" kern="0" cap="none" spc="0" normalizeH="0" baseline="0" noProof="0" dirty="0">
                <a:ln>
                  <a:noFill/>
                </a:ln>
                <a:solidFill>
                  <a:prstClr val="black"/>
                </a:solidFill>
                <a:effectLst/>
                <a:uLnTx/>
                <a:uFillTx/>
                <a:latin typeface="Arial"/>
                <a:ea typeface="+mn-ea"/>
                <a:cs typeface="+mn-cs"/>
              </a:rPr>
              <a:t> </a:t>
            </a:r>
            <a:r>
              <a:rPr kumimoji="0" lang="fr-FR" sz="600" b="0" i="0" u="none" strike="noStrike" kern="0" cap="none" spc="0" normalizeH="0" baseline="0" noProof="0" dirty="0" err="1">
                <a:ln>
                  <a:noFill/>
                </a:ln>
                <a:solidFill>
                  <a:prstClr val="black"/>
                </a:solidFill>
                <a:effectLst/>
                <a:uLnTx/>
                <a:uFillTx/>
                <a:latin typeface="Arial"/>
                <a:ea typeface="+mn-ea"/>
                <a:cs typeface="+mn-cs"/>
              </a:rPr>
              <a:t>presentation</a:t>
            </a:r>
            <a:r>
              <a:rPr kumimoji="0" lang="fr-FR" sz="600" b="0" i="0" u="none" strike="noStrike" kern="0" cap="none" spc="0" normalizeH="0" baseline="0" noProof="0" dirty="0">
                <a:ln>
                  <a:noFill/>
                </a:ln>
                <a:solidFill>
                  <a:prstClr val="black"/>
                </a:solidFill>
                <a:effectLst/>
                <a:uLnTx/>
                <a:uFillTx/>
                <a:latin typeface="Arial"/>
                <a:ea typeface="+mn-ea"/>
                <a:cs typeface="+mn-cs"/>
              </a:rPr>
              <a:t>; </a:t>
            </a:r>
            <a:r>
              <a:rPr kumimoji="0" lang="fr-FR" sz="600" b="1" i="0" u="none" strike="noStrike" kern="0" cap="none" spc="0" normalizeH="0" baseline="0" noProof="0" dirty="0" err="1">
                <a:ln>
                  <a:noFill/>
                </a:ln>
                <a:solidFill>
                  <a:prstClr val="black"/>
                </a:solidFill>
                <a:effectLst/>
                <a:uLnTx/>
                <a:uFillTx/>
                <a:latin typeface="Arial"/>
                <a:ea typeface="+mn-ea"/>
                <a:cs typeface="+mn-cs"/>
              </a:rPr>
              <a:t>Survodutide</a:t>
            </a:r>
            <a:r>
              <a:rPr kumimoji="0" lang="fr-FR" sz="600" b="0" i="0" u="none" strike="noStrike" kern="0" cap="none" spc="0" normalizeH="0" baseline="0" noProof="0" dirty="0">
                <a:ln>
                  <a:noFill/>
                </a:ln>
                <a:solidFill>
                  <a:prstClr val="black"/>
                </a:solidFill>
                <a:effectLst/>
                <a:uLnTx/>
                <a:uFillTx/>
                <a:latin typeface="Arial"/>
                <a:ea typeface="+mn-ea"/>
                <a:cs typeface="+mn-cs"/>
              </a:rPr>
              <a:t> A Phase II </a:t>
            </a:r>
            <a:r>
              <a:rPr kumimoji="0" lang="fr-FR" sz="600" b="0" i="0" u="none" strike="noStrike" kern="0" cap="none" spc="0" normalizeH="0" baseline="0" noProof="0" dirty="0" err="1">
                <a:ln>
                  <a:noFill/>
                </a:ln>
                <a:solidFill>
                  <a:prstClr val="black"/>
                </a:solidFill>
                <a:effectLst/>
                <a:uLnTx/>
                <a:uFillTx/>
                <a:latin typeface="Arial"/>
                <a:ea typeface="+mn-ea"/>
                <a:cs typeface="+mn-cs"/>
              </a:rPr>
              <a:t>randomized</a:t>
            </a:r>
            <a:r>
              <a:rPr kumimoji="0" lang="fr-FR" sz="600" b="0" i="0" u="none" strike="noStrike" kern="0" cap="none" spc="0" normalizeH="0" baseline="0" noProof="0" dirty="0">
                <a:ln>
                  <a:noFill/>
                </a:ln>
                <a:solidFill>
                  <a:prstClr val="black"/>
                </a:solidFill>
                <a:effectLst/>
                <a:uLnTx/>
                <a:uFillTx/>
                <a:latin typeface="Arial"/>
                <a:ea typeface="+mn-ea"/>
                <a:cs typeface="+mn-cs"/>
              </a:rPr>
              <a:t> trial for </a:t>
            </a:r>
            <a:r>
              <a:rPr kumimoji="0" lang="fr-FR" sz="600" b="0" i="0" u="none" strike="noStrike" kern="0" cap="none" spc="0" normalizeH="0" baseline="0" noProof="0" dirty="0" err="1">
                <a:ln>
                  <a:noFill/>
                </a:ln>
                <a:solidFill>
                  <a:prstClr val="black"/>
                </a:solidFill>
                <a:effectLst/>
                <a:uLnTx/>
                <a:uFillTx/>
                <a:latin typeface="Arial"/>
                <a:ea typeface="+mn-ea"/>
                <a:cs typeface="+mn-cs"/>
              </a:rPr>
              <a:t>Survodutide</a:t>
            </a:r>
            <a:r>
              <a:rPr kumimoji="0" lang="fr-FR" sz="600" b="0" i="0" u="none" strike="noStrike" kern="0" cap="none" spc="0" normalizeH="0" baseline="0" noProof="0" dirty="0">
                <a:ln>
                  <a:noFill/>
                </a:ln>
                <a:solidFill>
                  <a:prstClr val="black"/>
                </a:solidFill>
                <a:effectLst/>
                <a:uLnTx/>
                <a:uFillTx/>
                <a:latin typeface="Arial"/>
                <a:ea typeface="+mn-ea"/>
                <a:cs typeface="+mn-cs"/>
              </a:rPr>
              <a:t> in MASH and </a:t>
            </a:r>
            <a:r>
              <a:rPr kumimoji="0" lang="fr-FR" sz="600" b="0" i="0" u="none" strike="noStrike" kern="0" cap="none" spc="0" normalizeH="0" baseline="0" noProof="0" dirty="0" err="1">
                <a:ln>
                  <a:noFill/>
                </a:ln>
                <a:solidFill>
                  <a:prstClr val="black"/>
                </a:solidFill>
                <a:effectLst/>
                <a:uLnTx/>
                <a:uFillTx/>
                <a:latin typeface="Arial"/>
                <a:ea typeface="+mn-ea"/>
                <a:cs typeface="+mn-cs"/>
              </a:rPr>
              <a:t>fibrosis</a:t>
            </a:r>
            <a:r>
              <a:rPr lang="fr-FR" sz="600" i="0" kern="0" dirty="0">
                <a:solidFill>
                  <a:prstClr val="black"/>
                </a:solidFill>
                <a:latin typeface="Arial"/>
              </a:rPr>
              <a:t>, The NEJM DOI: 10.1056/NEJMoa2401755 ; </a:t>
            </a:r>
            <a:r>
              <a:rPr lang="fr-FR" sz="600" b="1" i="0" kern="0" dirty="0" err="1">
                <a:solidFill>
                  <a:prstClr val="black"/>
                </a:solidFill>
                <a:latin typeface="Arial"/>
              </a:rPr>
              <a:t>Tirzepatide</a:t>
            </a:r>
            <a:r>
              <a:rPr lang="fr-FR" sz="600" b="1" i="0" kern="0" dirty="0">
                <a:solidFill>
                  <a:prstClr val="black"/>
                </a:solidFill>
                <a:latin typeface="Arial"/>
              </a:rPr>
              <a:t> </a:t>
            </a:r>
            <a:r>
              <a:rPr lang="fr-FR" sz="600" i="0" kern="0" dirty="0" err="1">
                <a:solidFill>
                  <a:prstClr val="black"/>
                </a:solidFill>
                <a:latin typeface="Arial"/>
              </a:rPr>
              <a:t>Tirzepatide</a:t>
            </a:r>
            <a:r>
              <a:rPr lang="fr-FR" sz="600" i="0" kern="0" dirty="0">
                <a:solidFill>
                  <a:prstClr val="black"/>
                </a:solidFill>
                <a:latin typeface="Arial"/>
              </a:rPr>
              <a:t> for </a:t>
            </a:r>
            <a:r>
              <a:rPr lang="fr-FR" sz="600" i="0" kern="0" dirty="0" err="1">
                <a:solidFill>
                  <a:prstClr val="black"/>
                </a:solidFill>
                <a:latin typeface="Arial"/>
              </a:rPr>
              <a:t>Metabolic</a:t>
            </a:r>
            <a:r>
              <a:rPr lang="fr-FR" sz="600" i="0" kern="0" dirty="0">
                <a:solidFill>
                  <a:prstClr val="black"/>
                </a:solidFill>
                <a:latin typeface="Arial"/>
              </a:rPr>
              <a:t> </a:t>
            </a:r>
            <a:r>
              <a:rPr lang="fr-FR" sz="600" i="0" kern="0" dirty="0" err="1">
                <a:solidFill>
                  <a:prstClr val="black"/>
                </a:solidFill>
                <a:latin typeface="Arial"/>
              </a:rPr>
              <a:t>Dysfunction</a:t>
            </a:r>
            <a:r>
              <a:rPr lang="fr-FR" sz="600" i="0" kern="0" dirty="0">
                <a:solidFill>
                  <a:prstClr val="black"/>
                </a:solidFill>
                <a:latin typeface="Arial"/>
              </a:rPr>
              <a:t>-Associated </a:t>
            </a:r>
            <a:r>
              <a:rPr lang="fr-FR" sz="600" i="0" kern="0" dirty="0" err="1">
                <a:solidFill>
                  <a:prstClr val="black"/>
                </a:solidFill>
                <a:latin typeface="Arial"/>
              </a:rPr>
              <a:t>Steatohepatitis</a:t>
            </a:r>
            <a:r>
              <a:rPr lang="fr-FR" sz="600" i="0" kern="0" dirty="0">
                <a:solidFill>
                  <a:prstClr val="black"/>
                </a:solidFill>
                <a:latin typeface="Arial"/>
              </a:rPr>
              <a:t> </a:t>
            </a:r>
            <a:r>
              <a:rPr lang="fr-FR" sz="600" i="0" kern="0" dirty="0" err="1">
                <a:solidFill>
                  <a:prstClr val="black"/>
                </a:solidFill>
                <a:latin typeface="Arial"/>
              </a:rPr>
              <a:t>with</a:t>
            </a:r>
            <a:r>
              <a:rPr lang="fr-FR" sz="600" i="0" kern="0" dirty="0">
                <a:solidFill>
                  <a:prstClr val="black"/>
                </a:solidFill>
                <a:latin typeface="Arial"/>
              </a:rPr>
              <a:t> </a:t>
            </a:r>
            <a:r>
              <a:rPr lang="fr-FR" sz="600" i="0" kern="0" dirty="0" err="1">
                <a:solidFill>
                  <a:prstClr val="black"/>
                </a:solidFill>
                <a:latin typeface="Arial"/>
              </a:rPr>
              <a:t>Liver</a:t>
            </a:r>
            <a:r>
              <a:rPr lang="fr-FR" sz="600" i="0" kern="0" dirty="0">
                <a:solidFill>
                  <a:prstClr val="black"/>
                </a:solidFill>
                <a:latin typeface="Arial"/>
              </a:rPr>
              <a:t> </a:t>
            </a:r>
            <a:r>
              <a:rPr lang="fr-FR" sz="600" i="0" kern="0" dirty="0" err="1">
                <a:solidFill>
                  <a:prstClr val="black"/>
                </a:solidFill>
                <a:latin typeface="Arial"/>
              </a:rPr>
              <a:t>Fibrosis</a:t>
            </a:r>
            <a:r>
              <a:rPr lang="fr-FR" sz="600" i="0" kern="0" dirty="0">
                <a:solidFill>
                  <a:prstClr val="black"/>
                </a:solidFill>
                <a:latin typeface="Arial"/>
              </a:rPr>
              <a:t>, The NEJM DOI: 10.1056/NEJMoa2401943 </a:t>
            </a:r>
            <a:endParaRPr kumimoji="0" lang="fr-FR" sz="600" b="0" i="0" u="none" strike="noStrike" kern="0" cap="none" spc="0" normalizeH="0" baseline="0" noProof="0" dirty="0">
              <a:ln>
                <a:noFill/>
              </a:ln>
              <a:solidFill>
                <a:prstClr val="black"/>
              </a:solidFill>
              <a:effectLst/>
              <a:uLnTx/>
              <a:uFillTx/>
              <a:latin typeface="Arial"/>
              <a:ea typeface="+mn-ea"/>
              <a:cs typeface="+mn-cs"/>
            </a:endParaRPr>
          </a:p>
        </p:txBody>
      </p:sp>
      <p:sp>
        <p:nvSpPr>
          <p:cNvPr id="149" name="Espace réservé du texte 4">
            <a:extLst>
              <a:ext uri="{FF2B5EF4-FFF2-40B4-BE49-F238E27FC236}">
                <a16:creationId xmlns:a16="http://schemas.microsoft.com/office/drawing/2014/main" id="{379E1628-33DA-0ED7-03BF-3985A62EA5BA}"/>
              </a:ext>
            </a:extLst>
          </p:cNvPr>
          <p:cNvSpPr txBox="1">
            <a:spLocks/>
          </p:cNvSpPr>
          <p:nvPr/>
        </p:nvSpPr>
        <p:spPr>
          <a:xfrm>
            <a:off x="311322" y="6381458"/>
            <a:ext cx="9996814" cy="153815"/>
          </a:xfrm>
          <a:prstGeom prst="rect">
            <a:avLst/>
          </a:prstGeom>
        </p:spPr>
        <p:txBody>
          <a:bodyPr lIns="0" tIns="33938" rIns="0" bIns="0" anchor="b">
            <a:noAutofit/>
          </a:bodyPr>
          <a:lstStyle>
            <a:defPPr>
              <a:defRPr lang="fr-FR"/>
            </a:defPPr>
            <a:lvl1pPr marR="0" lvl="0" indent="0" defTabSz="1014511" eaLnBrk="0" fontAlgn="base" hangingPunct="0">
              <a:lnSpc>
                <a:spcPct val="100000"/>
              </a:lnSpc>
              <a:spcBef>
                <a:spcPts val="0"/>
              </a:spcBef>
              <a:spcAft>
                <a:spcPct val="0"/>
              </a:spcAft>
              <a:buClrTx/>
              <a:buSzTx/>
              <a:buFontTx/>
              <a:buNone/>
              <a:tabLst/>
              <a:defRPr kumimoji="0" sz="849" b="1" i="1" u="none" strike="noStrike" kern="0" cap="none" spc="0" normalizeH="0" baseline="0">
                <a:ln>
                  <a:noFill/>
                </a:ln>
                <a:solidFill>
                  <a:prstClr val="black"/>
                </a:solidFill>
                <a:effectLst/>
                <a:uLnTx/>
                <a:uFillTx/>
                <a:latin typeface="Arial"/>
              </a:defRPr>
            </a:lvl1pPr>
            <a:lvl2pPr indent="0" defTabSz="1076190" eaLnBrk="0" fontAlgn="base" hangingPunct="0">
              <a:spcBef>
                <a:spcPct val="50000"/>
              </a:spcBef>
              <a:spcAft>
                <a:spcPct val="0"/>
              </a:spcAft>
              <a:buSzPct val="100000"/>
              <a:buNone/>
              <a:defRPr sz="2000" b="1"/>
            </a:lvl2pPr>
            <a:lvl3pPr indent="0" defTabSz="1076190" eaLnBrk="0" fontAlgn="base" hangingPunct="0">
              <a:spcBef>
                <a:spcPct val="50000"/>
              </a:spcBef>
              <a:spcAft>
                <a:spcPct val="0"/>
              </a:spcAft>
              <a:buSzPct val="100000"/>
              <a:buNone/>
              <a:defRPr b="1"/>
            </a:lvl3pPr>
            <a:lvl4pPr indent="0" defTabSz="1076190" eaLnBrk="0" fontAlgn="base" hangingPunct="0">
              <a:spcBef>
                <a:spcPct val="50000"/>
              </a:spcBef>
              <a:spcAft>
                <a:spcPct val="0"/>
              </a:spcAft>
              <a:buSzPct val="100000"/>
              <a:buNone/>
              <a:defRPr sz="1600" b="1"/>
            </a:lvl4pPr>
            <a:lvl5pPr indent="0" defTabSz="1076190" eaLnBrk="0" fontAlgn="base" hangingPunct="0">
              <a:spcBef>
                <a:spcPct val="50000"/>
              </a:spcBef>
              <a:spcAft>
                <a:spcPct val="0"/>
              </a:spcAft>
              <a:buSzPct val="100000"/>
              <a:buNone/>
              <a:defRPr sz="1600" b="1"/>
            </a:lvl5pPr>
            <a:lvl6pPr indent="0" defTabSz="1076190" eaLnBrk="0" fontAlgn="base" hangingPunct="0">
              <a:spcBef>
                <a:spcPct val="50000"/>
              </a:spcBef>
              <a:spcAft>
                <a:spcPct val="0"/>
              </a:spcAft>
              <a:buSzPct val="100000"/>
              <a:buNone/>
              <a:defRPr sz="1600" b="1"/>
            </a:lvl6pPr>
            <a:lvl7pPr indent="0" defTabSz="1076190" eaLnBrk="0" fontAlgn="base" hangingPunct="0">
              <a:spcBef>
                <a:spcPct val="50000"/>
              </a:spcBef>
              <a:spcAft>
                <a:spcPct val="0"/>
              </a:spcAft>
              <a:buSzPct val="100000"/>
              <a:buNone/>
              <a:defRPr sz="1600" b="1"/>
            </a:lvl7pPr>
            <a:lvl8pPr indent="0" defTabSz="1076190" eaLnBrk="0" fontAlgn="base" hangingPunct="0">
              <a:spcBef>
                <a:spcPct val="50000"/>
              </a:spcBef>
              <a:spcAft>
                <a:spcPct val="0"/>
              </a:spcAft>
              <a:buSzPct val="100000"/>
              <a:buNone/>
              <a:defRPr sz="1600" b="1"/>
            </a:lvl8pPr>
            <a:lvl9pPr indent="0" defTabSz="1076190" eaLnBrk="0" fontAlgn="base" hangingPunct="0">
              <a:spcBef>
                <a:spcPct val="50000"/>
              </a:spcBef>
              <a:spcAft>
                <a:spcPct val="0"/>
              </a:spcAft>
              <a:buSzPct val="100000"/>
              <a:buNone/>
              <a:defRPr sz="1600" b="1"/>
            </a:lvl9pPr>
          </a:lstStyle>
          <a:p>
            <a:r>
              <a:rPr lang="fr-FR" dirty="0">
                <a:solidFill>
                  <a:schemeClr val="tx1"/>
                </a:solidFill>
              </a:rPr>
              <a:t>No </a:t>
            </a:r>
            <a:r>
              <a:rPr lang="fr-FR" dirty="0" err="1">
                <a:solidFill>
                  <a:schemeClr val="tx1"/>
                </a:solidFill>
              </a:rPr>
              <a:t>head</a:t>
            </a:r>
            <a:r>
              <a:rPr lang="fr-FR" dirty="0">
                <a:solidFill>
                  <a:schemeClr val="tx1"/>
                </a:solidFill>
              </a:rPr>
              <a:t>-to-</a:t>
            </a:r>
            <a:r>
              <a:rPr lang="fr-FR" dirty="0" err="1">
                <a:solidFill>
                  <a:schemeClr val="tx1"/>
                </a:solidFill>
              </a:rPr>
              <a:t>head</a:t>
            </a:r>
            <a:r>
              <a:rPr lang="fr-FR" dirty="0">
                <a:solidFill>
                  <a:schemeClr val="tx1"/>
                </a:solidFill>
              </a:rPr>
              <a:t> </a:t>
            </a:r>
            <a:r>
              <a:rPr lang="en-GB" dirty="0">
                <a:solidFill>
                  <a:schemeClr val="tx1"/>
                </a:solidFill>
              </a:rPr>
              <a:t>clinical</a:t>
            </a:r>
            <a:r>
              <a:rPr lang="fr-FR" dirty="0">
                <a:solidFill>
                  <a:schemeClr val="tx1"/>
                </a:solidFill>
              </a:rPr>
              <a:t> trials have been </a:t>
            </a:r>
            <a:r>
              <a:rPr lang="en-GB" dirty="0">
                <a:solidFill>
                  <a:schemeClr val="tx1"/>
                </a:solidFill>
              </a:rPr>
              <a:t>conducted</a:t>
            </a:r>
            <a:r>
              <a:rPr lang="fr-FR" dirty="0">
                <a:solidFill>
                  <a:schemeClr val="tx1"/>
                </a:solidFill>
              </a:rPr>
              <a:t>; results obtained from different trials, with different designs, endpoints and patient populations. Results may not be comparable.</a:t>
            </a:r>
          </a:p>
        </p:txBody>
      </p:sp>
      <p:sp>
        <p:nvSpPr>
          <p:cNvPr id="2" name="Espace réservé du pied de page 1">
            <a:extLst>
              <a:ext uri="{FF2B5EF4-FFF2-40B4-BE49-F238E27FC236}">
                <a16:creationId xmlns:a16="http://schemas.microsoft.com/office/drawing/2014/main" id="{91BAF4F7-71F5-6D5B-75B0-84ABB44C0544}"/>
              </a:ext>
            </a:extLst>
          </p:cNvPr>
          <p:cNvSpPr>
            <a:spLocks noGrp="1"/>
          </p:cNvSpPr>
          <p:nvPr>
            <p:ph type="ftr" sz="quarter" idx="3"/>
          </p:nvPr>
        </p:nvSpPr>
        <p:spPr/>
        <p:txBody>
          <a:bodyPr/>
          <a:lstStyle/>
          <a:p>
            <a:r>
              <a:rPr lang="en-GB" altLang="fr-FR" sz="900" b="1" kern="0" dirty="0">
                <a:solidFill>
                  <a:srgbClr val="404040"/>
                </a:solidFill>
              </a:rPr>
              <a:t>Corporate Presentation | December 2024</a:t>
            </a:r>
            <a:endParaRPr lang="fr-FR" sz="900" b="1" dirty="0">
              <a:solidFill>
                <a:srgbClr val="404040"/>
              </a:solidFill>
            </a:endParaRPr>
          </a:p>
        </p:txBody>
      </p:sp>
      <p:graphicFrame>
        <p:nvGraphicFramePr>
          <p:cNvPr id="59" name="Tableau 77">
            <a:extLst>
              <a:ext uri="{FF2B5EF4-FFF2-40B4-BE49-F238E27FC236}">
                <a16:creationId xmlns:a16="http://schemas.microsoft.com/office/drawing/2014/main" id="{9C92CC41-65AA-90CE-5495-1FDB8435F8AF}"/>
              </a:ext>
            </a:extLst>
          </p:cNvPr>
          <p:cNvGraphicFramePr>
            <a:graphicFrameLocks noGrp="1"/>
          </p:cNvGraphicFramePr>
          <p:nvPr/>
        </p:nvGraphicFramePr>
        <p:xfrm>
          <a:off x="6093302" y="3085120"/>
          <a:ext cx="1005840" cy="253397"/>
        </p:xfrm>
        <a:graphic>
          <a:graphicData uri="http://schemas.openxmlformats.org/drawingml/2006/table">
            <a:tbl>
              <a:tblPr firstRow="1" bandRow="1">
                <a:tableStyleId>{5940675A-B579-460E-94D1-54222C63F5DA}</a:tableStyleId>
              </a:tblPr>
              <a:tblGrid>
                <a:gridCol w="1005840">
                  <a:extLst>
                    <a:ext uri="{9D8B030D-6E8A-4147-A177-3AD203B41FA5}">
                      <a16:colId xmlns:a16="http://schemas.microsoft.com/office/drawing/2014/main" val="3315219845"/>
                    </a:ext>
                  </a:extLst>
                </a:gridCol>
              </a:tblGrid>
              <a:tr h="253397">
                <a:tc>
                  <a:txBody>
                    <a:bodyPr/>
                    <a:lstStyle/>
                    <a:p>
                      <a:pPr algn="ctr"/>
                      <a:r>
                        <a:rPr lang="fr-FR" sz="1000" b="1" dirty="0">
                          <a:solidFill>
                            <a:schemeClr val="tx1"/>
                          </a:solidFill>
                        </a:rPr>
                        <a:t>PP</a:t>
                      </a:r>
                      <a:endParaRPr lang="en-US" sz="1000" b="1" noProof="0" dirty="0">
                        <a:solidFill>
                          <a:schemeClr val="tx1"/>
                        </a:solidFill>
                      </a:endParaRPr>
                    </a:p>
                  </a:txBody>
                  <a:tcPr marL="95024" marR="95024" marT="47512" marB="47512">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03816063"/>
                  </a:ext>
                </a:extLst>
              </a:tr>
            </a:tbl>
          </a:graphicData>
        </a:graphic>
      </p:graphicFrame>
      <p:graphicFrame>
        <p:nvGraphicFramePr>
          <p:cNvPr id="9" name="Tableau 77">
            <a:extLst>
              <a:ext uri="{FF2B5EF4-FFF2-40B4-BE49-F238E27FC236}">
                <a16:creationId xmlns:a16="http://schemas.microsoft.com/office/drawing/2014/main" id="{74A0C060-D716-0597-B6FE-62004A3E7FD5}"/>
              </a:ext>
            </a:extLst>
          </p:cNvPr>
          <p:cNvGraphicFramePr>
            <a:graphicFrameLocks noGrp="1"/>
          </p:cNvGraphicFramePr>
          <p:nvPr/>
        </p:nvGraphicFramePr>
        <p:xfrm>
          <a:off x="4449920" y="3085120"/>
          <a:ext cx="1005840" cy="253397"/>
        </p:xfrm>
        <a:graphic>
          <a:graphicData uri="http://schemas.openxmlformats.org/drawingml/2006/table">
            <a:tbl>
              <a:tblPr firstRow="1" bandRow="1">
                <a:tableStyleId>{5940675A-B579-460E-94D1-54222C63F5DA}</a:tableStyleId>
              </a:tblPr>
              <a:tblGrid>
                <a:gridCol w="1005840">
                  <a:extLst>
                    <a:ext uri="{9D8B030D-6E8A-4147-A177-3AD203B41FA5}">
                      <a16:colId xmlns:a16="http://schemas.microsoft.com/office/drawing/2014/main" val="3315219845"/>
                    </a:ext>
                  </a:extLst>
                </a:gridCol>
              </a:tblGrid>
              <a:tr h="253397">
                <a:tc>
                  <a:txBody>
                    <a:bodyPr/>
                    <a:lstStyle/>
                    <a:p>
                      <a:pPr algn="ctr"/>
                      <a:r>
                        <a:rPr lang="fr-FR" sz="1000" b="1" dirty="0">
                          <a:solidFill>
                            <a:schemeClr val="tx1"/>
                          </a:solidFill>
                        </a:rPr>
                        <a:t>ITT</a:t>
                      </a:r>
                      <a:endParaRPr lang="en-US" sz="1000" b="1" noProof="0" dirty="0">
                        <a:solidFill>
                          <a:schemeClr val="tx1"/>
                        </a:solidFill>
                      </a:endParaRPr>
                    </a:p>
                  </a:txBody>
                  <a:tcPr marL="95024" marR="95024" marT="47512" marB="47512">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03816063"/>
                  </a:ext>
                </a:extLst>
              </a:tr>
            </a:tbl>
          </a:graphicData>
        </a:graphic>
      </p:graphicFrame>
      <p:graphicFrame>
        <p:nvGraphicFramePr>
          <p:cNvPr id="52" name="Chart 51">
            <a:extLst>
              <a:ext uri="{FF2B5EF4-FFF2-40B4-BE49-F238E27FC236}">
                <a16:creationId xmlns:a16="http://schemas.microsoft.com/office/drawing/2014/main" id="{57230D0E-91C0-70CC-DA75-FB7F80F92A33}"/>
              </a:ext>
            </a:extLst>
          </p:cNvPr>
          <p:cNvGraphicFramePr/>
          <p:nvPr>
            <p:custDataLst>
              <p:tags r:id="rId5"/>
            </p:custDataLst>
            <p:extLst>
              <p:ext uri="{D42A27DB-BD31-4B8C-83A1-F6EECF244321}">
                <p14:modId xmlns:p14="http://schemas.microsoft.com/office/powerpoint/2010/main" val="1444235907"/>
              </p:ext>
            </p:extLst>
          </p:nvPr>
        </p:nvGraphicFramePr>
        <p:xfrm>
          <a:off x="8284478" y="3517558"/>
          <a:ext cx="1005840" cy="246888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77" name="Chart 76">
            <a:extLst>
              <a:ext uri="{FF2B5EF4-FFF2-40B4-BE49-F238E27FC236}">
                <a16:creationId xmlns:a16="http://schemas.microsoft.com/office/drawing/2014/main" id="{A65A34E8-741A-1040-848D-6C1A06D78C06}"/>
              </a:ext>
            </a:extLst>
          </p:cNvPr>
          <p:cNvGraphicFramePr/>
          <p:nvPr>
            <p:custDataLst>
              <p:tags r:id="rId6"/>
            </p:custDataLst>
            <p:extLst>
              <p:ext uri="{D42A27DB-BD31-4B8C-83A1-F6EECF244321}">
                <p14:modId xmlns:p14="http://schemas.microsoft.com/office/powerpoint/2010/main" val="4274338636"/>
              </p:ext>
            </p:extLst>
          </p:nvPr>
        </p:nvGraphicFramePr>
        <p:xfrm>
          <a:off x="9380066" y="3338517"/>
          <a:ext cx="1005840" cy="2647921"/>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152580" name="Tableau 77">
            <a:extLst>
              <a:ext uri="{FF2B5EF4-FFF2-40B4-BE49-F238E27FC236}">
                <a16:creationId xmlns:a16="http://schemas.microsoft.com/office/drawing/2014/main" id="{2F60DFDD-A577-D9A9-5E64-D7820A35B6C1}"/>
              </a:ext>
            </a:extLst>
          </p:cNvPr>
          <p:cNvGraphicFramePr>
            <a:graphicFrameLocks noGrp="1"/>
          </p:cNvGraphicFramePr>
          <p:nvPr/>
        </p:nvGraphicFramePr>
        <p:xfrm>
          <a:off x="9380066" y="3085120"/>
          <a:ext cx="1005840" cy="253397"/>
        </p:xfrm>
        <a:graphic>
          <a:graphicData uri="http://schemas.openxmlformats.org/drawingml/2006/table">
            <a:tbl>
              <a:tblPr firstRow="1" bandRow="1">
                <a:tableStyleId>{5940675A-B579-460E-94D1-54222C63F5DA}</a:tableStyleId>
              </a:tblPr>
              <a:tblGrid>
                <a:gridCol w="1005840">
                  <a:extLst>
                    <a:ext uri="{9D8B030D-6E8A-4147-A177-3AD203B41FA5}">
                      <a16:colId xmlns:a16="http://schemas.microsoft.com/office/drawing/2014/main" val="3315219845"/>
                    </a:ext>
                  </a:extLst>
                </a:gridCol>
              </a:tblGrid>
              <a:tr h="253397">
                <a:tc>
                  <a:txBody>
                    <a:bodyPr/>
                    <a:lstStyle/>
                    <a:p>
                      <a:pPr algn="ctr"/>
                      <a:r>
                        <a:rPr lang="fr-FR" sz="1000" b="1" dirty="0">
                          <a:solidFill>
                            <a:schemeClr val="tx1"/>
                          </a:solidFill>
                        </a:rPr>
                        <a:t>ITT</a:t>
                      </a:r>
                      <a:endParaRPr lang="en-US" sz="1000" b="1" noProof="0" dirty="0">
                        <a:solidFill>
                          <a:schemeClr val="tx1"/>
                        </a:solidFill>
                      </a:endParaRPr>
                    </a:p>
                  </a:txBody>
                  <a:tcPr marL="95024" marR="95024" marT="47512" marB="47512">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03816063"/>
                  </a:ext>
                </a:extLst>
              </a:tr>
            </a:tbl>
          </a:graphicData>
        </a:graphic>
      </p:graphicFrame>
      <p:sp>
        <p:nvSpPr>
          <p:cNvPr id="152598" name="Rectangle 152597">
            <a:extLst>
              <a:ext uri="{FF2B5EF4-FFF2-40B4-BE49-F238E27FC236}">
                <a16:creationId xmlns:a16="http://schemas.microsoft.com/office/drawing/2014/main" id="{BEFE19BC-2B8D-73A1-95D6-C76C931A7745}"/>
              </a:ext>
            </a:extLst>
          </p:cNvPr>
          <p:cNvSpPr/>
          <p:nvPr/>
        </p:nvSpPr>
        <p:spPr bwMode="auto">
          <a:xfrm>
            <a:off x="2952158" y="5081364"/>
            <a:ext cx="170148" cy="330961"/>
          </a:xfrm>
          <a:prstGeom prst="rect">
            <a:avLst/>
          </a:prstGeom>
          <a:no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pitchFamily="34" charset="0"/>
            </a:endParaRPr>
          </a:p>
        </p:txBody>
      </p:sp>
      <p:graphicFrame>
        <p:nvGraphicFramePr>
          <p:cNvPr id="152600" name="Tableau 77">
            <a:extLst>
              <a:ext uri="{FF2B5EF4-FFF2-40B4-BE49-F238E27FC236}">
                <a16:creationId xmlns:a16="http://schemas.microsoft.com/office/drawing/2014/main" id="{55054819-4724-031D-F430-3A459F794302}"/>
              </a:ext>
            </a:extLst>
          </p:cNvPr>
          <p:cNvGraphicFramePr>
            <a:graphicFrameLocks noGrp="1"/>
          </p:cNvGraphicFramePr>
          <p:nvPr/>
        </p:nvGraphicFramePr>
        <p:xfrm>
          <a:off x="7188890" y="3085120"/>
          <a:ext cx="1005840" cy="253397"/>
        </p:xfrm>
        <a:graphic>
          <a:graphicData uri="http://schemas.openxmlformats.org/drawingml/2006/table">
            <a:tbl>
              <a:tblPr firstRow="1" bandRow="1">
                <a:tableStyleId>{5940675A-B579-460E-94D1-54222C63F5DA}</a:tableStyleId>
              </a:tblPr>
              <a:tblGrid>
                <a:gridCol w="1005840">
                  <a:extLst>
                    <a:ext uri="{9D8B030D-6E8A-4147-A177-3AD203B41FA5}">
                      <a16:colId xmlns:a16="http://schemas.microsoft.com/office/drawing/2014/main" val="3315219845"/>
                    </a:ext>
                  </a:extLst>
                </a:gridCol>
              </a:tblGrid>
              <a:tr h="253397">
                <a:tc>
                  <a:txBody>
                    <a:bodyPr/>
                    <a:lstStyle/>
                    <a:p>
                      <a:pPr algn="ctr"/>
                      <a:r>
                        <a:rPr lang="fr-FR" sz="1000" b="1" dirty="0">
                          <a:solidFill>
                            <a:schemeClr val="tx1"/>
                          </a:solidFill>
                        </a:rPr>
                        <a:t>PP</a:t>
                      </a:r>
                      <a:endParaRPr lang="en-US" sz="1000" b="1" noProof="0" dirty="0">
                        <a:solidFill>
                          <a:schemeClr val="tx1"/>
                        </a:solidFill>
                      </a:endParaRPr>
                    </a:p>
                  </a:txBody>
                  <a:tcPr marL="95024" marR="95024" marT="47512" marB="47512">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03816063"/>
                  </a:ext>
                </a:extLst>
              </a:tr>
            </a:tbl>
          </a:graphicData>
        </a:graphic>
      </p:graphicFrame>
      <p:graphicFrame>
        <p:nvGraphicFramePr>
          <p:cNvPr id="152602" name="Tableau 77">
            <a:extLst>
              <a:ext uri="{FF2B5EF4-FFF2-40B4-BE49-F238E27FC236}">
                <a16:creationId xmlns:a16="http://schemas.microsoft.com/office/drawing/2014/main" id="{6EAEECAF-5F01-B8C1-2123-10FADDE57F13}"/>
              </a:ext>
            </a:extLst>
          </p:cNvPr>
          <p:cNvGraphicFramePr>
            <a:graphicFrameLocks noGrp="1"/>
          </p:cNvGraphicFramePr>
          <p:nvPr/>
        </p:nvGraphicFramePr>
        <p:xfrm>
          <a:off x="8284478" y="3085120"/>
          <a:ext cx="1005840" cy="253397"/>
        </p:xfrm>
        <a:graphic>
          <a:graphicData uri="http://schemas.openxmlformats.org/drawingml/2006/table">
            <a:tbl>
              <a:tblPr firstRow="1" bandRow="1">
                <a:tableStyleId>{5940675A-B579-460E-94D1-54222C63F5DA}</a:tableStyleId>
              </a:tblPr>
              <a:tblGrid>
                <a:gridCol w="1005840">
                  <a:extLst>
                    <a:ext uri="{9D8B030D-6E8A-4147-A177-3AD203B41FA5}">
                      <a16:colId xmlns:a16="http://schemas.microsoft.com/office/drawing/2014/main" val="3315219845"/>
                    </a:ext>
                  </a:extLst>
                </a:gridCol>
              </a:tblGrid>
              <a:tr h="253397">
                <a:tc>
                  <a:txBody>
                    <a:bodyPr/>
                    <a:lstStyle/>
                    <a:p>
                      <a:pPr algn="ctr"/>
                      <a:r>
                        <a:rPr lang="fr-FR" sz="1000" b="1" dirty="0">
                          <a:solidFill>
                            <a:schemeClr val="tx1"/>
                          </a:solidFill>
                        </a:rPr>
                        <a:t>ITT</a:t>
                      </a:r>
                      <a:endParaRPr lang="en-US" sz="1000" b="1" noProof="0" dirty="0">
                        <a:solidFill>
                          <a:schemeClr val="tx1"/>
                        </a:solidFill>
                      </a:endParaRPr>
                    </a:p>
                  </a:txBody>
                  <a:tcPr marL="95024" marR="95024" marT="47512" marB="47512">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03816063"/>
                  </a:ext>
                </a:extLst>
              </a:tr>
            </a:tbl>
          </a:graphicData>
        </a:graphic>
      </p:graphicFrame>
      <p:graphicFrame>
        <p:nvGraphicFramePr>
          <p:cNvPr id="60" name="Chart 59">
            <a:extLst>
              <a:ext uri="{FF2B5EF4-FFF2-40B4-BE49-F238E27FC236}">
                <a16:creationId xmlns:a16="http://schemas.microsoft.com/office/drawing/2014/main" id="{1619C435-A7C6-936C-0F54-49EBB45AC16C}"/>
              </a:ext>
            </a:extLst>
          </p:cNvPr>
          <p:cNvGraphicFramePr/>
          <p:nvPr>
            <p:custDataLst>
              <p:tags r:id="rId7"/>
            </p:custDataLst>
            <p:extLst>
              <p:ext uri="{D42A27DB-BD31-4B8C-83A1-F6EECF244321}">
                <p14:modId xmlns:p14="http://schemas.microsoft.com/office/powerpoint/2010/main" val="1518940241"/>
              </p:ext>
            </p:extLst>
          </p:nvPr>
        </p:nvGraphicFramePr>
        <p:xfrm>
          <a:off x="4997714" y="3517558"/>
          <a:ext cx="1005840" cy="2468880"/>
        </p:xfrm>
        <a:graphic>
          <a:graphicData uri="http://schemas.openxmlformats.org/drawingml/2006/chart">
            <c:chart xmlns:c="http://schemas.openxmlformats.org/drawingml/2006/chart" xmlns:r="http://schemas.openxmlformats.org/officeDocument/2006/relationships" r:id="rId16"/>
          </a:graphicData>
        </a:graphic>
      </p:graphicFrame>
      <p:graphicFrame>
        <p:nvGraphicFramePr>
          <p:cNvPr id="160" name="Tableau 15">
            <a:extLst>
              <a:ext uri="{FF2B5EF4-FFF2-40B4-BE49-F238E27FC236}">
                <a16:creationId xmlns:a16="http://schemas.microsoft.com/office/drawing/2014/main" id="{C88A64CF-635F-477B-17CB-7304E8AD898D}"/>
              </a:ext>
            </a:extLst>
          </p:cNvPr>
          <p:cNvGraphicFramePr>
            <a:graphicFrameLocks noGrp="1"/>
          </p:cNvGraphicFramePr>
          <p:nvPr/>
        </p:nvGraphicFramePr>
        <p:xfrm>
          <a:off x="7188890" y="2512811"/>
          <a:ext cx="1005840" cy="555808"/>
        </p:xfrm>
        <a:graphic>
          <a:graphicData uri="http://schemas.openxmlformats.org/drawingml/2006/table">
            <a:tbl>
              <a:tblPr firstRow="1" bandRow="1">
                <a:tableStyleId>{5940675A-B579-460E-94D1-54222C63F5DA}</a:tableStyleId>
              </a:tblPr>
              <a:tblGrid>
                <a:gridCol w="1005840">
                  <a:extLst>
                    <a:ext uri="{9D8B030D-6E8A-4147-A177-3AD203B41FA5}">
                      <a16:colId xmlns:a16="http://schemas.microsoft.com/office/drawing/2014/main" val="3315219845"/>
                    </a:ext>
                  </a:extLst>
                </a:gridCol>
              </a:tblGrid>
              <a:tr h="236260">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800" b="1" dirty="0">
                          <a:solidFill>
                            <a:schemeClr val="tx1"/>
                          </a:solidFill>
                        </a:rPr>
                        <a:t>Phase III</a:t>
                      </a:r>
                    </a:p>
                    <a:p>
                      <a:pPr marL="0" marR="0" lvl="0" indent="0" algn="ctr" defTabSz="1007943" rtl="0" eaLnBrk="1" fontAlgn="auto" latinLnBrk="0" hangingPunct="1">
                        <a:lnSpc>
                          <a:spcPct val="100000"/>
                        </a:lnSpc>
                        <a:spcBef>
                          <a:spcPts val="0"/>
                        </a:spcBef>
                        <a:spcAft>
                          <a:spcPts val="0"/>
                        </a:spcAft>
                        <a:buClrTx/>
                        <a:buSzTx/>
                        <a:buFontTx/>
                        <a:buNone/>
                        <a:tabLst/>
                        <a:defRPr/>
                      </a:pPr>
                      <a:r>
                        <a:rPr lang="fr-FR" sz="800" b="1" dirty="0">
                          <a:solidFill>
                            <a:schemeClr val="tx1"/>
                          </a:solidFill>
                        </a:rPr>
                        <a:t>18</a:t>
                      </a:r>
                      <a:r>
                        <a:rPr lang="fr-FR" sz="800" b="1" baseline="0" dirty="0">
                          <a:solidFill>
                            <a:schemeClr val="tx1"/>
                          </a:solidFill>
                        </a:rPr>
                        <a:t> </a:t>
                      </a:r>
                      <a:r>
                        <a:rPr lang="fr-FR" sz="800" b="1" dirty="0" err="1">
                          <a:solidFill>
                            <a:schemeClr val="tx1"/>
                          </a:solidFill>
                        </a:rPr>
                        <a:t>months</a:t>
                      </a:r>
                      <a:endParaRPr lang="fr-FR" sz="800" b="1" dirty="0">
                        <a:solidFill>
                          <a:schemeClr val="tx1"/>
                        </a:solidFill>
                      </a:endParaRPr>
                    </a:p>
                  </a:txBody>
                  <a:tcPr marL="95024" marR="95024" marT="47512" marB="47512">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rgbClr val="437CBB"/>
                      </a:solidFill>
                      <a:prstDash val="solid"/>
                      <a:round/>
                      <a:headEnd type="none" w="med" len="med"/>
                      <a:tailEnd type="none" w="med" len="med"/>
                    </a:lnB>
                    <a:lnTlToBr w="12700" cmpd="sng">
                      <a:noFill/>
                      <a:prstDash val="solid"/>
                    </a:lnTlToBr>
                    <a:lnBlToTr w="12700" cmpd="sng">
                      <a:noFill/>
                      <a:prstDash val="solid"/>
                    </a:lnBlToTr>
                    <a:solidFill>
                      <a:srgbClr val="DAE5F2"/>
                    </a:solidFill>
                  </a:tcPr>
                </a:tc>
                <a:extLst>
                  <a:ext uri="{0D108BD9-81ED-4DB2-BD59-A6C34878D82A}">
                    <a16:rowId xmlns:a16="http://schemas.microsoft.com/office/drawing/2014/main" val="3403816063"/>
                  </a:ext>
                </a:extLst>
              </a:tr>
              <a:tr h="151256">
                <a:tc>
                  <a:txBody>
                    <a:bodyPr/>
                    <a:lstStyle/>
                    <a:p>
                      <a:pPr algn="ctr"/>
                      <a:r>
                        <a:rPr lang="fr-FR" sz="800" b="1" dirty="0">
                          <a:solidFill>
                            <a:schemeClr val="tx1"/>
                          </a:solidFill>
                        </a:rPr>
                        <a:t>N=800</a:t>
                      </a:r>
                    </a:p>
                  </a:txBody>
                  <a:tcPr marL="95024" marR="95024" marT="47512" marB="47512">
                    <a:lnL w="12700" cap="flat" cmpd="sng" algn="ctr">
                      <a:solidFill>
                        <a:srgbClr val="437CBB"/>
                      </a:solidFill>
                      <a:prstDash val="solid"/>
                      <a:round/>
                      <a:headEnd type="none" w="med" len="med"/>
                      <a:tailEnd type="none" w="med" len="med"/>
                    </a:lnL>
                    <a:lnR w="12700" cap="flat" cmpd="sng" algn="ctr">
                      <a:solidFill>
                        <a:srgbClr val="437CBB"/>
                      </a:solidFill>
                      <a:prstDash val="solid"/>
                      <a:round/>
                      <a:headEnd type="none" w="med" len="med"/>
                      <a:tailEnd type="none" w="med" len="med"/>
                    </a:lnR>
                    <a:lnT w="12700" cap="flat" cmpd="sng" algn="ctr">
                      <a:solidFill>
                        <a:srgbClr val="437CBB"/>
                      </a:solidFill>
                      <a:prstDash val="solid"/>
                      <a:round/>
                      <a:headEnd type="none" w="med" len="med"/>
                      <a:tailEnd type="none" w="med" len="med"/>
                    </a:lnT>
                    <a:lnB w="12700" cap="flat" cmpd="sng" algn="ctr">
                      <a:solidFill>
                        <a:srgbClr val="437CB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85092992"/>
                  </a:ext>
                </a:extLst>
              </a:tr>
            </a:tbl>
          </a:graphicData>
        </a:graphic>
      </p:graphicFrame>
      <p:graphicFrame>
        <p:nvGraphicFramePr>
          <p:cNvPr id="164" name="Tableau 36">
            <a:extLst>
              <a:ext uri="{FF2B5EF4-FFF2-40B4-BE49-F238E27FC236}">
                <a16:creationId xmlns:a16="http://schemas.microsoft.com/office/drawing/2014/main" id="{47BBE186-CE16-E7F8-4741-F1CF91E2AFEE}"/>
              </a:ext>
            </a:extLst>
          </p:cNvPr>
          <p:cNvGraphicFramePr>
            <a:graphicFrameLocks noGrp="1"/>
          </p:cNvGraphicFramePr>
          <p:nvPr/>
        </p:nvGraphicFramePr>
        <p:xfrm>
          <a:off x="3902126" y="2512811"/>
          <a:ext cx="1005840" cy="555808"/>
        </p:xfrm>
        <a:graphic>
          <a:graphicData uri="http://schemas.openxmlformats.org/drawingml/2006/table">
            <a:tbl>
              <a:tblPr firstRow="1" bandRow="1">
                <a:tableStyleId>{5940675A-B579-460E-94D1-54222C63F5DA}</a:tableStyleId>
              </a:tblPr>
              <a:tblGrid>
                <a:gridCol w="1005840">
                  <a:extLst>
                    <a:ext uri="{9D8B030D-6E8A-4147-A177-3AD203B41FA5}">
                      <a16:colId xmlns:a16="http://schemas.microsoft.com/office/drawing/2014/main" val="3315219845"/>
                    </a:ext>
                  </a:extLst>
                </a:gridCol>
              </a:tblGrid>
              <a:tr h="236260">
                <a:tc>
                  <a:txBody>
                    <a:bodyPr/>
                    <a:lstStyle/>
                    <a:p>
                      <a:pPr algn="ctr"/>
                      <a:r>
                        <a:rPr lang="fr-FR" sz="800" b="1" dirty="0">
                          <a:solidFill>
                            <a:schemeClr val="tx1"/>
                          </a:solidFill>
                        </a:rPr>
                        <a:t>Phase </a:t>
                      </a:r>
                      <a:r>
                        <a:rPr lang="fr-FR" sz="800" b="1" dirty="0" err="1">
                          <a:solidFill>
                            <a:schemeClr val="tx1"/>
                          </a:solidFill>
                        </a:rPr>
                        <a:t>IIb</a:t>
                      </a:r>
                      <a:endParaRPr lang="fr-FR" sz="800" b="1" dirty="0">
                        <a:solidFill>
                          <a:schemeClr val="tx1"/>
                        </a:solidFill>
                      </a:endParaRPr>
                    </a:p>
                    <a:p>
                      <a:pPr algn="ctr"/>
                      <a:r>
                        <a:rPr lang="fr-FR" sz="800" b="1" dirty="0">
                          <a:solidFill>
                            <a:schemeClr val="tx1"/>
                          </a:solidFill>
                        </a:rPr>
                        <a:t>6 </a:t>
                      </a:r>
                      <a:r>
                        <a:rPr lang="fr-FR" sz="800" b="1" dirty="0" err="1">
                          <a:solidFill>
                            <a:schemeClr val="tx1"/>
                          </a:solidFill>
                        </a:rPr>
                        <a:t>months</a:t>
                      </a:r>
                      <a:endParaRPr lang="fr-FR" sz="800" b="1" dirty="0">
                        <a:solidFill>
                          <a:schemeClr val="tx1"/>
                        </a:solidFill>
                      </a:endParaRPr>
                    </a:p>
                  </a:txBody>
                  <a:tcPr marL="95024" marR="95024" marT="47512" marB="47512">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rgbClr val="437CBB"/>
                      </a:solidFill>
                      <a:prstDash val="solid"/>
                      <a:round/>
                      <a:headEnd type="none" w="med" len="med"/>
                      <a:tailEnd type="none" w="med" len="med"/>
                    </a:lnB>
                    <a:lnTlToBr w="12700" cmpd="sng">
                      <a:noFill/>
                      <a:prstDash val="solid"/>
                    </a:lnTlToBr>
                    <a:lnBlToTr w="12700" cmpd="sng">
                      <a:noFill/>
                      <a:prstDash val="solid"/>
                    </a:lnBlToTr>
                    <a:solidFill>
                      <a:srgbClr val="DAE5F2"/>
                    </a:solidFill>
                  </a:tcPr>
                </a:tc>
                <a:extLst>
                  <a:ext uri="{0D108BD9-81ED-4DB2-BD59-A6C34878D82A}">
                    <a16:rowId xmlns:a16="http://schemas.microsoft.com/office/drawing/2014/main" val="3403816063"/>
                  </a:ext>
                </a:extLst>
              </a:tr>
              <a:tr h="151256">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800" b="1" u="none" dirty="0">
                          <a:solidFill>
                            <a:schemeClr val="tx1"/>
                          </a:solidFill>
                        </a:rPr>
                        <a:t>N=128</a:t>
                      </a:r>
                    </a:p>
                  </a:txBody>
                  <a:tcPr marL="95024" marR="95024" marT="47512" marB="47512">
                    <a:lnL w="12700" cap="flat" cmpd="sng" algn="ctr">
                      <a:solidFill>
                        <a:srgbClr val="437CBB"/>
                      </a:solidFill>
                      <a:prstDash val="solid"/>
                      <a:round/>
                      <a:headEnd type="none" w="med" len="med"/>
                      <a:tailEnd type="none" w="med" len="med"/>
                    </a:lnL>
                    <a:lnR w="12700" cap="flat" cmpd="sng" algn="ctr">
                      <a:solidFill>
                        <a:srgbClr val="437CBB"/>
                      </a:solidFill>
                      <a:prstDash val="solid"/>
                      <a:round/>
                      <a:headEnd type="none" w="med" len="med"/>
                      <a:tailEnd type="none" w="med" len="med"/>
                    </a:lnR>
                    <a:lnT w="12700" cap="flat" cmpd="sng" algn="ctr">
                      <a:solidFill>
                        <a:srgbClr val="437CBB"/>
                      </a:solidFill>
                      <a:prstDash val="solid"/>
                      <a:round/>
                      <a:headEnd type="none" w="med" len="med"/>
                      <a:tailEnd type="none" w="med" len="med"/>
                    </a:lnT>
                    <a:lnB w="12700" cap="flat" cmpd="sng" algn="ctr">
                      <a:solidFill>
                        <a:srgbClr val="437CB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85092992"/>
                  </a:ext>
                </a:extLst>
              </a:tr>
            </a:tbl>
          </a:graphicData>
        </a:graphic>
      </p:graphicFrame>
      <p:sp>
        <p:nvSpPr>
          <p:cNvPr id="165" name="Rectangle 164">
            <a:extLst>
              <a:ext uri="{FF2B5EF4-FFF2-40B4-BE49-F238E27FC236}">
                <a16:creationId xmlns:a16="http://schemas.microsoft.com/office/drawing/2014/main" id="{250EE1B0-B94B-F115-E19E-50A0E1B59344}"/>
              </a:ext>
            </a:extLst>
          </p:cNvPr>
          <p:cNvSpPr/>
          <p:nvPr/>
        </p:nvSpPr>
        <p:spPr>
          <a:xfrm>
            <a:off x="7188890" y="2254456"/>
            <a:ext cx="1005840" cy="246221"/>
          </a:xfrm>
          <a:prstGeom prst="rect">
            <a:avLst/>
          </a:prstGeom>
        </p:spPr>
        <p:txBody>
          <a:bodyPr wrap="none">
            <a:spAutoFit/>
          </a:bodyPr>
          <a:lstStyle/>
          <a:p>
            <a:pPr marL="0" marR="0" lvl="0" indent="0" algn="ctr" defTabSz="861993" rtl="0" eaLnBrk="0" fontAlgn="auto" latinLnBrk="0" hangingPunct="0">
              <a:lnSpc>
                <a:spcPct val="100000"/>
              </a:lnSpc>
              <a:spcBef>
                <a:spcPts val="0"/>
              </a:spcBef>
              <a:spcAft>
                <a:spcPts val="0"/>
              </a:spcAft>
              <a:buClrTx/>
              <a:buSzTx/>
              <a:buFontTx/>
              <a:buNone/>
              <a:tabLst/>
              <a:defRPr/>
            </a:pPr>
            <a:r>
              <a:rPr kumimoji="0" lang="fr-FR" sz="1000" b="1" i="0" u="none" strike="noStrike" kern="1200" cap="none" spc="0" normalizeH="0" baseline="0" noProof="0" dirty="0" err="1">
                <a:ln>
                  <a:noFill/>
                </a:ln>
                <a:effectLst/>
                <a:uLnTx/>
                <a:uFillTx/>
                <a:latin typeface="Arial"/>
                <a:ea typeface="+mn-ea"/>
                <a:cs typeface="+mn-cs"/>
              </a:rPr>
              <a:t>Semaglutide</a:t>
            </a:r>
            <a:r>
              <a:rPr kumimoji="0" lang="fr-FR" sz="1000" b="1" i="0" u="none" strike="noStrike" kern="1200" cap="none" spc="0" normalizeH="0" baseline="0" noProof="0" dirty="0">
                <a:ln>
                  <a:noFill/>
                </a:ln>
                <a:effectLst/>
                <a:uLnTx/>
                <a:uFillTx/>
                <a:latin typeface="Arial"/>
                <a:ea typeface="+mn-ea"/>
                <a:cs typeface="+mn-cs"/>
              </a:rPr>
              <a:t> </a:t>
            </a:r>
          </a:p>
        </p:txBody>
      </p:sp>
      <p:sp>
        <p:nvSpPr>
          <p:cNvPr id="167" name="Rectangle 166">
            <a:extLst>
              <a:ext uri="{FF2B5EF4-FFF2-40B4-BE49-F238E27FC236}">
                <a16:creationId xmlns:a16="http://schemas.microsoft.com/office/drawing/2014/main" id="{8A29CC6C-788A-35D1-4912-38C1026A4FA5}"/>
              </a:ext>
            </a:extLst>
          </p:cNvPr>
          <p:cNvSpPr/>
          <p:nvPr/>
        </p:nvSpPr>
        <p:spPr>
          <a:xfrm>
            <a:off x="6067071" y="2254456"/>
            <a:ext cx="1058303" cy="246221"/>
          </a:xfrm>
          <a:prstGeom prst="rect">
            <a:avLst/>
          </a:prstGeom>
        </p:spPr>
        <p:txBody>
          <a:bodyPr wrap="none">
            <a:spAutoFit/>
          </a:bodyPr>
          <a:lstStyle/>
          <a:p>
            <a:pPr marL="0" marR="0" lvl="0" indent="0" algn="ctr" defTabSz="861993" rtl="0" eaLnBrk="0" fontAlgn="auto" latinLnBrk="0" hangingPunct="0">
              <a:lnSpc>
                <a:spcPct val="100000"/>
              </a:lnSpc>
              <a:spcBef>
                <a:spcPts val="0"/>
              </a:spcBef>
              <a:spcAft>
                <a:spcPts val="0"/>
              </a:spcAft>
              <a:buClrTx/>
              <a:buSzTx/>
              <a:buFontTx/>
              <a:buNone/>
              <a:tabLst/>
              <a:defRPr/>
            </a:pPr>
            <a:r>
              <a:rPr kumimoji="0" lang="fr-FR" sz="1000" b="1" i="0" u="none" strike="noStrike" kern="1200" cap="none" spc="0" normalizeH="0" baseline="0" noProof="0" dirty="0" err="1">
                <a:ln>
                  <a:noFill/>
                </a:ln>
                <a:effectLst/>
                <a:uLnTx/>
                <a:uFillTx/>
                <a:latin typeface="Arial"/>
                <a:ea typeface="+mn-ea"/>
                <a:cs typeface="+mn-cs"/>
              </a:rPr>
              <a:t>Pegozafermin</a:t>
            </a:r>
            <a:r>
              <a:rPr kumimoji="0" lang="fr-FR" sz="1000" b="1" i="0" u="none" strike="noStrike" kern="1200" cap="none" spc="0" normalizeH="0" baseline="0" noProof="0" dirty="0">
                <a:ln>
                  <a:noFill/>
                </a:ln>
                <a:effectLst/>
                <a:uLnTx/>
                <a:uFillTx/>
                <a:latin typeface="Arial"/>
                <a:ea typeface="+mn-ea"/>
                <a:cs typeface="+mn-cs"/>
              </a:rPr>
              <a:t> </a:t>
            </a:r>
          </a:p>
        </p:txBody>
      </p:sp>
      <p:graphicFrame>
        <p:nvGraphicFramePr>
          <p:cNvPr id="168" name="Tableau 15">
            <a:extLst>
              <a:ext uri="{FF2B5EF4-FFF2-40B4-BE49-F238E27FC236}">
                <a16:creationId xmlns:a16="http://schemas.microsoft.com/office/drawing/2014/main" id="{1AFADA08-F163-23BB-3058-828F66280352}"/>
              </a:ext>
            </a:extLst>
          </p:cNvPr>
          <p:cNvGraphicFramePr>
            <a:graphicFrameLocks noGrp="1"/>
          </p:cNvGraphicFramePr>
          <p:nvPr/>
        </p:nvGraphicFramePr>
        <p:xfrm>
          <a:off x="6093302" y="2512811"/>
          <a:ext cx="1005840" cy="555808"/>
        </p:xfrm>
        <a:graphic>
          <a:graphicData uri="http://schemas.openxmlformats.org/drawingml/2006/table">
            <a:tbl>
              <a:tblPr firstRow="1" bandRow="1">
                <a:tableStyleId>{5940675A-B579-460E-94D1-54222C63F5DA}</a:tableStyleId>
              </a:tblPr>
              <a:tblGrid>
                <a:gridCol w="1005840">
                  <a:extLst>
                    <a:ext uri="{9D8B030D-6E8A-4147-A177-3AD203B41FA5}">
                      <a16:colId xmlns:a16="http://schemas.microsoft.com/office/drawing/2014/main" val="3315219845"/>
                    </a:ext>
                  </a:extLst>
                </a:gridCol>
              </a:tblGrid>
              <a:tr h="236260">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800" b="1" dirty="0">
                          <a:solidFill>
                            <a:schemeClr val="tx1"/>
                          </a:solidFill>
                        </a:rPr>
                        <a:t>Phase II</a:t>
                      </a:r>
                    </a:p>
                    <a:p>
                      <a:pPr marL="0" marR="0" lvl="0" indent="0" algn="ctr" defTabSz="1007943" rtl="0" eaLnBrk="1" fontAlgn="auto" latinLnBrk="0" hangingPunct="1">
                        <a:lnSpc>
                          <a:spcPct val="100000"/>
                        </a:lnSpc>
                        <a:spcBef>
                          <a:spcPts val="0"/>
                        </a:spcBef>
                        <a:spcAft>
                          <a:spcPts val="0"/>
                        </a:spcAft>
                        <a:buClrTx/>
                        <a:buSzTx/>
                        <a:buFontTx/>
                        <a:buNone/>
                        <a:tabLst/>
                        <a:defRPr/>
                      </a:pPr>
                      <a:r>
                        <a:rPr lang="fr-FR" sz="800" b="1" baseline="0" dirty="0">
                          <a:solidFill>
                            <a:schemeClr val="tx1"/>
                          </a:solidFill>
                        </a:rPr>
                        <a:t>6 </a:t>
                      </a:r>
                      <a:r>
                        <a:rPr lang="fr-FR" sz="800" b="1" dirty="0" err="1">
                          <a:solidFill>
                            <a:schemeClr val="tx1"/>
                          </a:solidFill>
                        </a:rPr>
                        <a:t>months</a:t>
                      </a:r>
                      <a:endParaRPr lang="fr-FR" sz="800" b="1" dirty="0">
                        <a:solidFill>
                          <a:schemeClr val="tx1"/>
                        </a:solidFill>
                      </a:endParaRPr>
                    </a:p>
                  </a:txBody>
                  <a:tcPr marL="95024" marR="95024" marT="47512" marB="47512">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rgbClr val="437CBB"/>
                      </a:solidFill>
                      <a:prstDash val="solid"/>
                      <a:round/>
                      <a:headEnd type="none" w="med" len="med"/>
                      <a:tailEnd type="none" w="med" len="med"/>
                    </a:lnB>
                    <a:lnTlToBr w="12700" cmpd="sng">
                      <a:noFill/>
                      <a:prstDash val="solid"/>
                    </a:lnTlToBr>
                    <a:lnBlToTr w="12700" cmpd="sng">
                      <a:noFill/>
                      <a:prstDash val="solid"/>
                    </a:lnBlToTr>
                    <a:solidFill>
                      <a:srgbClr val="DAE5F2"/>
                    </a:solidFill>
                  </a:tcPr>
                </a:tc>
                <a:extLst>
                  <a:ext uri="{0D108BD9-81ED-4DB2-BD59-A6C34878D82A}">
                    <a16:rowId xmlns:a16="http://schemas.microsoft.com/office/drawing/2014/main" val="3403816063"/>
                  </a:ext>
                </a:extLst>
              </a:tr>
              <a:tr h="151256">
                <a:tc>
                  <a:txBody>
                    <a:bodyPr/>
                    <a:lstStyle/>
                    <a:p>
                      <a:pPr algn="ctr"/>
                      <a:r>
                        <a:rPr lang="fr-FR" sz="800" b="1" dirty="0">
                          <a:solidFill>
                            <a:schemeClr val="tx1"/>
                          </a:solidFill>
                        </a:rPr>
                        <a:t>N=222</a:t>
                      </a:r>
                    </a:p>
                  </a:txBody>
                  <a:tcPr marL="95024" marR="95024" marT="47512" marB="47512">
                    <a:lnL w="12700" cap="flat" cmpd="sng" algn="ctr">
                      <a:solidFill>
                        <a:srgbClr val="437CBB"/>
                      </a:solidFill>
                      <a:prstDash val="solid"/>
                      <a:round/>
                      <a:headEnd type="none" w="med" len="med"/>
                      <a:tailEnd type="none" w="med" len="med"/>
                    </a:lnL>
                    <a:lnR w="12700" cap="flat" cmpd="sng" algn="ctr">
                      <a:solidFill>
                        <a:srgbClr val="437CBB"/>
                      </a:solidFill>
                      <a:prstDash val="solid"/>
                      <a:round/>
                      <a:headEnd type="none" w="med" len="med"/>
                      <a:tailEnd type="none" w="med" len="med"/>
                    </a:lnR>
                    <a:lnT w="12700" cap="flat" cmpd="sng" algn="ctr">
                      <a:solidFill>
                        <a:srgbClr val="437CBB"/>
                      </a:solidFill>
                      <a:prstDash val="solid"/>
                      <a:round/>
                      <a:headEnd type="none" w="med" len="med"/>
                      <a:tailEnd type="none" w="med" len="med"/>
                    </a:lnT>
                    <a:lnB w="12700" cap="flat" cmpd="sng" algn="ctr">
                      <a:solidFill>
                        <a:srgbClr val="437CB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85092992"/>
                  </a:ext>
                </a:extLst>
              </a:tr>
            </a:tbl>
          </a:graphicData>
        </a:graphic>
      </p:graphicFrame>
      <p:sp>
        <p:nvSpPr>
          <p:cNvPr id="169" name="Rectangle 168">
            <a:extLst>
              <a:ext uri="{FF2B5EF4-FFF2-40B4-BE49-F238E27FC236}">
                <a16:creationId xmlns:a16="http://schemas.microsoft.com/office/drawing/2014/main" id="{61905AF3-35B3-500E-0430-B74169248FC0}"/>
              </a:ext>
            </a:extLst>
          </p:cNvPr>
          <p:cNvSpPr/>
          <p:nvPr/>
        </p:nvSpPr>
        <p:spPr>
          <a:xfrm>
            <a:off x="4449920" y="2254456"/>
            <a:ext cx="1005840" cy="246221"/>
          </a:xfrm>
          <a:prstGeom prst="rect">
            <a:avLst/>
          </a:prstGeom>
        </p:spPr>
        <p:txBody>
          <a:bodyPr wrap="none">
            <a:spAutoFit/>
          </a:bodyPr>
          <a:lstStyle/>
          <a:p>
            <a:pPr marL="0" marR="0" lvl="0" indent="0" algn="ctr" defTabSz="861993" rtl="0" eaLnBrk="0" fontAlgn="auto" latinLnBrk="0" hangingPunct="0">
              <a:lnSpc>
                <a:spcPct val="100000"/>
              </a:lnSpc>
              <a:spcBef>
                <a:spcPts val="0"/>
              </a:spcBef>
              <a:spcAft>
                <a:spcPts val="0"/>
              </a:spcAft>
              <a:buClrTx/>
              <a:buSzTx/>
              <a:buFontTx/>
              <a:buNone/>
              <a:tabLst/>
              <a:defRPr/>
            </a:pPr>
            <a:r>
              <a:rPr kumimoji="0" lang="fr-FR" sz="1000" b="1" i="0" u="none" strike="noStrike" kern="1200" cap="none" spc="0" normalizeH="0" baseline="0" noProof="0" dirty="0" err="1">
                <a:ln>
                  <a:noFill/>
                </a:ln>
                <a:effectLst/>
                <a:uLnTx/>
                <a:uFillTx/>
                <a:latin typeface="Arial"/>
                <a:ea typeface="+mn-ea"/>
                <a:cs typeface="+mn-cs"/>
              </a:rPr>
              <a:t>Efruxifermin</a:t>
            </a:r>
            <a:r>
              <a:rPr kumimoji="0" lang="fr-FR" sz="1000" b="1" i="0" u="none" strike="noStrike" kern="1200" cap="none" spc="0" normalizeH="0" baseline="0" noProof="0" dirty="0">
                <a:ln>
                  <a:noFill/>
                </a:ln>
                <a:effectLst/>
                <a:uLnTx/>
                <a:uFillTx/>
                <a:latin typeface="Arial"/>
                <a:ea typeface="+mn-ea"/>
                <a:cs typeface="+mn-cs"/>
              </a:rPr>
              <a:t> </a:t>
            </a:r>
          </a:p>
        </p:txBody>
      </p:sp>
      <p:graphicFrame>
        <p:nvGraphicFramePr>
          <p:cNvPr id="170" name="Tableau 36">
            <a:extLst>
              <a:ext uri="{FF2B5EF4-FFF2-40B4-BE49-F238E27FC236}">
                <a16:creationId xmlns:a16="http://schemas.microsoft.com/office/drawing/2014/main" id="{46C7577B-1F9B-7F72-BF4D-DAC01174CBAD}"/>
              </a:ext>
            </a:extLst>
          </p:cNvPr>
          <p:cNvGraphicFramePr>
            <a:graphicFrameLocks noGrp="1"/>
          </p:cNvGraphicFramePr>
          <p:nvPr/>
        </p:nvGraphicFramePr>
        <p:xfrm>
          <a:off x="4997714" y="2512811"/>
          <a:ext cx="1005840" cy="555808"/>
        </p:xfrm>
        <a:graphic>
          <a:graphicData uri="http://schemas.openxmlformats.org/drawingml/2006/table">
            <a:tbl>
              <a:tblPr firstRow="1" bandRow="1">
                <a:tableStyleId>{5940675A-B579-460E-94D1-54222C63F5DA}</a:tableStyleId>
              </a:tblPr>
              <a:tblGrid>
                <a:gridCol w="1005840">
                  <a:extLst>
                    <a:ext uri="{9D8B030D-6E8A-4147-A177-3AD203B41FA5}">
                      <a16:colId xmlns:a16="http://schemas.microsoft.com/office/drawing/2014/main" val="3315219845"/>
                    </a:ext>
                  </a:extLst>
                </a:gridCol>
              </a:tblGrid>
              <a:tr h="236260">
                <a:tc>
                  <a:txBody>
                    <a:bodyPr/>
                    <a:lstStyle/>
                    <a:p>
                      <a:pPr algn="ctr"/>
                      <a:r>
                        <a:rPr lang="fr-FR" sz="800" b="1" dirty="0">
                          <a:solidFill>
                            <a:schemeClr val="tx1"/>
                          </a:solidFill>
                        </a:rPr>
                        <a:t>Phase </a:t>
                      </a:r>
                      <a:r>
                        <a:rPr lang="fr-FR" sz="800" b="1" dirty="0" err="1">
                          <a:solidFill>
                            <a:schemeClr val="tx1"/>
                          </a:solidFill>
                        </a:rPr>
                        <a:t>IIb</a:t>
                      </a:r>
                      <a:endParaRPr lang="fr-FR" sz="800" b="1" dirty="0">
                        <a:solidFill>
                          <a:schemeClr val="tx1"/>
                        </a:solidFill>
                      </a:endParaRPr>
                    </a:p>
                    <a:p>
                      <a:pPr algn="ctr"/>
                      <a:r>
                        <a:rPr lang="fr-FR" sz="800" b="1" dirty="0">
                          <a:solidFill>
                            <a:schemeClr val="tx1"/>
                          </a:solidFill>
                        </a:rPr>
                        <a:t>24 </a:t>
                      </a:r>
                      <a:r>
                        <a:rPr lang="fr-FR" sz="800" b="1" dirty="0" err="1">
                          <a:solidFill>
                            <a:schemeClr val="tx1"/>
                          </a:solidFill>
                        </a:rPr>
                        <a:t>months</a:t>
                      </a:r>
                      <a:endParaRPr lang="fr-FR" sz="800" b="1" dirty="0">
                        <a:solidFill>
                          <a:schemeClr val="tx1"/>
                        </a:solidFill>
                      </a:endParaRPr>
                    </a:p>
                  </a:txBody>
                  <a:tcPr marL="95024" marR="95024" marT="47512" marB="47512">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rgbClr val="437CBB"/>
                      </a:solidFill>
                      <a:prstDash val="solid"/>
                      <a:round/>
                      <a:headEnd type="none" w="med" len="med"/>
                      <a:tailEnd type="none" w="med" len="med"/>
                    </a:lnB>
                    <a:lnTlToBr w="12700" cmpd="sng">
                      <a:noFill/>
                      <a:prstDash val="solid"/>
                    </a:lnTlToBr>
                    <a:lnBlToTr w="12700" cmpd="sng">
                      <a:noFill/>
                      <a:prstDash val="solid"/>
                    </a:lnBlToTr>
                    <a:solidFill>
                      <a:srgbClr val="DAE5F2"/>
                    </a:solidFill>
                  </a:tcPr>
                </a:tc>
                <a:extLst>
                  <a:ext uri="{0D108BD9-81ED-4DB2-BD59-A6C34878D82A}">
                    <a16:rowId xmlns:a16="http://schemas.microsoft.com/office/drawing/2014/main" val="3403816063"/>
                  </a:ext>
                </a:extLst>
              </a:tr>
              <a:tr h="151256">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800" b="1" u="none" dirty="0">
                          <a:solidFill>
                            <a:schemeClr val="tx1"/>
                          </a:solidFill>
                        </a:rPr>
                        <a:t>N=126</a:t>
                      </a:r>
                    </a:p>
                  </a:txBody>
                  <a:tcPr marL="95024" marR="95024" marT="47512" marB="47512">
                    <a:lnL w="12700" cap="flat" cmpd="sng" algn="ctr">
                      <a:solidFill>
                        <a:srgbClr val="437CBB"/>
                      </a:solidFill>
                      <a:prstDash val="solid"/>
                      <a:round/>
                      <a:headEnd type="none" w="med" len="med"/>
                      <a:tailEnd type="none" w="med" len="med"/>
                    </a:lnL>
                    <a:lnR w="12700" cap="flat" cmpd="sng" algn="ctr">
                      <a:solidFill>
                        <a:srgbClr val="437CBB"/>
                      </a:solidFill>
                      <a:prstDash val="solid"/>
                      <a:round/>
                      <a:headEnd type="none" w="med" len="med"/>
                      <a:tailEnd type="none" w="med" len="med"/>
                    </a:lnR>
                    <a:lnT w="12700" cap="flat" cmpd="sng" algn="ctr">
                      <a:solidFill>
                        <a:srgbClr val="437CBB"/>
                      </a:solidFill>
                      <a:prstDash val="solid"/>
                      <a:round/>
                      <a:headEnd type="none" w="med" len="med"/>
                      <a:tailEnd type="none" w="med" len="med"/>
                    </a:lnT>
                    <a:lnB w="12700" cap="flat" cmpd="sng" algn="ctr">
                      <a:solidFill>
                        <a:srgbClr val="437CB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85092992"/>
                  </a:ext>
                </a:extLst>
              </a:tr>
            </a:tbl>
          </a:graphicData>
        </a:graphic>
      </p:graphicFrame>
      <p:sp>
        <p:nvSpPr>
          <p:cNvPr id="171" name="Rectangle 170">
            <a:extLst>
              <a:ext uri="{FF2B5EF4-FFF2-40B4-BE49-F238E27FC236}">
                <a16:creationId xmlns:a16="http://schemas.microsoft.com/office/drawing/2014/main" id="{39BB759D-7E9F-EC03-B658-0D4D1347D0FD}"/>
              </a:ext>
            </a:extLst>
          </p:cNvPr>
          <p:cNvSpPr/>
          <p:nvPr/>
        </p:nvSpPr>
        <p:spPr>
          <a:xfrm>
            <a:off x="8321565" y="2254456"/>
            <a:ext cx="931665" cy="246221"/>
          </a:xfrm>
          <a:prstGeom prst="rect">
            <a:avLst/>
          </a:prstGeom>
        </p:spPr>
        <p:txBody>
          <a:bodyPr wrap="none">
            <a:spAutoFit/>
          </a:bodyPr>
          <a:lstStyle/>
          <a:p>
            <a:pPr marL="0" marR="0" lvl="0" indent="0" algn="ctr" defTabSz="861993" rtl="0" eaLnBrk="0" fontAlgn="auto" latinLnBrk="0" hangingPunct="0">
              <a:lnSpc>
                <a:spcPct val="100000"/>
              </a:lnSpc>
              <a:spcBef>
                <a:spcPts val="0"/>
              </a:spcBef>
              <a:spcAft>
                <a:spcPts val="0"/>
              </a:spcAft>
              <a:buClrTx/>
              <a:buSzTx/>
              <a:buFontTx/>
              <a:buNone/>
              <a:tabLst/>
              <a:defRPr/>
            </a:pPr>
            <a:r>
              <a:rPr lang="fr-FR" sz="1000" b="1" dirty="0" err="1">
                <a:latin typeface="Arial"/>
              </a:rPr>
              <a:t>Survodutide</a:t>
            </a:r>
            <a:endParaRPr kumimoji="0" lang="fr-FR" sz="1000" b="1" i="0" u="none" strike="noStrike" kern="1200" cap="none" spc="0" normalizeH="0" baseline="0" noProof="0" dirty="0">
              <a:ln>
                <a:noFill/>
              </a:ln>
              <a:effectLst/>
              <a:uLnTx/>
              <a:uFillTx/>
              <a:latin typeface="Arial"/>
              <a:ea typeface="+mn-ea"/>
              <a:cs typeface="+mn-cs"/>
            </a:endParaRPr>
          </a:p>
        </p:txBody>
      </p:sp>
      <p:graphicFrame>
        <p:nvGraphicFramePr>
          <p:cNvPr id="172" name="Tableau 15">
            <a:extLst>
              <a:ext uri="{FF2B5EF4-FFF2-40B4-BE49-F238E27FC236}">
                <a16:creationId xmlns:a16="http://schemas.microsoft.com/office/drawing/2014/main" id="{325A69EB-033A-0074-34ED-110921016738}"/>
              </a:ext>
            </a:extLst>
          </p:cNvPr>
          <p:cNvGraphicFramePr>
            <a:graphicFrameLocks noGrp="1"/>
          </p:cNvGraphicFramePr>
          <p:nvPr/>
        </p:nvGraphicFramePr>
        <p:xfrm>
          <a:off x="8284478" y="2512811"/>
          <a:ext cx="1005840" cy="555808"/>
        </p:xfrm>
        <a:graphic>
          <a:graphicData uri="http://schemas.openxmlformats.org/drawingml/2006/table">
            <a:tbl>
              <a:tblPr firstRow="1" bandRow="1">
                <a:tableStyleId>{5940675A-B579-460E-94D1-54222C63F5DA}</a:tableStyleId>
              </a:tblPr>
              <a:tblGrid>
                <a:gridCol w="1005840">
                  <a:extLst>
                    <a:ext uri="{9D8B030D-6E8A-4147-A177-3AD203B41FA5}">
                      <a16:colId xmlns:a16="http://schemas.microsoft.com/office/drawing/2014/main" val="3315219845"/>
                    </a:ext>
                  </a:extLst>
                </a:gridCol>
              </a:tblGrid>
              <a:tr h="236260">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800" b="1" dirty="0">
                          <a:solidFill>
                            <a:schemeClr val="tx1"/>
                          </a:solidFill>
                        </a:rPr>
                        <a:t>Phase II</a:t>
                      </a:r>
                    </a:p>
                    <a:p>
                      <a:pPr marL="0" marR="0" lvl="0" indent="0" algn="ctr" defTabSz="1007943" rtl="0" eaLnBrk="1" fontAlgn="auto" latinLnBrk="0" hangingPunct="1">
                        <a:lnSpc>
                          <a:spcPct val="100000"/>
                        </a:lnSpc>
                        <a:spcBef>
                          <a:spcPts val="0"/>
                        </a:spcBef>
                        <a:spcAft>
                          <a:spcPts val="0"/>
                        </a:spcAft>
                        <a:buClrTx/>
                        <a:buSzTx/>
                        <a:buFontTx/>
                        <a:buNone/>
                        <a:tabLst/>
                        <a:defRPr/>
                      </a:pPr>
                      <a:r>
                        <a:rPr lang="fr-FR" sz="800" b="1" baseline="0" dirty="0">
                          <a:solidFill>
                            <a:schemeClr val="tx1"/>
                          </a:solidFill>
                        </a:rPr>
                        <a:t>12 </a:t>
                      </a:r>
                      <a:r>
                        <a:rPr lang="fr-FR" sz="800" b="1" dirty="0" err="1">
                          <a:solidFill>
                            <a:schemeClr val="tx1"/>
                          </a:solidFill>
                        </a:rPr>
                        <a:t>months</a:t>
                      </a:r>
                      <a:endParaRPr lang="fr-FR" sz="800" b="1" dirty="0">
                        <a:solidFill>
                          <a:schemeClr val="tx1"/>
                        </a:solidFill>
                      </a:endParaRPr>
                    </a:p>
                  </a:txBody>
                  <a:tcPr marL="95024" marR="95024" marT="47512" marB="47512">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rgbClr val="437CBB"/>
                      </a:solidFill>
                      <a:prstDash val="solid"/>
                      <a:round/>
                      <a:headEnd type="none" w="med" len="med"/>
                      <a:tailEnd type="none" w="med" len="med"/>
                    </a:lnB>
                    <a:lnTlToBr w="12700" cmpd="sng">
                      <a:noFill/>
                      <a:prstDash val="solid"/>
                    </a:lnTlToBr>
                    <a:lnBlToTr w="12700" cmpd="sng">
                      <a:noFill/>
                      <a:prstDash val="solid"/>
                    </a:lnBlToTr>
                    <a:solidFill>
                      <a:srgbClr val="DAE5F2"/>
                    </a:solidFill>
                  </a:tcPr>
                </a:tc>
                <a:extLst>
                  <a:ext uri="{0D108BD9-81ED-4DB2-BD59-A6C34878D82A}">
                    <a16:rowId xmlns:a16="http://schemas.microsoft.com/office/drawing/2014/main" val="3403816063"/>
                  </a:ext>
                </a:extLst>
              </a:tr>
              <a:tr h="151256">
                <a:tc>
                  <a:txBody>
                    <a:bodyPr/>
                    <a:lstStyle/>
                    <a:p>
                      <a:pPr algn="ctr"/>
                      <a:r>
                        <a:rPr lang="fr-FR" sz="800" b="1" dirty="0">
                          <a:solidFill>
                            <a:schemeClr val="tx1"/>
                          </a:solidFill>
                        </a:rPr>
                        <a:t>N=293</a:t>
                      </a:r>
                    </a:p>
                  </a:txBody>
                  <a:tcPr marL="95024" marR="95024" marT="47512" marB="47512">
                    <a:lnL w="12700" cap="flat" cmpd="sng" algn="ctr">
                      <a:solidFill>
                        <a:srgbClr val="437CBB"/>
                      </a:solidFill>
                      <a:prstDash val="solid"/>
                      <a:round/>
                      <a:headEnd type="none" w="med" len="med"/>
                      <a:tailEnd type="none" w="med" len="med"/>
                    </a:lnL>
                    <a:lnR w="12700" cap="flat" cmpd="sng" algn="ctr">
                      <a:solidFill>
                        <a:srgbClr val="437CBB"/>
                      </a:solidFill>
                      <a:prstDash val="solid"/>
                      <a:round/>
                      <a:headEnd type="none" w="med" len="med"/>
                      <a:tailEnd type="none" w="med" len="med"/>
                    </a:lnR>
                    <a:lnT w="12700" cap="flat" cmpd="sng" algn="ctr">
                      <a:solidFill>
                        <a:srgbClr val="437CBB"/>
                      </a:solidFill>
                      <a:prstDash val="solid"/>
                      <a:round/>
                      <a:headEnd type="none" w="med" len="med"/>
                      <a:tailEnd type="none" w="med" len="med"/>
                    </a:lnT>
                    <a:lnB w="12700" cap="flat" cmpd="sng" algn="ctr">
                      <a:solidFill>
                        <a:srgbClr val="437CB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85092992"/>
                  </a:ext>
                </a:extLst>
              </a:tr>
            </a:tbl>
          </a:graphicData>
        </a:graphic>
      </p:graphicFrame>
      <p:sp>
        <p:nvSpPr>
          <p:cNvPr id="173" name="Rectangle 172">
            <a:extLst>
              <a:ext uri="{FF2B5EF4-FFF2-40B4-BE49-F238E27FC236}">
                <a16:creationId xmlns:a16="http://schemas.microsoft.com/office/drawing/2014/main" id="{D73FAF65-DB66-1225-BAC9-4C0AF90C8640}"/>
              </a:ext>
            </a:extLst>
          </p:cNvPr>
          <p:cNvSpPr/>
          <p:nvPr/>
        </p:nvSpPr>
        <p:spPr>
          <a:xfrm>
            <a:off x="9453220" y="2254456"/>
            <a:ext cx="859531" cy="246221"/>
          </a:xfrm>
          <a:prstGeom prst="rect">
            <a:avLst/>
          </a:prstGeom>
        </p:spPr>
        <p:txBody>
          <a:bodyPr wrap="none">
            <a:spAutoFit/>
          </a:bodyPr>
          <a:lstStyle/>
          <a:p>
            <a:pPr marL="0" marR="0" lvl="0" indent="0" algn="ctr" defTabSz="861993" rtl="0" eaLnBrk="0" fontAlgn="auto" latinLnBrk="0" hangingPunct="0">
              <a:lnSpc>
                <a:spcPct val="100000"/>
              </a:lnSpc>
              <a:spcBef>
                <a:spcPts val="0"/>
              </a:spcBef>
              <a:spcAft>
                <a:spcPts val="0"/>
              </a:spcAft>
              <a:buClrTx/>
              <a:buSzTx/>
              <a:buFontTx/>
              <a:buNone/>
              <a:tabLst/>
              <a:defRPr/>
            </a:pPr>
            <a:r>
              <a:rPr lang="fr-FR" sz="1000" b="1" dirty="0" err="1">
                <a:latin typeface="Arial"/>
              </a:rPr>
              <a:t>Tirzepatide</a:t>
            </a:r>
            <a:endParaRPr kumimoji="0" lang="fr-FR" sz="1000" b="1" i="0" u="none" strike="noStrike" kern="1200" cap="none" spc="0" normalizeH="0" baseline="0" noProof="0" dirty="0">
              <a:ln>
                <a:noFill/>
              </a:ln>
              <a:effectLst/>
              <a:uLnTx/>
              <a:uFillTx/>
              <a:latin typeface="Arial"/>
              <a:ea typeface="+mn-ea"/>
              <a:cs typeface="+mn-cs"/>
            </a:endParaRPr>
          </a:p>
        </p:txBody>
      </p:sp>
      <p:graphicFrame>
        <p:nvGraphicFramePr>
          <p:cNvPr id="174" name="Tableau 15">
            <a:extLst>
              <a:ext uri="{FF2B5EF4-FFF2-40B4-BE49-F238E27FC236}">
                <a16:creationId xmlns:a16="http://schemas.microsoft.com/office/drawing/2014/main" id="{8D0D0330-F3EC-92C3-C0BE-E3FF6F264898}"/>
              </a:ext>
            </a:extLst>
          </p:cNvPr>
          <p:cNvGraphicFramePr>
            <a:graphicFrameLocks noGrp="1"/>
          </p:cNvGraphicFramePr>
          <p:nvPr/>
        </p:nvGraphicFramePr>
        <p:xfrm>
          <a:off x="9380066" y="2512811"/>
          <a:ext cx="1005840" cy="555808"/>
        </p:xfrm>
        <a:graphic>
          <a:graphicData uri="http://schemas.openxmlformats.org/drawingml/2006/table">
            <a:tbl>
              <a:tblPr firstRow="1" bandRow="1">
                <a:tableStyleId>{5940675A-B579-460E-94D1-54222C63F5DA}</a:tableStyleId>
              </a:tblPr>
              <a:tblGrid>
                <a:gridCol w="1005840">
                  <a:extLst>
                    <a:ext uri="{9D8B030D-6E8A-4147-A177-3AD203B41FA5}">
                      <a16:colId xmlns:a16="http://schemas.microsoft.com/office/drawing/2014/main" val="3315219845"/>
                    </a:ext>
                  </a:extLst>
                </a:gridCol>
              </a:tblGrid>
              <a:tr h="236260">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800" b="1" dirty="0">
                          <a:solidFill>
                            <a:schemeClr val="tx1"/>
                          </a:solidFill>
                        </a:rPr>
                        <a:t>Phase II</a:t>
                      </a:r>
                    </a:p>
                    <a:p>
                      <a:pPr marL="0" marR="0" lvl="0" indent="0" algn="ctr" defTabSz="1007943" rtl="0" eaLnBrk="1" fontAlgn="auto" latinLnBrk="0" hangingPunct="1">
                        <a:lnSpc>
                          <a:spcPct val="100000"/>
                        </a:lnSpc>
                        <a:spcBef>
                          <a:spcPts val="0"/>
                        </a:spcBef>
                        <a:spcAft>
                          <a:spcPts val="0"/>
                        </a:spcAft>
                        <a:buClrTx/>
                        <a:buSzTx/>
                        <a:buFontTx/>
                        <a:buNone/>
                        <a:tabLst/>
                        <a:defRPr/>
                      </a:pPr>
                      <a:r>
                        <a:rPr lang="fr-FR" sz="800" b="1" baseline="0" dirty="0">
                          <a:solidFill>
                            <a:schemeClr val="tx1"/>
                          </a:solidFill>
                        </a:rPr>
                        <a:t>12 </a:t>
                      </a:r>
                      <a:r>
                        <a:rPr lang="fr-FR" sz="800" b="1" dirty="0" err="1">
                          <a:solidFill>
                            <a:schemeClr val="tx1"/>
                          </a:solidFill>
                        </a:rPr>
                        <a:t>months</a:t>
                      </a:r>
                      <a:endParaRPr lang="fr-FR" sz="800" b="1" dirty="0">
                        <a:solidFill>
                          <a:schemeClr val="tx1"/>
                        </a:solidFill>
                      </a:endParaRPr>
                    </a:p>
                  </a:txBody>
                  <a:tcPr marL="95024" marR="95024" marT="47512" marB="47512">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rgbClr val="437CBB"/>
                      </a:solidFill>
                      <a:prstDash val="solid"/>
                      <a:round/>
                      <a:headEnd type="none" w="med" len="med"/>
                      <a:tailEnd type="none" w="med" len="med"/>
                    </a:lnB>
                    <a:lnTlToBr w="12700" cmpd="sng">
                      <a:noFill/>
                      <a:prstDash val="solid"/>
                    </a:lnTlToBr>
                    <a:lnBlToTr w="12700" cmpd="sng">
                      <a:noFill/>
                      <a:prstDash val="solid"/>
                    </a:lnBlToTr>
                    <a:solidFill>
                      <a:srgbClr val="DAE5F2"/>
                    </a:solidFill>
                  </a:tcPr>
                </a:tc>
                <a:extLst>
                  <a:ext uri="{0D108BD9-81ED-4DB2-BD59-A6C34878D82A}">
                    <a16:rowId xmlns:a16="http://schemas.microsoft.com/office/drawing/2014/main" val="3403816063"/>
                  </a:ext>
                </a:extLst>
              </a:tr>
              <a:tr h="151256">
                <a:tc>
                  <a:txBody>
                    <a:bodyPr/>
                    <a:lstStyle/>
                    <a:p>
                      <a:pPr algn="ctr"/>
                      <a:r>
                        <a:rPr lang="fr-FR" sz="800" b="1" dirty="0">
                          <a:solidFill>
                            <a:schemeClr val="tx1"/>
                          </a:solidFill>
                        </a:rPr>
                        <a:t>N=190</a:t>
                      </a:r>
                    </a:p>
                  </a:txBody>
                  <a:tcPr marL="95024" marR="95024" marT="47512" marB="47512">
                    <a:lnL w="12700" cap="flat" cmpd="sng" algn="ctr">
                      <a:solidFill>
                        <a:srgbClr val="437CBB"/>
                      </a:solidFill>
                      <a:prstDash val="solid"/>
                      <a:round/>
                      <a:headEnd type="none" w="med" len="med"/>
                      <a:tailEnd type="none" w="med" len="med"/>
                    </a:lnL>
                    <a:lnR w="12700" cap="flat" cmpd="sng" algn="ctr">
                      <a:solidFill>
                        <a:srgbClr val="437CBB"/>
                      </a:solidFill>
                      <a:prstDash val="solid"/>
                      <a:round/>
                      <a:headEnd type="none" w="med" len="med"/>
                      <a:tailEnd type="none" w="med" len="med"/>
                    </a:lnR>
                    <a:lnT w="12700" cap="flat" cmpd="sng" algn="ctr">
                      <a:solidFill>
                        <a:srgbClr val="437CBB"/>
                      </a:solidFill>
                      <a:prstDash val="solid"/>
                      <a:round/>
                      <a:headEnd type="none" w="med" len="med"/>
                      <a:tailEnd type="none" w="med" len="med"/>
                    </a:lnT>
                    <a:lnB w="12700" cap="flat" cmpd="sng" algn="ctr">
                      <a:solidFill>
                        <a:srgbClr val="437CB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85092992"/>
                  </a:ext>
                </a:extLst>
              </a:tr>
            </a:tbl>
          </a:graphicData>
        </a:graphic>
      </p:graphicFrame>
      <p:pic>
        <p:nvPicPr>
          <p:cNvPr id="179" name="Picture 36" descr="Akero Logo Color - Akero Therapeutics - Free Transparent PNG ...">
            <a:extLst>
              <a:ext uri="{FF2B5EF4-FFF2-40B4-BE49-F238E27FC236}">
                <a16:creationId xmlns:a16="http://schemas.microsoft.com/office/drawing/2014/main" id="{0E6C7307-88AC-BF51-2F09-A13E776A34B7}"/>
              </a:ext>
            </a:extLst>
          </p:cNvPr>
          <p:cNvPicPr>
            <a:picLocks noChangeAspect="1" noChangeArrowheads="1"/>
          </p:cNvPicPr>
          <p:nvPr/>
        </p:nvPicPr>
        <p:blipFill rotWithShape="1">
          <a:blip r:embed="rId17" cstate="print">
            <a:clrChange>
              <a:clrFrom>
                <a:srgbClr val="F6F6F6"/>
              </a:clrFrom>
              <a:clrTo>
                <a:srgbClr val="F6F6F6">
                  <a:alpha val="0"/>
                </a:srgbClr>
              </a:clrTo>
            </a:clrChange>
            <a:extLst>
              <a:ext uri="{28A0092B-C50C-407E-A947-70E740481C1C}">
                <a14:useLocalDpi xmlns:a14="http://schemas.microsoft.com/office/drawing/2010/main" val="0"/>
              </a:ext>
            </a:extLst>
          </a:blip>
          <a:srcRect t="12018"/>
          <a:stretch/>
        </p:blipFill>
        <p:spPr bwMode="auto">
          <a:xfrm>
            <a:off x="4558424" y="1921221"/>
            <a:ext cx="788832" cy="248835"/>
          </a:xfrm>
          <a:prstGeom prst="rect">
            <a:avLst/>
          </a:prstGeom>
          <a:noFill/>
          <a:extLst>
            <a:ext uri="{909E8E84-426E-40DD-AFC4-6F175D3DCCD1}">
              <a14:hiddenFill xmlns:a14="http://schemas.microsoft.com/office/drawing/2010/main">
                <a:solidFill>
                  <a:srgbClr val="FFFFFF"/>
                </a:solidFill>
              </a14:hiddenFill>
            </a:ext>
          </a:extLst>
        </p:spPr>
      </p:pic>
      <p:pic>
        <p:nvPicPr>
          <p:cNvPr id="184" name="Picture 8" descr="Our Logo">
            <a:extLst>
              <a:ext uri="{FF2B5EF4-FFF2-40B4-BE49-F238E27FC236}">
                <a16:creationId xmlns:a16="http://schemas.microsoft.com/office/drawing/2014/main" id="{A16658CD-63B0-C02B-1326-FFAD04E8B375}"/>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446893" y="1872972"/>
            <a:ext cx="489835" cy="345333"/>
          </a:xfrm>
          <a:prstGeom prst="rect">
            <a:avLst/>
          </a:prstGeom>
          <a:noFill/>
          <a:extLst>
            <a:ext uri="{909E8E84-426E-40DD-AFC4-6F175D3DCCD1}">
              <a14:hiddenFill xmlns:a14="http://schemas.microsoft.com/office/drawing/2010/main">
                <a:solidFill>
                  <a:srgbClr val="FFFFFF"/>
                </a:solidFill>
              </a14:hiddenFill>
            </a:ext>
          </a:extLst>
        </p:spPr>
      </p:pic>
      <p:pic>
        <p:nvPicPr>
          <p:cNvPr id="186" name="Picture 2" descr="89bio Presents Updated Clinical Data from Positive Phase 1b/2a Study of ...">
            <a:extLst>
              <a:ext uri="{FF2B5EF4-FFF2-40B4-BE49-F238E27FC236}">
                <a16:creationId xmlns:a16="http://schemas.microsoft.com/office/drawing/2014/main" id="{ED9C02CC-E36C-1EFD-A2F8-1060EC3A1FA3}"/>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119539" y="1866553"/>
            <a:ext cx="953367" cy="358171"/>
          </a:xfrm>
          <a:prstGeom prst="rect">
            <a:avLst/>
          </a:prstGeom>
          <a:noFill/>
          <a:extLst>
            <a:ext uri="{909E8E84-426E-40DD-AFC4-6F175D3DCCD1}">
              <a14:hiddenFill xmlns:a14="http://schemas.microsoft.com/office/drawing/2010/main">
                <a:solidFill>
                  <a:srgbClr val="FFFFFF"/>
                </a:solidFill>
              </a14:hiddenFill>
            </a:ext>
          </a:extLst>
        </p:spPr>
      </p:pic>
      <p:pic>
        <p:nvPicPr>
          <p:cNvPr id="189" name="Picture 2" descr="Boehringer Ingelheim – Logos Download">
            <a:extLst>
              <a:ext uri="{FF2B5EF4-FFF2-40B4-BE49-F238E27FC236}">
                <a16:creationId xmlns:a16="http://schemas.microsoft.com/office/drawing/2014/main" id="{AAA2141D-3979-FA10-904E-6A8AAE01F5E6}"/>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8284478" y="1878969"/>
            <a:ext cx="1005840" cy="333338"/>
          </a:xfrm>
          <a:prstGeom prst="rect">
            <a:avLst/>
          </a:prstGeom>
          <a:noFill/>
          <a:extLst>
            <a:ext uri="{909E8E84-426E-40DD-AFC4-6F175D3DCCD1}">
              <a14:hiddenFill xmlns:a14="http://schemas.microsoft.com/office/drawing/2010/main">
                <a:solidFill>
                  <a:srgbClr val="FFFFFF"/>
                </a:solidFill>
              </a14:hiddenFill>
            </a:ext>
          </a:extLst>
        </p:spPr>
      </p:pic>
      <p:sp>
        <p:nvSpPr>
          <p:cNvPr id="152640" name="Rectangle: Rounded Corners 152639">
            <a:extLst>
              <a:ext uri="{FF2B5EF4-FFF2-40B4-BE49-F238E27FC236}">
                <a16:creationId xmlns:a16="http://schemas.microsoft.com/office/drawing/2014/main" id="{9AC03D89-E844-BEE6-9162-53FD0F901701}"/>
              </a:ext>
            </a:extLst>
          </p:cNvPr>
          <p:cNvSpPr/>
          <p:nvPr/>
        </p:nvSpPr>
        <p:spPr bwMode="auto">
          <a:xfrm>
            <a:off x="348608" y="1441082"/>
            <a:ext cx="1578473" cy="280928"/>
          </a:xfrm>
          <a:prstGeom prst="roundRect">
            <a:avLst/>
          </a:prstGeom>
          <a:solidFill>
            <a:srgbClr val="669800"/>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050" b="1" i="0" u="none" strike="noStrike" cap="none" normalizeH="0" baseline="0" dirty="0">
                <a:ln>
                  <a:noFill/>
                </a:ln>
                <a:solidFill>
                  <a:schemeClr val="bg1"/>
                </a:solidFill>
                <a:effectLst/>
                <a:latin typeface="Arial" pitchFamily="34" charset="0"/>
              </a:rPr>
              <a:t>PPARs</a:t>
            </a:r>
            <a:endParaRPr kumimoji="0" lang="en-US" sz="1050" b="1" i="0" u="none" strike="noStrike" cap="none" normalizeH="0" baseline="0" dirty="0">
              <a:ln>
                <a:noFill/>
              </a:ln>
              <a:solidFill>
                <a:schemeClr val="bg1"/>
              </a:solidFill>
              <a:effectLst/>
              <a:latin typeface="Arial" pitchFamily="34" charset="0"/>
            </a:endParaRPr>
          </a:p>
        </p:txBody>
      </p:sp>
      <p:sp>
        <p:nvSpPr>
          <p:cNvPr id="152641" name="Rectangle: Rounded Corners 152640">
            <a:extLst>
              <a:ext uri="{FF2B5EF4-FFF2-40B4-BE49-F238E27FC236}">
                <a16:creationId xmlns:a16="http://schemas.microsoft.com/office/drawing/2014/main" id="{FB921FFE-C308-68D8-E41E-409E508FC653}"/>
              </a:ext>
            </a:extLst>
          </p:cNvPr>
          <p:cNvSpPr/>
          <p:nvPr/>
        </p:nvSpPr>
        <p:spPr bwMode="auto">
          <a:xfrm>
            <a:off x="3909578" y="1433634"/>
            <a:ext cx="3200400" cy="320040"/>
          </a:xfrm>
          <a:prstGeom prst="roundRect">
            <a:avLst/>
          </a:prstGeom>
          <a:solidFill>
            <a:srgbClr val="669800"/>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050" b="1" i="0" u="none" strike="noStrike" cap="none" normalizeH="0" baseline="0" dirty="0">
                <a:ln>
                  <a:noFill/>
                </a:ln>
                <a:solidFill>
                  <a:schemeClr val="bg1"/>
                </a:solidFill>
                <a:effectLst/>
                <a:latin typeface="Arial" pitchFamily="34" charset="0"/>
              </a:rPr>
              <a:t>FGF-21</a:t>
            </a:r>
            <a:endParaRPr kumimoji="0" lang="en-US" sz="1050" b="1" i="0" u="none" strike="noStrike" cap="none" normalizeH="0" baseline="0" dirty="0">
              <a:ln>
                <a:noFill/>
              </a:ln>
              <a:solidFill>
                <a:schemeClr val="bg1"/>
              </a:solidFill>
              <a:effectLst/>
              <a:latin typeface="Arial" pitchFamily="34" charset="0"/>
            </a:endParaRPr>
          </a:p>
        </p:txBody>
      </p:sp>
      <p:sp>
        <p:nvSpPr>
          <p:cNvPr id="152642" name="Rectangle: Rounded Corners 152641">
            <a:extLst>
              <a:ext uri="{FF2B5EF4-FFF2-40B4-BE49-F238E27FC236}">
                <a16:creationId xmlns:a16="http://schemas.microsoft.com/office/drawing/2014/main" id="{CD5970BB-B304-A083-B17C-49989E77461C}"/>
              </a:ext>
            </a:extLst>
          </p:cNvPr>
          <p:cNvSpPr/>
          <p:nvPr/>
        </p:nvSpPr>
        <p:spPr bwMode="auto">
          <a:xfrm>
            <a:off x="7185506" y="1453190"/>
            <a:ext cx="3200400" cy="280928"/>
          </a:xfrm>
          <a:prstGeom prst="roundRect">
            <a:avLst/>
          </a:prstGeom>
          <a:solidFill>
            <a:srgbClr val="669800"/>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050" b="1" i="0" u="none" strike="noStrike" cap="none" normalizeH="0" baseline="0" dirty="0">
                <a:ln>
                  <a:noFill/>
                </a:ln>
                <a:solidFill>
                  <a:schemeClr val="bg1"/>
                </a:solidFill>
                <a:effectLst/>
                <a:latin typeface="Arial" pitchFamily="34" charset="0"/>
              </a:rPr>
              <a:t>GLP1-RA and GLP1-RA dual agonists</a:t>
            </a:r>
            <a:endParaRPr kumimoji="0" lang="en-US" sz="1050" b="1" i="0" u="none" strike="noStrike" cap="none" normalizeH="0" baseline="0" dirty="0">
              <a:ln>
                <a:noFill/>
              </a:ln>
              <a:solidFill>
                <a:schemeClr val="bg1"/>
              </a:solidFill>
              <a:effectLst/>
              <a:latin typeface="Arial" pitchFamily="34" charset="0"/>
            </a:endParaRPr>
          </a:p>
        </p:txBody>
      </p:sp>
      <p:pic>
        <p:nvPicPr>
          <p:cNvPr id="152643" name="Picture 2" descr="Lilly Provides Update on Strategy and Announces 2015 Financial Guidance">
            <a:extLst>
              <a:ext uri="{FF2B5EF4-FFF2-40B4-BE49-F238E27FC236}">
                <a16:creationId xmlns:a16="http://schemas.microsoft.com/office/drawing/2014/main" id="{5A26338E-07AE-E18E-40F5-88D0884CF96B}"/>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9507183" y="1839518"/>
            <a:ext cx="751607" cy="412240"/>
          </a:xfrm>
          <a:prstGeom prst="rect">
            <a:avLst/>
          </a:prstGeom>
          <a:noFill/>
          <a:extLst>
            <a:ext uri="{909E8E84-426E-40DD-AFC4-6F175D3DCCD1}">
              <a14:hiddenFill xmlns:a14="http://schemas.microsoft.com/office/drawing/2010/main">
                <a:solidFill>
                  <a:srgbClr val="FFFFFF"/>
                </a:solidFill>
              </a14:hiddenFill>
            </a:ext>
          </a:extLst>
        </p:spPr>
      </p:pic>
      <p:sp>
        <p:nvSpPr>
          <p:cNvPr id="152644" name="Rectangle: Rounded Corners 31">
            <a:extLst>
              <a:ext uri="{FF2B5EF4-FFF2-40B4-BE49-F238E27FC236}">
                <a16:creationId xmlns:a16="http://schemas.microsoft.com/office/drawing/2014/main" id="{351A3509-4937-A73B-439F-E35378DCA448}"/>
              </a:ext>
            </a:extLst>
          </p:cNvPr>
          <p:cNvSpPr/>
          <p:nvPr/>
        </p:nvSpPr>
        <p:spPr bwMode="auto">
          <a:xfrm>
            <a:off x="302280" y="1051003"/>
            <a:ext cx="3182777" cy="320040"/>
          </a:xfrm>
          <a:prstGeom prst="roundRect">
            <a:avLst/>
          </a:prstGeom>
          <a:solidFill>
            <a:srgbClr val="669900"/>
          </a:solidFill>
          <a:ln w="12700" cap="flat" cmpd="sng" algn="ctr">
            <a:solidFill>
              <a:srgbClr val="669900"/>
            </a:solidFill>
            <a:prstDash val="solid"/>
            <a:round/>
            <a:headEnd type="none" w="med" len="med"/>
            <a:tailEnd type="none" w="med" len="med"/>
          </a:ln>
          <a:effectLst/>
        </p:spPr>
        <p:txBody>
          <a:bodyPr vert="horz" wrap="none" lIns="78203" tIns="39101" rIns="78203" bIns="39101" numCol="1" rtlCol="0" anchor="ctr" anchorCtr="0" compatLnSpc="1">
            <a:prstTxWarp prst="textNoShape">
              <a:avLst/>
            </a:prstTxWarp>
            <a:noAutofit/>
          </a:bodyPr>
          <a:lstStyle/>
          <a:p>
            <a:pPr marL="0" marR="0" lvl="0" indent="0" algn="ctr" defTabSz="920358" rtl="0" eaLnBrk="0" fontAlgn="base" latinLnBrk="0" hangingPunct="0">
              <a:lnSpc>
                <a:spcPct val="100000"/>
              </a:lnSpc>
              <a:spcBef>
                <a:spcPct val="50000"/>
              </a:spcBef>
              <a:spcAft>
                <a:spcPct val="0"/>
              </a:spcAft>
              <a:buClr>
                <a:srgbClr val="669800"/>
              </a:buClr>
              <a:buSzTx/>
              <a:buFontTx/>
              <a:buNone/>
              <a:tabLst/>
              <a:defRPr/>
            </a:pPr>
            <a:r>
              <a:rPr kumimoji="0" lang="en-GB" sz="1400" b="1" i="0" u="none" strike="noStrike" kern="1200" cap="none" spc="0" normalizeH="0" baseline="0" noProof="0" dirty="0">
                <a:ln>
                  <a:noFill/>
                </a:ln>
                <a:solidFill>
                  <a:prstClr val="white"/>
                </a:solidFill>
                <a:effectLst/>
                <a:uLnTx/>
                <a:uFillTx/>
                <a:latin typeface="Arial"/>
                <a:ea typeface="+mn-ea"/>
                <a:cs typeface="+mn-cs"/>
              </a:rPr>
              <a:t>ORAL</a:t>
            </a:r>
          </a:p>
        </p:txBody>
      </p:sp>
      <p:sp>
        <p:nvSpPr>
          <p:cNvPr id="152645" name="Rectangle: Rounded Corners 31">
            <a:extLst>
              <a:ext uri="{FF2B5EF4-FFF2-40B4-BE49-F238E27FC236}">
                <a16:creationId xmlns:a16="http://schemas.microsoft.com/office/drawing/2014/main" id="{D420F949-9983-D483-2D34-D048289A7D13}"/>
              </a:ext>
            </a:extLst>
          </p:cNvPr>
          <p:cNvSpPr/>
          <p:nvPr/>
        </p:nvSpPr>
        <p:spPr bwMode="auto">
          <a:xfrm>
            <a:off x="3914748" y="1051003"/>
            <a:ext cx="6472265" cy="320040"/>
          </a:xfrm>
          <a:prstGeom prst="roundRect">
            <a:avLst/>
          </a:prstGeom>
          <a:solidFill>
            <a:srgbClr val="669900"/>
          </a:solidFill>
          <a:ln w="12700" cap="flat" cmpd="sng" algn="ctr">
            <a:solidFill>
              <a:srgbClr val="669900"/>
            </a:solidFill>
            <a:prstDash val="solid"/>
            <a:round/>
            <a:headEnd type="none" w="med" len="med"/>
            <a:tailEnd type="none" w="med" len="med"/>
          </a:ln>
          <a:effectLst/>
        </p:spPr>
        <p:txBody>
          <a:bodyPr vert="horz" wrap="none" lIns="78203" tIns="39101" rIns="78203" bIns="39101" numCol="1" rtlCol="0" anchor="ctr" anchorCtr="0" compatLnSpc="1">
            <a:prstTxWarp prst="textNoShape">
              <a:avLst/>
            </a:prstTxWarp>
            <a:noAutofit/>
          </a:bodyPr>
          <a:lstStyle/>
          <a:p>
            <a:pPr marL="0" marR="0" lvl="0" indent="0" algn="ctr" defTabSz="920358" rtl="0" eaLnBrk="0" fontAlgn="base" latinLnBrk="0" hangingPunct="0">
              <a:lnSpc>
                <a:spcPct val="100000"/>
              </a:lnSpc>
              <a:spcBef>
                <a:spcPct val="50000"/>
              </a:spcBef>
              <a:spcAft>
                <a:spcPct val="0"/>
              </a:spcAft>
              <a:buClr>
                <a:srgbClr val="669800"/>
              </a:buClr>
              <a:buSzTx/>
              <a:buFontTx/>
              <a:buNone/>
              <a:tabLst/>
              <a:defRPr/>
            </a:pPr>
            <a:r>
              <a:rPr kumimoji="0" lang="en-GB" sz="1400" b="1" i="0" u="none" strike="noStrike" kern="1200" cap="none" spc="0" normalizeH="0" baseline="0" noProof="0" dirty="0">
                <a:ln>
                  <a:noFill/>
                </a:ln>
                <a:solidFill>
                  <a:prstClr val="white"/>
                </a:solidFill>
                <a:effectLst/>
                <a:uLnTx/>
                <a:uFillTx/>
                <a:latin typeface="Arial"/>
                <a:ea typeface="+mn-ea"/>
                <a:cs typeface="+mn-cs"/>
              </a:rPr>
              <a:t>INJECTABLE</a:t>
            </a:r>
          </a:p>
        </p:txBody>
      </p:sp>
      <p:cxnSp>
        <p:nvCxnSpPr>
          <p:cNvPr id="152679" name="Connecteur droit 62">
            <a:extLst>
              <a:ext uri="{FF2B5EF4-FFF2-40B4-BE49-F238E27FC236}">
                <a16:creationId xmlns:a16="http://schemas.microsoft.com/office/drawing/2014/main" id="{CE0708C9-B747-07B3-DCA3-CC058AD8DC45}"/>
              </a:ext>
            </a:extLst>
          </p:cNvPr>
          <p:cNvCxnSpPr>
            <a:cxnSpLocks/>
          </p:cNvCxnSpPr>
          <p:nvPr/>
        </p:nvCxnSpPr>
        <p:spPr bwMode="auto">
          <a:xfrm>
            <a:off x="3696521" y="1051799"/>
            <a:ext cx="0" cy="4754880"/>
          </a:xfrm>
          <a:prstGeom prst="line">
            <a:avLst/>
          </a:prstGeom>
          <a:solidFill>
            <a:schemeClr val="accent1"/>
          </a:solidFill>
          <a:ln w="19050" cap="flat" cmpd="sng" algn="ctr">
            <a:solidFill>
              <a:srgbClr val="6699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52688" name="TextBox 152687">
            <a:extLst>
              <a:ext uri="{FF2B5EF4-FFF2-40B4-BE49-F238E27FC236}">
                <a16:creationId xmlns:a16="http://schemas.microsoft.com/office/drawing/2014/main" id="{FCCD7C44-CA16-5A33-5E78-5E9E2BCF847A}"/>
              </a:ext>
            </a:extLst>
          </p:cNvPr>
          <p:cNvSpPr txBox="1"/>
          <p:nvPr/>
        </p:nvSpPr>
        <p:spPr>
          <a:xfrm>
            <a:off x="4069875" y="5917010"/>
            <a:ext cx="113814" cy="76944"/>
          </a:xfrm>
          <a:prstGeom prst="rect">
            <a:avLst/>
          </a:prstGeom>
          <a:noFill/>
        </p:spPr>
        <p:txBody>
          <a:bodyPr wrap="none" lIns="0" tIns="0" rIns="0" bIns="0" rtlCol="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600" b="0" i="0" u="none" strike="noStrike" kern="1200" cap="none" spc="0" normalizeH="0" baseline="0" noProof="0" dirty="0" err="1">
                <a:ln>
                  <a:noFill/>
                </a:ln>
                <a:effectLst/>
                <a:uLnTx/>
                <a:uFillTx/>
                <a:latin typeface="Arial"/>
                <a:ea typeface="+mn-ea"/>
                <a:cs typeface="+mn-cs"/>
              </a:rPr>
              <a:t>Pbo</a:t>
            </a:r>
            <a:endParaRPr kumimoji="0" lang="fr-FR" sz="600" b="0" i="0" u="none" strike="noStrike" kern="1200" cap="none" spc="0" normalizeH="0" baseline="0" noProof="0" dirty="0">
              <a:ln>
                <a:noFill/>
              </a:ln>
              <a:effectLst/>
              <a:uLnTx/>
              <a:uFillTx/>
              <a:latin typeface="Arial"/>
              <a:ea typeface="+mn-ea"/>
              <a:cs typeface="+mn-cs"/>
            </a:endParaRPr>
          </a:p>
        </p:txBody>
      </p:sp>
      <p:sp>
        <p:nvSpPr>
          <p:cNvPr id="152689" name="TextBox 152688">
            <a:extLst>
              <a:ext uri="{FF2B5EF4-FFF2-40B4-BE49-F238E27FC236}">
                <a16:creationId xmlns:a16="http://schemas.microsoft.com/office/drawing/2014/main" id="{135F9414-E518-4114-D8FD-81234A2053B3}"/>
              </a:ext>
            </a:extLst>
          </p:cNvPr>
          <p:cNvSpPr txBox="1"/>
          <p:nvPr/>
        </p:nvSpPr>
        <p:spPr>
          <a:xfrm>
            <a:off x="4328847" y="5917010"/>
            <a:ext cx="158698" cy="76944"/>
          </a:xfrm>
          <a:prstGeom prst="rect">
            <a:avLst/>
          </a:prstGeom>
          <a:noFill/>
        </p:spPr>
        <p:txBody>
          <a:bodyPr wrap="none" lIns="0" tIns="0" rIns="0" bIns="0" rtlCol="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600" b="0" i="0" u="none" strike="noStrike" kern="1200" cap="none" spc="0" normalizeH="0" baseline="0" noProof="0" dirty="0">
                <a:ln>
                  <a:noFill/>
                </a:ln>
                <a:effectLst/>
                <a:uLnTx/>
                <a:uFillTx/>
                <a:latin typeface="Arial"/>
                <a:ea typeface="+mn-ea"/>
                <a:cs typeface="+mn-cs"/>
              </a:rPr>
              <a:t>28mg</a:t>
            </a:r>
          </a:p>
        </p:txBody>
      </p:sp>
      <p:sp>
        <p:nvSpPr>
          <p:cNvPr id="152690" name="TextBox 152689">
            <a:extLst>
              <a:ext uri="{FF2B5EF4-FFF2-40B4-BE49-F238E27FC236}">
                <a16:creationId xmlns:a16="http://schemas.microsoft.com/office/drawing/2014/main" id="{B31B0EE0-A5CB-75B6-9098-FF83500437BF}"/>
              </a:ext>
            </a:extLst>
          </p:cNvPr>
          <p:cNvSpPr txBox="1"/>
          <p:nvPr/>
        </p:nvSpPr>
        <p:spPr>
          <a:xfrm>
            <a:off x="4617509" y="5917010"/>
            <a:ext cx="158698" cy="76944"/>
          </a:xfrm>
          <a:prstGeom prst="rect">
            <a:avLst/>
          </a:prstGeom>
          <a:noFill/>
        </p:spPr>
        <p:txBody>
          <a:bodyPr wrap="none" lIns="0" tIns="0" rIns="0" bIns="0" rtlCol="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600" b="0" i="0" u="none" strike="noStrike" kern="1200" cap="none" spc="0" normalizeH="0" baseline="0" noProof="0" dirty="0">
                <a:ln>
                  <a:noFill/>
                </a:ln>
                <a:effectLst/>
                <a:uLnTx/>
                <a:uFillTx/>
                <a:latin typeface="Arial"/>
                <a:ea typeface="+mn-ea"/>
                <a:cs typeface="+mn-cs"/>
              </a:rPr>
              <a:t>50mg</a:t>
            </a:r>
          </a:p>
        </p:txBody>
      </p:sp>
      <p:sp>
        <p:nvSpPr>
          <p:cNvPr id="152691" name="TextBox 152690">
            <a:extLst>
              <a:ext uri="{FF2B5EF4-FFF2-40B4-BE49-F238E27FC236}">
                <a16:creationId xmlns:a16="http://schemas.microsoft.com/office/drawing/2014/main" id="{F26FAF92-1B97-288D-2C7A-539244FAE41F}"/>
              </a:ext>
            </a:extLst>
          </p:cNvPr>
          <p:cNvSpPr txBox="1"/>
          <p:nvPr/>
        </p:nvSpPr>
        <p:spPr>
          <a:xfrm>
            <a:off x="6219590" y="5917010"/>
            <a:ext cx="113814" cy="76944"/>
          </a:xfrm>
          <a:prstGeom prst="rect">
            <a:avLst/>
          </a:prstGeom>
          <a:noFill/>
        </p:spPr>
        <p:txBody>
          <a:bodyPr wrap="none" lIns="0" tIns="0" rIns="0" bIns="0" rtlCol="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600" b="0" i="0" u="none" strike="noStrike" kern="1200" cap="none" spc="0" normalizeH="0" baseline="0" noProof="0" dirty="0" err="1">
                <a:ln>
                  <a:noFill/>
                </a:ln>
                <a:effectLst/>
                <a:uLnTx/>
                <a:uFillTx/>
                <a:latin typeface="Arial"/>
                <a:ea typeface="+mn-ea"/>
                <a:cs typeface="+mn-cs"/>
              </a:rPr>
              <a:t>Pbo</a:t>
            </a:r>
            <a:endParaRPr kumimoji="0" lang="fr-FR" sz="600" b="0" i="0" u="none" strike="noStrike" kern="1200" cap="none" spc="0" normalizeH="0" baseline="0" noProof="0" dirty="0">
              <a:ln>
                <a:noFill/>
              </a:ln>
              <a:effectLst/>
              <a:uLnTx/>
              <a:uFillTx/>
              <a:latin typeface="Arial"/>
              <a:ea typeface="+mn-ea"/>
              <a:cs typeface="+mn-cs"/>
            </a:endParaRPr>
          </a:p>
        </p:txBody>
      </p:sp>
      <p:sp>
        <p:nvSpPr>
          <p:cNvPr id="152692" name="TextBox 152691">
            <a:extLst>
              <a:ext uri="{FF2B5EF4-FFF2-40B4-BE49-F238E27FC236}">
                <a16:creationId xmlns:a16="http://schemas.microsoft.com/office/drawing/2014/main" id="{DA8B8575-2C98-4A43-C0F6-EAB1F6324D23}"/>
              </a:ext>
            </a:extLst>
          </p:cNvPr>
          <p:cNvSpPr txBox="1"/>
          <p:nvPr/>
        </p:nvSpPr>
        <p:spPr>
          <a:xfrm>
            <a:off x="6420965" y="5917010"/>
            <a:ext cx="158698" cy="153888"/>
          </a:xfrm>
          <a:prstGeom prst="rect">
            <a:avLst/>
          </a:prstGeom>
          <a:noFill/>
        </p:spPr>
        <p:txBody>
          <a:bodyPr wrap="none" lIns="0" tIns="0" rIns="0" bIns="0" rtlCol="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600" b="0" i="0" u="none" strike="noStrike" kern="1200" cap="none" spc="0" normalizeH="0" baseline="0" noProof="0" dirty="0">
                <a:ln>
                  <a:noFill/>
                </a:ln>
                <a:effectLst/>
                <a:uLnTx/>
                <a:uFillTx/>
                <a:latin typeface="Arial"/>
                <a:ea typeface="+mn-ea"/>
                <a:cs typeface="+mn-cs"/>
              </a:rPr>
              <a:t>15mg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600" b="0" i="0" u="none" strike="noStrike" kern="1200" cap="none" spc="0" normalizeH="0" baseline="0" noProof="0" dirty="0">
                <a:ln>
                  <a:noFill/>
                </a:ln>
                <a:effectLst/>
                <a:uLnTx/>
                <a:uFillTx/>
                <a:latin typeface="Arial"/>
                <a:ea typeface="+mn-ea"/>
                <a:cs typeface="+mn-cs"/>
              </a:rPr>
              <a:t>QW</a:t>
            </a:r>
          </a:p>
        </p:txBody>
      </p:sp>
      <p:sp>
        <p:nvSpPr>
          <p:cNvPr id="152693" name="TextBox 152692">
            <a:extLst>
              <a:ext uri="{FF2B5EF4-FFF2-40B4-BE49-F238E27FC236}">
                <a16:creationId xmlns:a16="http://schemas.microsoft.com/office/drawing/2014/main" id="{4B99688A-D691-EE61-23C4-1AB99D91B24C}"/>
              </a:ext>
            </a:extLst>
          </p:cNvPr>
          <p:cNvSpPr txBox="1"/>
          <p:nvPr/>
        </p:nvSpPr>
        <p:spPr>
          <a:xfrm>
            <a:off x="6850660" y="5917010"/>
            <a:ext cx="158698" cy="153888"/>
          </a:xfrm>
          <a:prstGeom prst="rect">
            <a:avLst/>
          </a:prstGeom>
          <a:noFill/>
        </p:spPr>
        <p:txBody>
          <a:bodyPr wrap="none" lIns="0" tIns="0" rIns="0" bIns="0" rtlCol="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600" b="0" i="0" u="none" strike="noStrike" kern="1200" cap="none" spc="0" normalizeH="0" baseline="0" noProof="0" dirty="0">
                <a:ln>
                  <a:noFill/>
                </a:ln>
                <a:effectLst/>
                <a:uLnTx/>
                <a:uFillTx/>
                <a:latin typeface="Arial"/>
                <a:ea typeface="+mn-ea"/>
                <a:cs typeface="+mn-cs"/>
              </a:rPr>
              <a:t>44mg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600" b="0" i="0" u="none" strike="noStrike" kern="1200" cap="none" spc="0" normalizeH="0" baseline="0" noProof="0" dirty="0">
                <a:ln>
                  <a:noFill/>
                </a:ln>
                <a:effectLst/>
                <a:uLnTx/>
                <a:uFillTx/>
                <a:latin typeface="Arial"/>
                <a:ea typeface="+mn-ea"/>
                <a:cs typeface="+mn-cs"/>
              </a:rPr>
              <a:t>Q2W</a:t>
            </a:r>
          </a:p>
        </p:txBody>
      </p:sp>
      <p:sp>
        <p:nvSpPr>
          <p:cNvPr id="152694" name="TextBox 152693">
            <a:extLst>
              <a:ext uri="{FF2B5EF4-FFF2-40B4-BE49-F238E27FC236}">
                <a16:creationId xmlns:a16="http://schemas.microsoft.com/office/drawing/2014/main" id="{AA77A3D3-C989-B6C2-0AA8-E5BF6D25BC69}"/>
              </a:ext>
            </a:extLst>
          </p:cNvPr>
          <p:cNvSpPr txBox="1"/>
          <p:nvPr/>
        </p:nvSpPr>
        <p:spPr>
          <a:xfrm>
            <a:off x="5191808" y="5917010"/>
            <a:ext cx="113814" cy="76944"/>
          </a:xfrm>
          <a:prstGeom prst="rect">
            <a:avLst/>
          </a:prstGeom>
          <a:noFill/>
        </p:spPr>
        <p:txBody>
          <a:bodyPr wrap="none" lIns="0" tIns="0" rIns="0" bIns="0" rtlCol="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600" b="0" i="0" u="none" strike="noStrike" kern="1200" cap="none" spc="0" normalizeH="0" baseline="0" noProof="0" dirty="0" err="1">
                <a:ln>
                  <a:noFill/>
                </a:ln>
                <a:effectLst/>
                <a:uLnTx/>
                <a:uFillTx/>
                <a:latin typeface="Arial"/>
                <a:ea typeface="+mn-ea"/>
                <a:cs typeface="+mn-cs"/>
              </a:rPr>
              <a:t>Pbo</a:t>
            </a:r>
            <a:endParaRPr kumimoji="0" lang="fr-FR" sz="600" b="0" i="0" u="none" strike="noStrike" kern="1200" cap="none" spc="0" normalizeH="0" baseline="0" noProof="0" dirty="0">
              <a:ln>
                <a:noFill/>
              </a:ln>
              <a:effectLst/>
              <a:uLnTx/>
              <a:uFillTx/>
              <a:latin typeface="Arial"/>
              <a:ea typeface="+mn-ea"/>
              <a:cs typeface="+mn-cs"/>
            </a:endParaRPr>
          </a:p>
        </p:txBody>
      </p:sp>
      <p:sp>
        <p:nvSpPr>
          <p:cNvPr id="152695" name="TextBox 152694">
            <a:extLst>
              <a:ext uri="{FF2B5EF4-FFF2-40B4-BE49-F238E27FC236}">
                <a16:creationId xmlns:a16="http://schemas.microsoft.com/office/drawing/2014/main" id="{85182CA9-4F83-8E06-50BF-6722ED81B589}"/>
              </a:ext>
            </a:extLst>
          </p:cNvPr>
          <p:cNvSpPr txBox="1"/>
          <p:nvPr/>
        </p:nvSpPr>
        <p:spPr>
          <a:xfrm>
            <a:off x="5427610" y="5917010"/>
            <a:ext cx="158698" cy="76944"/>
          </a:xfrm>
          <a:prstGeom prst="rect">
            <a:avLst/>
          </a:prstGeom>
          <a:noFill/>
        </p:spPr>
        <p:txBody>
          <a:bodyPr wrap="none" lIns="0" tIns="0" rIns="0" bIns="0" rtlCol="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600" b="0" i="0" u="none" strike="noStrike" kern="1200" cap="none" spc="0" normalizeH="0" baseline="0" noProof="0" dirty="0">
                <a:ln>
                  <a:noFill/>
                </a:ln>
                <a:effectLst/>
                <a:uLnTx/>
                <a:uFillTx/>
                <a:latin typeface="Arial"/>
                <a:ea typeface="+mn-ea"/>
                <a:cs typeface="+mn-cs"/>
              </a:rPr>
              <a:t>28mg</a:t>
            </a:r>
          </a:p>
        </p:txBody>
      </p:sp>
      <p:sp>
        <p:nvSpPr>
          <p:cNvPr id="152696" name="TextBox 152695">
            <a:extLst>
              <a:ext uri="{FF2B5EF4-FFF2-40B4-BE49-F238E27FC236}">
                <a16:creationId xmlns:a16="http://schemas.microsoft.com/office/drawing/2014/main" id="{3D56323E-71F5-9661-2120-A7B8D11201F1}"/>
              </a:ext>
            </a:extLst>
          </p:cNvPr>
          <p:cNvSpPr txBox="1"/>
          <p:nvPr/>
        </p:nvSpPr>
        <p:spPr>
          <a:xfrm>
            <a:off x="5717741" y="5917010"/>
            <a:ext cx="158698" cy="76944"/>
          </a:xfrm>
          <a:prstGeom prst="rect">
            <a:avLst/>
          </a:prstGeom>
          <a:noFill/>
        </p:spPr>
        <p:txBody>
          <a:bodyPr wrap="none" lIns="0" tIns="0" rIns="0" bIns="0" rtlCol="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600" b="0" i="0" u="none" strike="noStrike" kern="1200" cap="none" spc="0" normalizeH="0" baseline="0" noProof="0" dirty="0">
                <a:ln>
                  <a:noFill/>
                </a:ln>
                <a:effectLst/>
                <a:uLnTx/>
                <a:uFillTx/>
                <a:latin typeface="Arial"/>
                <a:ea typeface="+mn-ea"/>
                <a:cs typeface="+mn-cs"/>
              </a:rPr>
              <a:t>50mg</a:t>
            </a:r>
          </a:p>
        </p:txBody>
      </p:sp>
      <p:sp>
        <p:nvSpPr>
          <p:cNvPr id="152697" name="TextBox 152696">
            <a:extLst>
              <a:ext uri="{FF2B5EF4-FFF2-40B4-BE49-F238E27FC236}">
                <a16:creationId xmlns:a16="http://schemas.microsoft.com/office/drawing/2014/main" id="{27364031-C986-D01E-F123-77FF0077BC09}"/>
              </a:ext>
            </a:extLst>
          </p:cNvPr>
          <p:cNvSpPr txBox="1"/>
          <p:nvPr/>
        </p:nvSpPr>
        <p:spPr>
          <a:xfrm>
            <a:off x="7467282" y="5917010"/>
            <a:ext cx="182880" cy="76944"/>
          </a:xfrm>
          <a:prstGeom prst="rect">
            <a:avLst/>
          </a:prstGeom>
          <a:noFill/>
        </p:spPr>
        <p:txBody>
          <a:bodyPr wrap="none" lIns="0" tIns="0" rIns="0" bIns="0" rtlCol="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600" b="0" i="0" u="none" strike="noStrike" kern="1200" cap="none" spc="0" normalizeH="0" baseline="0" noProof="0" dirty="0" err="1">
                <a:ln>
                  <a:noFill/>
                </a:ln>
                <a:effectLst/>
                <a:uLnTx/>
                <a:uFillTx/>
                <a:latin typeface="Arial"/>
                <a:ea typeface="+mn-ea"/>
                <a:cs typeface="+mn-cs"/>
              </a:rPr>
              <a:t>Pbo</a:t>
            </a:r>
            <a:endParaRPr kumimoji="0" lang="fr-FR" sz="600" b="0" i="0" u="none" strike="noStrike" kern="1200" cap="none" spc="0" normalizeH="0" baseline="0" noProof="0" dirty="0">
              <a:ln>
                <a:noFill/>
              </a:ln>
              <a:effectLst/>
              <a:uLnTx/>
              <a:uFillTx/>
              <a:latin typeface="Arial"/>
              <a:ea typeface="+mn-ea"/>
              <a:cs typeface="+mn-cs"/>
            </a:endParaRPr>
          </a:p>
        </p:txBody>
      </p:sp>
      <p:sp>
        <p:nvSpPr>
          <p:cNvPr id="152700" name="TextBox 152699">
            <a:extLst>
              <a:ext uri="{FF2B5EF4-FFF2-40B4-BE49-F238E27FC236}">
                <a16:creationId xmlns:a16="http://schemas.microsoft.com/office/drawing/2014/main" id="{5ABD123B-09E0-1866-7C55-0E1FA242EA0D}"/>
              </a:ext>
            </a:extLst>
          </p:cNvPr>
          <p:cNvSpPr txBox="1"/>
          <p:nvPr/>
        </p:nvSpPr>
        <p:spPr>
          <a:xfrm>
            <a:off x="8386858" y="5917010"/>
            <a:ext cx="182880" cy="76944"/>
          </a:xfrm>
          <a:prstGeom prst="rect">
            <a:avLst/>
          </a:prstGeom>
          <a:noFill/>
        </p:spPr>
        <p:txBody>
          <a:bodyPr wrap="none" lIns="0" tIns="0" rIns="0" bIns="0" rtlCol="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600" b="0" i="0" u="none" strike="noStrike" kern="1200" cap="none" spc="0" normalizeH="0" baseline="0" noProof="0" dirty="0" err="1">
                <a:ln>
                  <a:noFill/>
                </a:ln>
                <a:effectLst/>
                <a:uLnTx/>
                <a:uFillTx/>
                <a:latin typeface="Arial"/>
                <a:ea typeface="+mn-ea"/>
                <a:cs typeface="+mn-cs"/>
              </a:rPr>
              <a:t>Pbo</a:t>
            </a:r>
            <a:endParaRPr kumimoji="0" lang="fr-FR" sz="600" b="0" i="0" u="none" strike="noStrike" kern="1200" cap="none" spc="0" normalizeH="0" baseline="0" noProof="0" dirty="0">
              <a:ln>
                <a:noFill/>
              </a:ln>
              <a:effectLst/>
              <a:uLnTx/>
              <a:uFillTx/>
              <a:latin typeface="Arial"/>
              <a:ea typeface="+mn-ea"/>
              <a:cs typeface="+mn-cs"/>
            </a:endParaRPr>
          </a:p>
        </p:txBody>
      </p:sp>
      <p:sp>
        <p:nvSpPr>
          <p:cNvPr id="152701" name="TextBox 152700">
            <a:extLst>
              <a:ext uri="{FF2B5EF4-FFF2-40B4-BE49-F238E27FC236}">
                <a16:creationId xmlns:a16="http://schemas.microsoft.com/office/drawing/2014/main" id="{5330E3F4-13CE-7573-21D2-11D58767D961}"/>
              </a:ext>
            </a:extLst>
          </p:cNvPr>
          <p:cNvSpPr txBox="1"/>
          <p:nvPr/>
        </p:nvSpPr>
        <p:spPr>
          <a:xfrm>
            <a:off x="8599280" y="5917010"/>
            <a:ext cx="182880" cy="153888"/>
          </a:xfrm>
          <a:prstGeom prst="rect">
            <a:avLst/>
          </a:prstGeom>
          <a:noFill/>
        </p:spPr>
        <p:txBody>
          <a:bodyPr wrap="none" lIns="0" tIns="0" rIns="0" bIns="0" rtlCol="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600" b="0" i="0" u="none" strike="noStrike" kern="1200" cap="none" spc="0" normalizeH="0" baseline="0" noProof="0" dirty="0">
                <a:ln>
                  <a:noFill/>
                </a:ln>
                <a:effectLst/>
                <a:uLnTx/>
                <a:uFillTx/>
                <a:latin typeface="Arial"/>
                <a:ea typeface="+mn-ea"/>
                <a:cs typeface="+mn-cs"/>
              </a:rPr>
              <a:t>2.4</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600" b="0" i="0" u="none" strike="noStrike" kern="1200" cap="none" spc="0" normalizeH="0" baseline="0" noProof="0" dirty="0">
                <a:ln>
                  <a:noFill/>
                </a:ln>
                <a:effectLst/>
                <a:uLnTx/>
                <a:uFillTx/>
                <a:latin typeface="Arial"/>
                <a:ea typeface="+mn-ea"/>
                <a:cs typeface="+mn-cs"/>
              </a:rPr>
              <a:t>QW</a:t>
            </a:r>
          </a:p>
        </p:txBody>
      </p:sp>
      <p:sp>
        <p:nvSpPr>
          <p:cNvPr id="152702" name="TextBox 152701">
            <a:extLst>
              <a:ext uri="{FF2B5EF4-FFF2-40B4-BE49-F238E27FC236}">
                <a16:creationId xmlns:a16="http://schemas.microsoft.com/office/drawing/2014/main" id="{3F330330-1931-64FA-A554-7F46FF794682}"/>
              </a:ext>
            </a:extLst>
          </p:cNvPr>
          <p:cNvSpPr txBox="1"/>
          <p:nvPr/>
        </p:nvSpPr>
        <p:spPr>
          <a:xfrm>
            <a:off x="9024124" y="5917010"/>
            <a:ext cx="182880" cy="153888"/>
          </a:xfrm>
          <a:prstGeom prst="rect">
            <a:avLst/>
          </a:prstGeom>
          <a:noFill/>
        </p:spPr>
        <p:txBody>
          <a:bodyPr wrap="none" lIns="0" tIns="0" rIns="0" bIns="0" rtlCol="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fr-FR" sz="600" dirty="0">
                <a:latin typeface="Arial"/>
              </a:rPr>
              <a:t>6m</a:t>
            </a:r>
            <a:r>
              <a:rPr kumimoji="0" lang="fr-FR" sz="600" b="0" i="0" u="none" strike="noStrike" kern="1200" cap="none" spc="0" normalizeH="0" baseline="0" noProof="0" dirty="0">
                <a:ln>
                  <a:noFill/>
                </a:ln>
                <a:effectLst/>
                <a:uLnTx/>
                <a:uFillTx/>
                <a:latin typeface="Arial"/>
                <a:ea typeface="+mn-ea"/>
                <a:cs typeface="+mn-cs"/>
              </a:rPr>
              <a:t>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600" b="0" i="0" u="none" strike="noStrike" kern="1200" cap="none" spc="0" normalizeH="0" baseline="0" noProof="0" dirty="0">
                <a:ln>
                  <a:noFill/>
                </a:ln>
                <a:effectLst/>
                <a:uLnTx/>
                <a:uFillTx/>
                <a:latin typeface="Arial"/>
                <a:ea typeface="+mn-ea"/>
                <a:cs typeface="+mn-cs"/>
              </a:rPr>
              <a:t>QW</a:t>
            </a:r>
          </a:p>
        </p:txBody>
      </p:sp>
      <p:sp>
        <p:nvSpPr>
          <p:cNvPr id="152703" name="TextBox 152702">
            <a:extLst>
              <a:ext uri="{FF2B5EF4-FFF2-40B4-BE49-F238E27FC236}">
                <a16:creationId xmlns:a16="http://schemas.microsoft.com/office/drawing/2014/main" id="{55AE9FA0-6B2A-9236-CE91-ECBB9B60385B}"/>
              </a:ext>
            </a:extLst>
          </p:cNvPr>
          <p:cNvSpPr txBox="1"/>
          <p:nvPr/>
        </p:nvSpPr>
        <p:spPr>
          <a:xfrm>
            <a:off x="9472648" y="5917010"/>
            <a:ext cx="182880" cy="76944"/>
          </a:xfrm>
          <a:prstGeom prst="rect">
            <a:avLst/>
          </a:prstGeom>
          <a:noFill/>
        </p:spPr>
        <p:txBody>
          <a:bodyPr wrap="none" lIns="0" tIns="0" rIns="0" bIns="0" rtlCol="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600" b="0" i="0" u="none" strike="noStrike" kern="1200" cap="none" spc="0" normalizeH="0" baseline="0" noProof="0" dirty="0" err="1">
                <a:ln>
                  <a:noFill/>
                </a:ln>
                <a:effectLst/>
                <a:uLnTx/>
                <a:uFillTx/>
                <a:latin typeface="Arial"/>
                <a:ea typeface="+mn-ea"/>
                <a:cs typeface="+mn-cs"/>
              </a:rPr>
              <a:t>Pbo</a:t>
            </a:r>
            <a:endParaRPr kumimoji="0" lang="fr-FR" sz="600" b="0" i="0" u="none" strike="noStrike" kern="1200" cap="none" spc="0" normalizeH="0" baseline="0" noProof="0" dirty="0">
              <a:ln>
                <a:noFill/>
              </a:ln>
              <a:effectLst/>
              <a:uLnTx/>
              <a:uFillTx/>
              <a:latin typeface="Arial"/>
              <a:ea typeface="+mn-ea"/>
              <a:cs typeface="+mn-cs"/>
            </a:endParaRPr>
          </a:p>
        </p:txBody>
      </p:sp>
      <p:sp>
        <p:nvSpPr>
          <p:cNvPr id="152704" name="TextBox 152703">
            <a:extLst>
              <a:ext uri="{FF2B5EF4-FFF2-40B4-BE49-F238E27FC236}">
                <a16:creationId xmlns:a16="http://schemas.microsoft.com/office/drawing/2014/main" id="{D1005A33-6CC8-2801-7DDF-3D9974B174B6}"/>
              </a:ext>
            </a:extLst>
          </p:cNvPr>
          <p:cNvSpPr txBox="1"/>
          <p:nvPr/>
        </p:nvSpPr>
        <p:spPr>
          <a:xfrm>
            <a:off x="9692395" y="5917010"/>
            <a:ext cx="182880" cy="76944"/>
          </a:xfrm>
          <a:prstGeom prst="rect">
            <a:avLst/>
          </a:prstGeom>
          <a:noFill/>
        </p:spPr>
        <p:txBody>
          <a:bodyPr wrap="none" lIns="0" tIns="0" rIns="0" bIns="0" rtlCol="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fr-FR" sz="600" dirty="0">
                <a:latin typeface="Arial"/>
              </a:rPr>
              <a:t>5mg</a:t>
            </a:r>
            <a:endParaRPr kumimoji="0" lang="fr-FR" sz="600" b="0" i="0" u="none" strike="noStrike" kern="1200" cap="none" spc="0" normalizeH="0" baseline="0" noProof="0" dirty="0">
              <a:ln>
                <a:noFill/>
              </a:ln>
              <a:effectLst/>
              <a:uLnTx/>
              <a:uFillTx/>
              <a:latin typeface="Arial"/>
              <a:ea typeface="+mn-ea"/>
              <a:cs typeface="+mn-cs"/>
            </a:endParaRPr>
          </a:p>
        </p:txBody>
      </p:sp>
      <p:sp>
        <p:nvSpPr>
          <p:cNvPr id="152705" name="TextBox 152704">
            <a:extLst>
              <a:ext uri="{FF2B5EF4-FFF2-40B4-BE49-F238E27FC236}">
                <a16:creationId xmlns:a16="http://schemas.microsoft.com/office/drawing/2014/main" id="{B0EF01AB-2FE7-6C89-758F-05DD91BE8FA5}"/>
              </a:ext>
            </a:extLst>
          </p:cNvPr>
          <p:cNvSpPr txBox="1"/>
          <p:nvPr/>
        </p:nvSpPr>
        <p:spPr>
          <a:xfrm>
            <a:off x="9912142" y="5917010"/>
            <a:ext cx="182880" cy="76944"/>
          </a:xfrm>
          <a:prstGeom prst="rect">
            <a:avLst/>
          </a:prstGeom>
          <a:noFill/>
        </p:spPr>
        <p:txBody>
          <a:bodyPr wrap="none" lIns="0" tIns="0" rIns="0" bIns="0" rtlCol="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fr-FR" sz="600" dirty="0">
                <a:latin typeface="Arial"/>
              </a:rPr>
              <a:t>10</a:t>
            </a:r>
            <a:r>
              <a:rPr kumimoji="0" lang="fr-FR" sz="600" b="0" i="0" u="none" strike="noStrike" kern="1200" cap="none" spc="0" normalizeH="0" baseline="0" noProof="0" dirty="0">
                <a:ln>
                  <a:noFill/>
                </a:ln>
                <a:effectLst/>
                <a:uLnTx/>
                <a:uFillTx/>
                <a:latin typeface="Arial"/>
                <a:ea typeface="+mn-ea"/>
                <a:cs typeface="+mn-cs"/>
              </a:rPr>
              <a:t>mg</a:t>
            </a:r>
          </a:p>
        </p:txBody>
      </p:sp>
      <p:sp>
        <p:nvSpPr>
          <p:cNvPr id="152706" name="TextBox 152705">
            <a:extLst>
              <a:ext uri="{FF2B5EF4-FFF2-40B4-BE49-F238E27FC236}">
                <a16:creationId xmlns:a16="http://schemas.microsoft.com/office/drawing/2014/main" id="{B27BC78B-29BE-14D7-F9FE-B6E23067BC03}"/>
              </a:ext>
            </a:extLst>
          </p:cNvPr>
          <p:cNvSpPr txBox="1"/>
          <p:nvPr/>
        </p:nvSpPr>
        <p:spPr>
          <a:xfrm>
            <a:off x="10131888" y="5917010"/>
            <a:ext cx="182880" cy="76944"/>
          </a:xfrm>
          <a:prstGeom prst="rect">
            <a:avLst/>
          </a:prstGeom>
          <a:noFill/>
        </p:spPr>
        <p:txBody>
          <a:bodyPr wrap="none" lIns="0" tIns="0" rIns="0" bIns="0" rtlCol="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fr-FR" sz="600" dirty="0">
                <a:latin typeface="Arial"/>
              </a:rPr>
              <a:t>15m</a:t>
            </a:r>
            <a:r>
              <a:rPr kumimoji="0" lang="fr-FR" sz="600" b="0" i="0" u="none" strike="noStrike" kern="1200" cap="none" spc="0" normalizeH="0" baseline="0" noProof="0" dirty="0">
                <a:ln>
                  <a:noFill/>
                </a:ln>
                <a:effectLst/>
                <a:uLnTx/>
                <a:uFillTx/>
                <a:latin typeface="Arial"/>
                <a:ea typeface="+mn-ea"/>
                <a:cs typeface="+mn-cs"/>
              </a:rPr>
              <a:t>g</a:t>
            </a:r>
          </a:p>
        </p:txBody>
      </p:sp>
      <p:sp>
        <p:nvSpPr>
          <p:cNvPr id="152707" name="TextBox 152706">
            <a:extLst>
              <a:ext uri="{FF2B5EF4-FFF2-40B4-BE49-F238E27FC236}">
                <a16:creationId xmlns:a16="http://schemas.microsoft.com/office/drawing/2014/main" id="{4042FB97-4384-E3E3-0D51-95ABD28D62A3}"/>
              </a:ext>
            </a:extLst>
          </p:cNvPr>
          <p:cNvSpPr txBox="1"/>
          <p:nvPr/>
        </p:nvSpPr>
        <p:spPr>
          <a:xfrm>
            <a:off x="7827322" y="5917010"/>
            <a:ext cx="182880" cy="76944"/>
          </a:xfrm>
          <a:prstGeom prst="rect">
            <a:avLst/>
          </a:prstGeom>
          <a:noFill/>
        </p:spPr>
        <p:txBody>
          <a:bodyPr wrap="none" lIns="0" tIns="0" rIns="0" bIns="0" rtlCol="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600" b="0" i="0" u="none" strike="noStrike" kern="1200" cap="none" spc="0" normalizeH="0" baseline="0" noProof="0" dirty="0">
                <a:ln>
                  <a:noFill/>
                </a:ln>
                <a:effectLst/>
                <a:uLnTx/>
                <a:uFillTx/>
                <a:latin typeface="Arial"/>
                <a:ea typeface="+mn-ea"/>
                <a:cs typeface="+mn-cs"/>
              </a:rPr>
              <a:t>2.4mg</a:t>
            </a:r>
          </a:p>
        </p:txBody>
      </p:sp>
      <p:sp>
        <p:nvSpPr>
          <p:cNvPr id="152708" name="TextBox 152707">
            <a:extLst>
              <a:ext uri="{FF2B5EF4-FFF2-40B4-BE49-F238E27FC236}">
                <a16:creationId xmlns:a16="http://schemas.microsoft.com/office/drawing/2014/main" id="{2448701E-8A39-D57B-4191-FCCBB6D2B76B}"/>
              </a:ext>
            </a:extLst>
          </p:cNvPr>
          <p:cNvSpPr txBox="1"/>
          <p:nvPr/>
        </p:nvSpPr>
        <p:spPr>
          <a:xfrm>
            <a:off x="8811702" y="5917010"/>
            <a:ext cx="182880" cy="153888"/>
          </a:xfrm>
          <a:prstGeom prst="rect">
            <a:avLst/>
          </a:prstGeom>
          <a:noFill/>
        </p:spPr>
        <p:txBody>
          <a:bodyPr wrap="none" lIns="0" tIns="0" rIns="0" bIns="0" rtlCol="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fr-FR" sz="600" dirty="0">
                <a:latin typeface="Arial"/>
              </a:rPr>
              <a:t>4.8</a:t>
            </a:r>
            <a:endParaRPr kumimoji="0" lang="fr-FR" sz="600" b="0" i="0" u="none" strike="noStrike" kern="1200" cap="none" spc="0" normalizeH="0" baseline="0" noProof="0" dirty="0">
              <a:ln>
                <a:noFill/>
              </a:ln>
              <a:effectLst/>
              <a:uLnTx/>
              <a:uFillTx/>
              <a:latin typeface="Arial"/>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600" b="0" i="0" u="none" strike="noStrike" kern="1200" cap="none" spc="0" normalizeH="0" baseline="0" noProof="0" dirty="0">
                <a:ln>
                  <a:noFill/>
                </a:ln>
                <a:effectLst/>
                <a:uLnTx/>
                <a:uFillTx/>
                <a:latin typeface="Arial"/>
                <a:ea typeface="+mn-ea"/>
                <a:cs typeface="+mn-cs"/>
              </a:rPr>
              <a:t>QW</a:t>
            </a:r>
          </a:p>
        </p:txBody>
      </p:sp>
      <p:sp>
        <p:nvSpPr>
          <p:cNvPr id="152709" name="TextBox 152708">
            <a:extLst>
              <a:ext uri="{FF2B5EF4-FFF2-40B4-BE49-F238E27FC236}">
                <a16:creationId xmlns:a16="http://schemas.microsoft.com/office/drawing/2014/main" id="{FA9CF8F4-C292-B614-797C-F88EFA9C157A}"/>
              </a:ext>
            </a:extLst>
          </p:cNvPr>
          <p:cNvSpPr txBox="1"/>
          <p:nvPr/>
        </p:nvSpPr>
        <p:spPr>
          <a:xfrm>
            <a:off x="6638497" y="5917010"/>
            <a:ext cx="158698" cy="153888"/>
          </a:xfrm>
          <a:prstGeom prst="rect">
            <a:avLst/>
          </a:prstGeom>
          <a:noFill/>
        </p:spPr>
        <p:txBody>
          <a:bodyPr wrap="none" lIns="0" tIns="0" rIns="0" bIns="0" rtlCol="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600" b="0" i="0" u="none" strike="noStrike" kern="1200" cap="none" spc="0" normalizeH="0" baseline="0" noProof="0" dirty="0">
                <a:ln>
                  <a:noFill/>
                </a:ln>
                <a:effectLst/>
                <a:uLnTx/>
                <a:uFillTx/>
                <a:latin typeface="Arial"/>
                <a:ea typeface="+mn-ea"/>
                <a:cs typeface="+mn-cs"/>
              </a:rPr>
              <a:t>30mg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600" b="0" i="0" u="none" strike="noStrike" kern="1200" cap="none" spc="0" normalizeH="0" baseline="0" noProof="0" dirty="0">
                <a:ln>
                  <a:noFill/>
                </a:ln>
                <a:effectLst/>
                <a:uLnTx/>
                <a:uFillTx/>
                <a:latin typeface="Arial"/>
                <a:ea typeface="+mn-ea"/>
                <a:cs typeface="+mn-cs"/>
              </a:rPr>
              <a:t>QW</a:t>
            </a:r>
          </a:p>
        </p:txBody>
      </p:sp>
      <p:grpSp>
        <p:nvGrpSpPr>
          <p:cNvPr id="20" name="Group 19">
            <a:extLst>
              <a:ext uri="{FF2B5EF4-FFF2-40B4-BE49-F238E27FC236}">
                <a16:creationId xmlns:a16="http://schemas.microsoft.com/office/drawing/2014/main" id="{5216E756-731A-FF61-C1C3-15912EBF5786}"/>
              </a:ext>
            </a:extLst>
          </p:cNvPr>
          <p:cNvGrpSpPr/>
          <p:nvPr/>
        </p:nvGrpSpPr>
        <p:grpSpPr>
          <a:xfrm>
            <a:off x="1067713" y="6126801"/>
            <a:ext cx="518795" cy="85130"/>
            <a:chOff x="705961" y="6126801"/>
            <a:chExt cx="518795" cy="85130"/>
          </a:xfrm>
        </p:grpSpPr>
        <p:sp>
          <p:nvSpPr>
            <p:cNvPr id="152710" name="Ellipse 53">
              <a:extLst>
                <a:ext uri="{FF2B5EF4-FFF2-40B4-BE49-F238E27FC236}">
                  <a16:creationId xmlns:a16="http://schemas.microsoft.com/office/drawing/2014/main" id="{641EFD85-0819-E1CF-7B46-49070C4DA440}"/>
                </a:ext>
              </a:extLst>
            </p:cNvPr>
            <p:cNvSpPr/>
            <p:nvPr/>
          </p:nvSpPr>
          <p:spPr bwMode="auto">
            <a:xfrm>
              <a:off x="997123" y="6126801"/>
              <a:ext cx="227633" cy="85130"/>
            </a:xfrm>
            <a:prstGeom prst="roundRect">
              <a:avLst/>
            </a:prstGeom>
            <a:noFill/>
            <a:ln w="1905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marL="0" marR="0" lvl="0" indent="0" algn="ctr" defTabSz="861993" rtl="0" eaLnBrk="0" fontAlgn="base" latinLnBrk="0" hangingPunct="0">
                <a:lnSpc>
                  <a:spcPct val="100000"/>
                </a:lnSpc>
                <a:spcBef>
                  <a:spcPct val="0"/>
                </a:spcBef>
                <a:spcAft>
                  <a:spcPct val="0"/>
                </a:spcAft>
                <a:buClrTx/>
                <a:buSzTx/>
                <a:buFontTx/>
                <a:buNone/>
                <a:tabLst/>
                <a:defRPr/>
              </a:pPr>
              <a:r>
                <a:rPr kumimoji="0" lang="en-US" sz="600" b="0" i="0" u="none" strike="noStrike" kern="1200" cap="none" spc="0" normalizeH="0" baseline="0" noProof="0" dirty="0">
                  <a:ln>
                    <a:noFill/>
                  </a:ln>
                  <a:effectLst/>
                  <a:uLnTx/>
                  <a:uFillTx/>
                  <a:latin typeface="Arial" pitchFamily="34" charset="0"/>
                  <a:ea typeface="+mn-ea"/>
                  <a:cs typeface="+mn-cs"/>
                </a:rPr>
                <a:t>0.011*</a:t>
              </a:r>
            </a:p>
          </p:txBody>
        </p:sp>
        <p:sp>
          <p:nvSpPr>
            <p:cNvPr id="152711" name="Ellipse 53">
              <a:extLst>
                <a:ext uri="{FF2B5EF4-FFF2-40B4-BE49-F238E27FC236}">
                  <a16:creationId xmlns:a16="http://schemas.microsoft.com/office/drawing/2014/main" id="{EBA7DCD4-A953-F5E7-5D8B-7D8F85FAA19A}"/>
                </a:ext>
              </a:extLst>
            </p:cNvPr>
            <p:cNvSpPr/>
            <p:nvPr/>
          </p:nvSpPr>
          <p:spPr bwMode="auto">
            <a:xfrm>
              <a:off x="705961" y="6126801"/>
              <a:ext cx="227633" cy="85130"/>
            </a:xfrm>
            <a:prstGeom prst="roundRect">
              <a:avLst/>
            </a:prstGeom>
            <a:noFill/>
            <a:ln w="1905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marL="0" marR="0" lvl="0" indent="0" algn="ctr" defTabSz="861993" rtl="0" eaLnBrk="0" fontAlgn="base" latinLnBrk="0" hangingPunct="0">
                <a:lnSpc>
                  <a:spcPct val="100000"/>
                </a:lnSpc>
                <a:spcBef>
                  <a:spcPct val="0"/>
                </a:spcBef>
                <a:spcAft>
                  <a:spcPct val="0"/>
                </a:spcAft>
                <a:buClrTx/>
                <a:buSzTx/>
                <a:buFontTx/>
                <a:buNone/>
                <a:tabLst/>
                <a:defRPr/>
              </a:pPr>
              <a:r>
                <a:rPr kumimoji="0" lang="en-US" sz="600" b="0" i="0" u="none" strike="noStrike" kern="1200" cap="none" spc="0" normalizeH="0" baseline="0" noProof="0" dirty="0">
                  <a:ln>
                    <a:noFill/>
                  </a:ln>
                  <a:effectLst/>
                  <a:uLnTx/>
                  <a:uFillTx/>
                  <a:latin typeface="Arial" pitchFamily="34" charset="0"/>
                  <a:ea typeface="+mn-ea"/>
                  <a:cs typeface="+mn-cs"/>
                </a:rPr>
                <a:t>0.53</a:t>
              </a:r>
            </a:p>
          </p:txBody>
        </p:sp>
      </p:grpSp>
      <p:sp>
        <p:nvSpPr>
          <p:cNvPr id="152714" name="Ellipse 53">
            <a:extLst>
              <a:ext uri="{FF2B5EF4-FFF2-40B4-BE49-F238E27FC236}">
                <a16:creationId xmlns:a16="http://schemas.microsoft.com/office/drawing/2014/main" id="{E40B7B9F-8259-4FCE-883B-6DB409EF725D}"/>
              </a:ext>
            </a:extLst>
          </p:cNvPr>
          <p:cNvSpPr/>
          <p:nvPr/>
        </p:nvSpPr>
        <p:spPr bwMode="auto">
          <a:xfrm>
            <a:off x="4583042" y="6126801"/>
            <a:ext cx="227633" cy="85130"/>
          </a:xfrm>
          <a:prstGeom prst="roundRect">
            <a:avLst/>
          </a:prstGeom>
          <a:noFill/>
          <a:ln w="1905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marL="0" marR="0" lvl="0" indent="0" algn="ctr" defTabSz="861993" rtl="0" eaLnBrk="0" fontAlgn="base" latinLnBrk="0" hangingPunct="0">
              <a:lnSpc>
                <a:spcPct val="100000"/>
              </a:lnSpc>
              <a:spcBef>
                <a:spcPct val="0"/>
              </a:spcBef>
              <a:spcAft>
                <a:spcPct val="0"/>
              </a:spcAft>
              <a:buClrTx/>
              <a:buSzTx/>
              <a:buFontTx/>
              <a:buNone/>
              <a:tabLst/>
              <a:defRPr/>
            </a:pPr>
            <a:r>
              <a:rPr lang="en-GB" sz="600" dirty="0">
                <a:latin typeface="Arial" pitchFamily="34" charset="0"/>
              </a:rPr>
              <a:t>0.123</a:t>
            </a:r>
          </a:p>
        </p:txBody>
      </p:sp>
      <p:sp>
        <p:nvSpPr>
          <p:cNvPr id="152715" name="Ellipse 53">
            <a:extLst>
              <a:ext uri="{FF2B5EF4-FFF2-40B4-BE49-F238E27FC236}">
                <a16:creationId xmlns:a16="http://schemas.microsoft.com/office/drawing/2014/main" id="{FE0CF913-88A2-5361-ADC9-7A5E449E70B1}"/>
              </a:ext>
            </a:extLst>
          </p:cNvPr>
          <p:cNvSpPr/>
          <p:nvPr/>
        </p:nvSpPr>
        <p:spPr bwMode="auto">
          <a:xfrm>
            <a:off x="4312458" y="6126801"/>
            <a:ext cx="191477" cy="85130"/>
          </a:xfrm>
          <a:prstGeom prst="roundRect">
            <a:avLst/>
          </a:prstGeom>
          <a:noFill/>
          <a:ln w="1905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marL="0" marR="0" lvl="0" indent="0" algn="ctr" defTabSz="861993" rtl="0" eaLnBrk="0" fontAlgn="base" latinLnBrk="0" hangingPunct="0">
              <a:lnSpc>
                <a:spcPct val="100000"/>
              </a:lnSpc>
              <a:spcBef>
                <a:spcPct val="0"/>
              </a:spcBef>
              <a:spcAft>
                <a:spcPct val="0"/>
              </a:spcAft>
              <a:buClrTx/>
              <a:buSzTx/>
              <a:buFontTx/>
              <a:buNone/>
              <a:tabLst/>
              <a:defRPr/>
            </a:pPr>
            <a:r>
              <a:rPr kumimoji="0" lang="en-US" sz="600" b="0" i="0" u="none" strike="noStrike" kern="1200" cap="none" spc="0" normalizeH="0" baseline="0" noProof="0" dirty="0">
                <a:ln>
                  <a:noFill/>
                </a:ln>
                <a:effectLst/>
                <a:uLnTx/>
                <a:uFillTx/>
                <a:latin typeface="Arial" pitchFamily="34" charset="0"/>
                <a:ea typeface="+mn-ea"/>
                <a:cs typeface="+mn-cs"/>
              </a:rPr>
              <a:t>0.033*</a:t>
            </a:r>
          </a:p>
        </p:txBody>
      </p:sp>
      <p:sp>
        <p:nvSpPr>
          <p:cNvPr id="152716" name="Ellipse 53">
            <a:extLst>
              <a:ext uri="{FF2B5EF4-FFF2-40B4-BE49-F238E27FC236}">
                <a16:creationId xmlns:a16="http://schemas.microsoft.com/office/drawing/2014/main" id="{13F8F8A9-DEDF-3EA4-E1CA-CAFF3C4A435C}"/>
              </a:ext>
            </a:extLst>
          </p:cNvPr>
          <p:cNvSpPr/>
          <p:nvPr/>
        </p:nvSpPr>
        <p:spPr bwMode="auto">
          <a:xfrm rot="5400000">
            <a:off x="6894587" y="6056375"/>
            <a:ext cx="85130" cy="225983"/>
          </a:xfrm>
          <a:prstGeom prst="roundRect">
            <a:avLst/>
          </a:prstGeom>
          <a:noFill/>
          <a:ln w="19050" cap="flat" cmpd="sng" algn="ctr">
            <a:noFill/>
            <a:prstDash val="solid"/>
            <a:round/>
            <a:headEnd type="none" w="med" len="med"/>
            <a:tailEnd type="none" w="med" len="med"/>
          </a:ln>
          <a:effectLst/>
        </p:spPr>
        <p:txBody>
          <a:bodyPr vert="vert270" wrap="none" lIns="0" tIns="0" rIns="0" bIns="0" numCol="1" rtlCol="0" anchor="ctr" anchorCtr="0" compatLnSpc="1">
            <a:prstTxWarp prst="textNoShape">
              <a:avLst/>
            </a:prstTxWarp>
            <a:noAutofit/>
          </a:bodyPr>
          <a:lstStyle/>
          <a:p>
            <a:pPr marL="0" marR="0" lvl="0" indent="0" algn="ctr" defTabSz="861993" rtl="0" eaLnBrk="0" fontAlgn="base" latinLnBrk="0" hangingPunct="0">
              <a:lnSpc>
                <a:spcPct val="100000"/>
              </a:lnSpc>
              <a:spcBef>
                <a:spcPct val="0"/>
              </a:spcBef>
              <a:spcAft>
                <a:spcPct val="0"/>
              </a:spcAft>
              <a:buClrTx/>
              <a:buSzTx/>
              <a:buFontTx/>
              <a:buNone/>
              <a:tabLst/>
              <a:defRPr/>
            </a:pPr>
            <a:r>
              <a:rPr kumimoji="0" lang="en-US" sz="600" b="0" i="0" u="none" strike="noStrike" kern="1200" cap="none" spc="0" normalizeH="0" baseline="0" noProof="0" dirty="0">
                <a:ln>
                  <a:noFill/>
                </a:ln>
                <a:effectLst/>
                <a:uLnTx/>
                <a:uFillTx/>
                <a:latin typeface="Arial" pitchFamily="34" charset="0"/>
                <a:ea typeface="+mn-ea"/>
                <a:cs typeface="+mn-cs"/>
              </a:rPr>
              <a:t>0.008*</a:t>
            </a:r>
          </a:p>
        </p:txBody>
      </p:sp>
      <p:sp>
        <p:nvSpPr>
          <p:cNvPr id="152717" name="Ellipse 53">
            <a:extLst>
              <a:ext uri="{FF2B5EF4-FFF2-40B4-BE49-F238E27FC236}">
                <a16:creationId xmlns:a16="http://schemas.microsoft.com/office/drawing/2014/main" id="{CB21CB68-C3F6-DEEA-4D25-76364B8B726A}"/>
              </a:ext>
            </a:extLst>
          </p:cNvPr>
          <p:cNvSpPr/>
          <p:nvPr/>
        </p:nvSpPr>
        <p:spPr bwMode="auto">
          <a:xfrm rot="5400000">
            <a:off x="6665757" y="6056375"/>
            <a:ext cx="85130" cy="225983"/>
          </a:xfrm>
          <a:prstGeom prst="roundRect">
            <a:avLst/>
          </a:prstGeom>
          <a:noFill/>
          <a:ln w="19050" cap="flat" cmpd="sng" algn="ctr">
            <a:noFill/>
            <a:prstDash val="solid"/>
            <a:round/>
            <a:headEnd type="none" w="med" len="med"/>
            <a:tailEnd type="none" w="med" len="med"/>
          </a:ln>
          <a:effectLst/>
        </p:spPr>
        <p:txBody>
          <a:bodyPr vert="vert270" wrap="none" lIns="0" tIns="0" rIns="0" bIns="0" numCol="1" rtlCol="0" anchor="ctr" anchorCtr="0" compatLnSpc="1">
            <a:prstTxWarp prst="textNoShape">
              <a:avLst/>
            </a:prstTxWarp>
            <a:noAutofit/>
          </a:bodyPr>
          <a:lstStyle/>
          <a:p>
            <a:pPr marL="0" marR="0" lvl="0" indent="0" algn="ctr" defTabSz="861993" rtl="0" eaLnBrk="0" fontAlgn="base" latinLnBrk="0" hangingPunct="0">
              <a:lnSpc>
                <a:spcPct val="100000"/>
              </a:lnSpc>
              <a:spcBef>
                <a:spcPct val="0"/>
              </a:spcBef>
              <a:spcAft>
                <a:spcPct val="0"/>
              </a:spcAft>
              <a:buClrTx/>
              <a:buSzTx/>
              <a:buFontTx/>
              <a:buNone/>
              <a:tabLst/>
              <a:defRPr/>
            </a:pPr>
            <a:r>
              <a:rPr kumimoji="0" lang="en-US" sz="600" b="0" i="0" u="none" strike="noStrike" kern="1200" cap="none" spc="0" normalizeH="0" baseline="0" noProof="0" dirty="0">
                <a:ln>
                  <a:noFill/>
                </a:ln>
                <a:effectLst/>
                <a:uLnTx/>
                <a:uFillTx/>
                <a:latin typeface="Arial" pitchFamily="34" charset="0"/>
                <a:ea typeface="+mn-ea"/>
                <a:cs typeface="+mn-cs"/>
              </a:rPr>
              <a:t>0.008*</a:t>
            </a:r>
          </a:p>
        </p:txBody>
      </p:sp>
      <p:sp>
        <p:nvSpPr>
          <p:cNvPr id="152718" name="Ellipse 53">
            <a:extLst>
              <a:ext uri="{FF2B5EF4-FFF2-40B4-BE49-F238E27FC236}">
                <a16:creationId xmlns:a16="http://schemas.microsoft.com/office/drawing/2014/main" id="{D8194ADF-E583-BB15-E10F-B9E038A1B900}"/>
              </a:ext>
            </a:extLst>
          </p:cNvPr>
          <p:cNvSpPr/>
          <p:nvPr/>
        </p:nvSpPr>
        <p:spPr bwMode="auto">
          <a:xfrm rot="5400000">
            <a:off x="6457749" y="6037405"/>
            <a:ext cx="85130" cy="263922"/>
          </a:xfrm>
          <a:prstGeom prst="roundRect">
            <a:avLst/>
          </a:prstGeom>
          <a:noFill/>
          <a:ln w="19050" cap="flat" cmpd="sng" algn="ctr">
            <a:noFill/>
            <a:prstDash val="solid"/>
            <a:round/>
            <a:headEnd type="none" w="med" len="med"/>
            <a:tailEnd type="none" w="med" len="med"/>
          </a:ln>
          <a:effectLst/>
        </p:spPr>
        <p:txBody>
          <a:bodyPr vert="vert270" wrap="none" lIns="0" tIns="0" rIns="0" bIns="0" numCol="1" rtlCol="0" anchor="ctr" anchorCtr="0" compatLnSpc="1">
            <a:prstTxWarp prst="textNoShape">
              <a:avLst/>
            </a:prstTxWarp>
            <a:noAutofit/>
          </a:bodyPr>
          <a:lstStyle/>
          <a:p>
            <a:pPr marL="0" marR="0" lvl="0" indent="0" algn="ctr" defTabSz="861993" rtl="0" eaLnBrk="0" fontAlgn="base" latinLnBrk="0" hangingPunct="0">
              <a:lnSpc>
                <a:spcPct val="100000"/>
              </a:lnSpc>
              <a:spcBef>
                <a:spcPct val="0"/>
              </a:spcBef>
              <a:spcAft>
                <a:spcPct val="0"/>
              </a:spcAft>
              <a:buClrTx/>
              <a:buSzTx/>
              <a:buFontTx/>
              <a:buNone/>
              <a:tabLst/>
              <a:defRPr/>
            </a:pPr>
            <a:r>
              <a:rPr kumimoji="0" lang="en-US" sz="600" b="0" i="0" u="none" strike="noStrike" kern="1200" cap="none" spc="0" normalizeH="0" baseline="0" noProof="0" dirty="0">
                <a:ln>
                  <a:noFill/>
                </a:ln>
                <a:effectLst/>
                <a:uLnTx/>
                <a:uFillTx/>
                <a:latin typeface="Arial" pitchFamily="34" charset="0"/>
                <a:ea typeface="+mn-ea"/>
                <a:cs typeface="+mn-cs"/>
              </a:rPr>
              <a:t>0.1*</a:t>
            </a:r>
          </a:p>
        </p:txBody>
      </p:sp>
      <p:grpSp>
        <p:nvGrpSpPr>
          <p:cNvPr id="32" name="Group 31">
            <a:extLst>
              <a:ext uri="{FF2B5EF4-FFF2-40B4-BE49-F238E27FC236}">
                <a16:creationId xmlns:a16="http://schemas.microsoft.com/office/drawing/2014/main" id="{0316975C-9C65-FB1D-55DF-F6BF8DCEFFBC}"/>
              </a:ext>
            </a:extLst>
          </p:cNvPr>
          <p:cNvGrpSpPr/>
          <p:nvPr/>
        </p:nvGrpSpPr>
        <p:grpSpPr>
          <a:xfrm>
            <a:off x="2648826" y="6126801"/>
            <a:ext cx="581117" cy="85130"/>
            <a:chOff x="2499492" y="6126801"/>
            <a:chExt cx="581117" cy="85130"/>
          </a:xfrm>
        </p:grpSpPr>
        <p:sp>
          <p:nvSpPr>
            <p:cNvPr id="152712" name="Ellipse 53">
              <a:extLst>
                <a:ext uri="{FF2B5EF4-FFF2-40B4-BE49-F238E27FC236}">
                  <a16:creationId xmlns:a16="http://schemas.microsoft.com/office/drawing/2014/main" id="{0A5654EF-9D2F-5BF6-2F6E-22126F5F5658}"/>
                </a:ext>
              </a:extLst>
            </p:cNvPr>
            <p:cNvSpPr/>
            <p:nvPr/>
          </p:nvSpPr>
          <p:spPr bwMode="auto">
            <a:xfrm>
              <a:off x="2816687" y="6126801"/>
              <a:ext cx="263922" cy="85130"/>
            </a:xfrm>
            <a:prstGeom prst="roundRect">
              <a:avLst/>
            </a:prstGeom>
            <a:noFill/>
            <a:ln w="1905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marL="0" marR="0" lvl="0" indent="0" algn="ctr" defTabSz="861993" rtl="0" eaLnBrk="0" fontAlgn="base" latinLnBrk="0" hangingPunct="0">
                <a:lnSpc>
                  <a:spcPct val="100000"/>
                </a:lnSpc>
                <a:spcBef>
                  <a:spcPct val="0"/>
                </a:spcBef>
                <a:spcAft>
                  <a:spcPct val="0"/>
                </a:spcAft>
                <a:buClrTx/>
                <a:buSzTx/>
                <a:buFontTx/>
                <a:buNone/>
                <a:tabLst/>
                <a:defRPr/>
              </a:pPr>
              <a:r>
                <a:rPr kumimoji="0" lang="en-US" sz="600" b="0" i="0" u="none" strike="noStrike" kern="1200" cap="none" spc="0" normalizeH="0" baseline="0" noProof="0" dirty="0">
                  <a:ln>
                    <a:noFill/>
                  </a:ln>
                  <a:effectLst/>
                  <a:uLnTx/>
                  <a:uFillTx/>
                  <a:latin typeface="Arial" pitchFamily="34" charset="0"/>
                  <a:ea typeface="+mn-ea"/>
                  <a:cs typeface="+mn-cs"/>
                </a:rPr>
                <a:t>&lt;0.0001*</a:t>
              </a:r>
            </a:p>
          </p:txBody>
        </p:sp>
        <p:sp>
          <p:nvSpPr>
            <p:cNvPr id="152719" name="Ellipse 53">
              <a:extLst>
                <a:ext uri="{FF2B5EF4-FFF2-40B4-BE49-F238E27FC236}">
                  <a16:creationId xmlns:a16="http://schemas.microsoft.com/office/drawing/2014/main" id="{B4CC4687-DA6E-341B-4E1C-CE2B275F49CB}"/>
                </a:ext>
              </a:extLst>
            </p:cNvPr>
            <p:cNvSpPr/>
            <p:nvPr/>
          </p:nvSpPr>
          <p:spPr bwMode="auto">
            <a:xfrm>
              <a:off x="2499492" y="6126801"/>
              <a:ext cx="263922" cy="85130"/>
            </a:xfrm>
            <a:prstGeom prst="roundRect">
              <a:avLst/>
            </a:prstGeom>
            <a:noFill/>
            <a:ln w="1905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marL="0" marR="0" lvl="0" indent="0" algn="ctr" defTabSz="861993" rtl="0" eaLnBrk="0" fontAlgn="base" latinLnBrk="0" hangingPunct="0">
                <a:lnSpc>
                  <a:spcPct val="100000"/>
                </a:lnSpc>
                <a:spcBef>
                  <a:spcPct val="0"/>
                </a:spcBef>
                <a:spcAft>
                  <a:spcPct val="0"/>
                </a:spcAft>
                <a:buClrTx/>
                <a:buSzTx/>
                <a:buFontTx/>
                <a:buNone/>
                <a:tabLst/>
                <a:defRPr/>
              </a:pPr>
              <a:r>
                <a:rPr kumimoji="0" lang="en-US" sz="600" b="0" i="0" u="none" strike="noStrike" kern="1200" cap="none" spc="0" normalizeH="0" baseline="0" noProof="0" dirty="0">
                  <a:ln>
                    <a:noFill/>
                  </a:ln>
                  <a:effectLst/>
                  <a:uLnTx/>
                  <a:uFillTx/>
                  <a:latin typeface="Arial" pitchFamily="34" charset="0"/>
                  <a:ea typeface="+mn-ea"/>
                  <a:cs typeface="+mn-cs"/>
                </a:rPr>
                <a:t>0.0002*</a:t>
              </a:r>
            </a:p>
          </p:txBody>
        </p:sp>
      </p:grpSp>
      <p:sp>
        <p:nvSpPr>
          <p:cNvPr id="152721" name="Ellipse 53">
            <a:extLst>
              <a:ext uri="{FF2B5EF4-FFF2-40B4-BE49-F238E27FC236}">
                <a16:creationId xmlns:a16="http://schemas.microsoft.com/office/drawing/2014/main" id="{3B5FEBE5-5808-B363-9F72-0825C925A348}"/>
              </a:ext>
            </a:extLst>
          </p:cNvPr>
          <p:cNvSpPr/>
          <p:nvPr/>
        </p:nvSpPr>
        <p:spPr bwMode="auto">
          <a:xfrm>
            <a:off x="5701352" y="6126801"/>
            <a:ext cx="191477" cy="85130"/>
          </a:xfrm>
          <a:prstGeom prst="roundRect">
            <a:avLst/>
          </a:prstGeom>
          <a:noFill/>
          <a:ln w="1905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marL="0" marR="0" lvl="0" indent="0" algn="ctr" defTabSz="861993" rtl="0" eaLnBrk="0" fontAlgn="base" latinLnBrk="0" hangingPunct="0">
              <a:lnSpc>
                <a:spcPct val="100000"/>
              </a:lnSpc>
              <a:spcBef>
                <a:spcPct val="0"/>
              </a:spcBef>
              <a:spcAft>
                <a:spcPct val="0"/>
              </a:spcAft>
              <a:buClrTx/>
              <a:buSzTx/>
              <a:buFontTx/>
              <a:buNone/>
              <a:tabLst/>
              <a:defRPr/>
            </a:pPr>
            <a:r>
              <a:rPr kumimoji="0" lang="en-US" sz="600" b="0" i="0" u="none" strike="noStrike" kern="1200" cap="none" spc="0" normalizeH="0" baseline="0" noProof="0" dirty="0">
                <a:ln>
                  <a:noFill/>
                </a:ln>
                <a:effectLst/>
                <a:uLnTx/>
                <a:uFillTx/>
                <a:latin typeface="Arial" pitchFamily="34" charset="0"/>
                <a:ea typeface="+mn-ea"/>
                <a:cs typeface="+mn-cs"/>
              </a:rPr>
              <a:t>&lt;0.01*</a:t>
            </a:r>
          </a:p>
        </p:txBody>
      </p:sp>
      <p:graphicFrame>
        <p:nvGraphicFramePr>
          <p:cNvPr id="152724" name="Chart 152723">
            <a:extLst>
              <a:ext uri="{FF2B5EF4-FFF2-40B4-BE49-F238E27FC236}">
                <a16:creationId xmlns:a16="http://schemas.microsoft.com/office/drawing/2014/main" id="{F2348523-A170-0E8E-233B-3284AE5BC082}"/>
              </a:ext>
            </a:extLst>
          </p:cNvPr>
          <p:cNvGraphicFramePr/>
          <p:nvPr>
            <p:custDataLst>
              <p:tags r:id="rId8"/>
            </p:custDataLst>
            <p:extLst>
              <p:ext uri="{D42A27DB-BD31-4B8C-83A1-F6EECF244321}">
                <p14:modId xmlns:p14="http://schemas.microsoft.com/office/powerpoint/2010/main" val="3071925788"/>
              </p:ext>
            </p:extLst>
          </p:nvPr>
        </p:nvGraphicFramePr>
        <p:xfrm>
          <a:off x="667658" y="3920981"/>
          <a:ext cx="1005840" cy="2066285"/>
        </p:xfrm>
        <a:graphic>
          <a:graphicData uri="http://schemas.openxmlformats.org/drawingml/2006/chart">
            <c:chart xmlns:c="http://schemas.openxmlformats.org/drawingml/2006/chart" xmlns:r="http://schemas.openxmlformats.org/officeDocument/2006/relationships" r:id="rId22"/>
          </a:graphicData>
        </a:graphic>
      </p:graphicFrame>
      <p:sp>
        <p:nvSpPr>
          <p:cNvPr id="151" name="TextBox 150">
            <a:extLst>
              <a:ext uri="{FF2B5EF4-FFF2-40B4-BE49-F238E27FC236}">
                <a16:creationId xmlns:a16="http://schemas.microsoft.com/office/drawing/2014/main" id="{9BBBFFA4-5372-7139-568F-466BA1DF09C1}"/>
              </a:ext>
            </a:extLst>
          </p:cNvPr>
          <p:cNvSpPr txBox="1"/>
          <p:nvPr/>
        </p:nvSpPr>
        <p:spPr>
          <a:xfrm>
            <a:off x="6093302" y="3339975"/>
            <a:ext cx="1005840" cy="411480"/>
          </a:xfrm>
          <a:prstGeom prst="rect">
            <a:avLst/>
          </a:prstGeom>
          <a:solidFill>
            <a:schemeClr val="bg1"/>
          </a:solidFill>
          <a:effectLst>
            <a:outerShdw blurRad="63500" sx="102000" sy="102000" algn="ctr" rotWithShape="0">
              <a:prstClr val="black">
                <a:alpha val="40000"/>
              </a:prstClr>
            </a:outerShdw>
          </a:effectLst>
        </p:spPr>
        <p:txBody>
          <a:bodyPr wrap="square" rtlCol="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effectLst/>
                <a:uLnTx/>
                <a:uFillTx/>
                <a:latin typeface="+mj-lt"/>
                <a:ea typeface="+mn-ea"/>
                <a:cs typeface="+mn-cs"/>
              </a:rPr>
              <a:t>Effect size</a:t>
            </a:r>
          </a:p>
          <a:p>
            <a:pPr marL="0" marR="0" lvl="0" indent="0" algn="ctr" defTabSz="914400" rtl="0" eaLnBrk="0" fontAlgn="base" latinLnBrk="0" hangingPunct="0">
              <a:lnSpc>
                <a:spcPct val="100000"/>
              </a:lnSpc>
              <a:spcBef>
                <a:spcPct val="0"/>
              </a:spcBef>
              <a:spcAft>
                <a:spcPct val="0"/>
              </a:spcAft>
              <a:buClrTx/>
              <a:buSzTx/>
              <a:buFontTx/>
              <a:buNone/>
              <a:tabLst/>
              <a:defRPr/>
            </a:pPr>
            <a:r>
              <a:rPr lang="fr-FR" sz="1300" b="1" dirty="0">
                <a:latin typeface="+mj-lt"/>
              </a:rPr>
              <a:t>20</a:t>
            </a:r>
            <a:r>
              <a:rPr kumimoji="0" lang="fr-FR" sz="1300" b="1" i="0" u="none" strike="noStrike" kern="1200" cap="none" spc="0" normalizeH="0" baseline="0" noProof="0" dirty="0">
                <a:ln>
                  <a:noFill/>
                </a:ln>
                <a:effectLst/>
                <a:uLnTx/>
                <a:uFillTx/>
                <a:latin typeface="+mj-lt"/>
                <a:ea typeface="+mn-ea"/>
                <a:cs typeface="+mn-cs"/>
              </a:rPr>
              <a:t>%</a:t>
            </a:r>
          </a:p>
        </p:txBody>
      </p:sp>
      <p:sp>
        <p:nvSpPr>
          <p:cNvPr id="154" name="TextBox 153">
            <a:extLst>
              <a:ext uri="{FF2B5EF4-FFF2-40B4-BE49-F238E27FC236}">
                <a16:creationId xmlns:a16="http://schemas.microsoft.com/office/drawing/2014/main" id="{3A622E0F-6980-4D9A-6FAA-A27B28786F12}"/>
              </a:ext>
            </a:extLst>
          </p:cNvPr>
          <p:cNvSpPr txBox="1"/>
          <p:nvPr/>
        </p:nvSpPr>
        <p:spPr>
          <a:xfrm>
            <a:off x="9380066" y="3339975"/>
            <a:ext cx="1005840" cy="411480"/>
          </a:xfrm>
          <a:prstGeom prst="rect">
            <a:avLst/>
          </a:prstGeom>
          <a:solidFill>
            <a:schemeClr val="bg1"/>
          </a:solidFill>
          <a:effectLst>
            <a:outerShdw blurRad="63500" sx="102000" sy="102000" algn="ctr" rotWithShape="0">
              <a:prstClr val="black">
                <a:alpha val="40000"/>
              </a:prstClr>
            </a:outerShdw>
          </a:effectLst>
        </p:spPr>
        <p:txBody>
          <a:bodyPr wrap="square" rtlCol="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effectLst/>
                <a:uLnTx/>
                <a:uFillTx/>
                <a:latin typeface="+mj-lt"/>
                <a:ea typeface="+mn-ea"/>
                <a:cs typeface="+mn-cs"/>
              </a:rPr>
              <a:t>Effect size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300" b="1" i="0" u="none" strike="noStrike" kern="1200" cap="none" spc="0" normalizeH="0" baseline="0" noProof="0" dirty="0">
                <a:ln>
                  <a:noFill/>
                </a:ln>
                <a:effectLst/>
                <a:uLnTx/>
                <a:uFillTx/>
                <a:latin typeface="+mj-lt"/>
                <a:ea typeface="+mn-ea"/>
                <a:cs typeface="+mn-cs"/>
              </a:rPr>
              <a:t>21%</a:t>
            </a:r>
          </a:p>
        </p:txBody>
      </p:sp>
      <p:sp>
        <p:nvSpPr>
          <p:cNvPr id="155" name="TextBox 154">
            <a:extLst>
              <a:ext uri="{FF2B5EF4-FFF2-40B4-BE49-F238E27FC236}">
                <a16:creationId xmlns:a16="http://schemas.microsoft.com/office/drawing/2014/main" id="{677F3873-8CBE-752B-DE9D-50A40B3DB3C4}"/>
              </a:ext>
            </a:extLst>
          </p:cNvPr>
          <p:cNvSpPr txBox="1"/>
          <p:nvPr/>
        </p:nvSpPr>
        <p:spPr>
          <a:xfrm>
            <a:off x="8284478" y="3339975"/>
            <a:ext cx="1005840" cy="411480"/>
          </a:xfrm>
          <a:prstGeom prst="rect">
            <a:avLst/>
          </a:prstGeom>
          <a:solidFill>
            <a:schemeClr val="bg1"/>
          </a:solidFill>
          <a:effectLst>
            <a:outerShdw blurRad="63500" sx="102000" sy="102000" algn="ctr" rotWithShape="0">
              <a:prstClr val="black">
                <a:alpha val="40000"/>
              </a:prstClr>
            </a:outerShdw>
          </a:effectLst>
        </p:spPr>
        <p:txBody>
          <a:bodyPr wrap="square" rtlCol="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effectLst/>
                <a:uLnTx/>
                <a:uFillTx/>
                <a:latin typeface="+mj-lt"/>
                <a:ea typeface="+mn-ea"/>
                <a:cs typeface="+mn-cs"/>
              </a:rPr>
              <a:t>Effect size</a:t>
            </a:r>
          </a:p>
          <a:p>
            <a:pPr marL="0" marR="0" lvl="0" indent="0" algn="ctr" defTabSz="914400" rtl="0" eaLnBrk="0" fontAlgn="base" latinLnBrk="0" hangingPunct="0">
              <a:lnSpc>
                <a:spcPct val="100000"/>
              </a:lnSpc>
              <a:spcBef>
                <a:spcPct val="0"/>
              </a:spcBef>
              <a:spcAft>
                <a:spcPct val="0"/>
              </a:spcAft>
              <a:buClrTx/>
              <a:buSzTx/>
              <a:buFontTx/>
              <a:buNone/>
              <a:tabLst/>
              <a:defRPr/>
            </a:pPr>
            <a:r>
              <a:rPr lang="fr-FR" sz="1300" b="1" dirty="0">
                <a:latin typeface="+mj-lt"/>
              </a:rPr>
              <a:t>21</a:t>
            </a:r>
            <a:r>
              <a:rPr kumimoji="0" lang="fr-FR" sz="1300" b="1" i="0" u="none" strike="noStrike" kern="1200" cap="none" spc="0" normalizeH="0" baseline="0" noProof="0" dirty="0">
                <a:ln>
                  <a:noFill/>
                </a:ln>
                <a:effectLst/>
                <a:uLnTx/>
                <a:uFillTx/>
                <a:latin typeface="+mj-lt"/>
                <a:ea typeface="+mn-ea"/>
                <a:cs typeface="+mn-cs"/>
              </a:rPr>
              <a:t>%</a:t>
            </a:r>
          </a:p>
        </p:txBody>
      </p:sp>
      <p:sp>
        <p:nvSpPr>
          <p:cNvPr id="156" name="TextBox 155">
            <a:extLst>
              <a:ext uri="{FF2B5EF4-FFF2-40B4-BE49-F238E27FC236}">
                <a16:creationId xmlns:a16="http://schemas.microsoft.com/office/drawing/2014/main" id="{FE36711B-1F72-D859-9E4C-AC234F936BBD}"/>
              </a:ext>
            </a:extLst>
          </p:cNvPr>
          <p:cNvSpPr txBox="1"/>
          <p:nvPr/>
        </p:nvSpPr>
        <p:spPr>
          <a:xfrm>
            <a:off x="7188890" y="3339975"/>
            <a:ext cx="1005840" cy="411480"/>
          </a:xfrm>
          <a:prstGeom prst="rect">
            <a:avLst/>
          </a:prstGeom>
          <a:solidFill>
            <a:schemeClr val="bg1"/>
          </a:solidFill>
          <a:effectLst>
            <a:outerShdw blurRad="63500" sx="102000" sy="102000" algn="ctr" rotWithShape="0">
              <a:prstClr val="black">
                <a:alpha val="40000"/>
              </a:prstClr>
            </a:outerShdw>
          </a:effectLst>
        </p:spPr>
        <p:txBody>
          <a:bodyPr wrap="square" rtlCol="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effectLst/>
                <a:uLnTx/>
                <a:uFillTx/>
                <a:latin typeface="+mj-lt"/>
                <a:ea typeface="+mn-ea"/>
                <a:cs typeface="+mn-cs"/>
              </a:rPr>
              <a:t>Effect size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300" b="1" i="0" u="none" strike="noStrike" kern="1200" cap="none" spc="0" normalizeH="0" baseline="0" noProof="0" dirty="0">
                <a:ln>
                  <a:noFill/>
                </a:ln>
                <a:effectLst/>
                <a:uLnTx/>
                <a:uFillTx/>
                <a:latin typeface="+mj-lt"/>
                <a:ea typeface="+mn-ea"/>
                <a:cs typeface="+mn-cs"/>
              </a:rPr>
              <a:t>15%</a:t>
            </a:r>
          </a:p>
        </p:txBody>
      </p:sp>
      <p:sp>
        <p:nvSpPr>
          <p:cNvPr id="157" name="TextBox 156">
            <a:extLst>
              <a:ext uri="{FF2B5EF4-FFF2-40B4-BE49-F238E27FC236}">
                <a16:creationId xmlns:a16="http://schemas.microsoft.com/office/drawing/2014/main" id="{7DAB6436-1F8A-5430-3A9D-DE0822F7983B}"/>
              </a:ext>
            </a:extLst>
          </p:cNvPr>
          <p:cNvSpPr txBox="1"/>
          <p:nvPr/>
        </p:nvSpPr>
        <p:spPr>
          <a:xfrm>
            <a:off x="4997714" y="3339975"/>
            <a:ext cx="1005840" cy="411480"/>
          </a:xfrm>
          <a:prstGeom prst="rect">
            <a:avLst/>
          </a:prstGeom>
          <a:solidFill>
            <a:schemeClr val="bg1"/>
          </a:solidFill>
          <a:effectLst>
            <a:outerShdw blurRad="63500" sx="102000" sy="102000" algn="ctr" rotWithShape="0">
              <a:prstClr val="black">
                <a:alpha val="40000"/>
              </a:prstClr>
            </a:outerShdw>
          </a:effectLst>
        </p:spPr>
        <p:txBody>
          <a:bodyPr wrap="square" rtlCol="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effectLst/>
                <a:uLnTx/>
                <a:uFillTx/>
                <a:latin typeface="+mj-lt"/>
                <a:ea typeface="+mn-ea"/>
                <a:cs typeface="+mn-cs"/>
              </a:rPr>
              <a:t>Effect size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300" b="1" i="0" u="none" strike="noStrike" kern="1200" cap="none" spc="0" normalizeH="0" baseline="0" noProof="0" dirty="0">
                <a:ln>
                  <a:noFill/>
                </a:ln>
                <a:effectLst/>
                <a:uLnTx/>
                <a:uFillTx/>
                <a:latin typeface="+mj-lt"/>
                <a:ea typeface="+mn-ea"/>
                <a:cs typeface="+mn-cs"/>
              </a:rPr>
              <a:t>20%</a:t>
            </a:r>
          </a:p>
        </p:txBody>
      </p:sp>
      <p:sp>
        <p:nvSpPr>
          <p:cNvPr id="158" name="TextBox 157">
            <a:extLst>
              <a:ext uri="{FF2B5EF4-FFF2-40B4-BE49-F238E27FC236}">
                <a16:creationId xmlns:a16="http://schemas.microsoft.com/office/drawing/2014/main" id="{9B8190C9-92C9-FB71-05C6-D1B01071C545}"/>
              </a:ext>
            </a:extLst>
          </p:cNvPr>
          <p:cNvSpPr txBox="1"/>
          <p:nvPr/>
        </p:nvSpPr>
        <p:spPr>
          <a:xfrm>
            <a:off x="3902126" y="3339975"/>
            <a:ext cx="1005840" cy="411480"/>
          </a:xfrm>
          <a:prstGeom prst="rect">
            <a:avLst/>
          </a:prstGeom>
          <a:solidFill>
            <a:schemeClr val="bg1"/>
          </a:solidFill>
          <a:effectLst>
            <a:outerShdw blurRad="63500" sx="102000" sy="102000" algn="ctr" rotWithShape="0">
              <a:prstClr val="black">
                <a:alpha val="40000"/>
              </a:prstClr>
            </a:outerShdw>
          </a:effectLst>
        </p:spPr>
        <p:txBody>
          <a:bodyPr wrap="square" rtlCol="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effectLst/>
                <a:uLnTx/>
                <a:uFillTx/>
                <a:latin typeface="+mj-lt"/>
                <a:ea typeface="+mn-ea"/>
                <a:cs typeface="+mn-cs"/>
              </a:rPr>
              <a:t>Effect size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300" b="1" i="0" u="none" strike="noStrike" kern="1200" cap="none" spc="0" normalizeH="0" baseline="0" noProof="0" dirty="0">
                <a:ln>
                  <a:noFill/>
                </a:ln>
                <a:effectLst/>
                <a:uLnTx/>
                <a:uFillTx/>
                <a:latin typeface="+mj-lt"/>
                <a:ea typeface="+mn-ea"/>
                <a:cs typeface="+mn-cs"/>
              </a:rPr>
              <a:t>14%</a:t>
            </a:r>
          </a:p>
        </p:txBody>
      </p:sp>
      <p:pic>
        <p:nvPicPr>
          <p:cNvPr id="10" name="Picture 9">
            <a:extLst>
              <a:ext uri="{FF2B5EF4-FFF2-40B4-BE49-F238E27FC236}">
                <a16:creationId xmlns:a16="http://schemas.microsoft.com/office/drawing/2014/main" id="{1285311A-95E1-9696-4BFD-888D077EBEFC}"/>
              </a:ext>
            </a:extLst>
          </p:cNvPr>
          <p:cNvPicPr>
            <a:picLocks noChangeAspect="1"/>
          </p:cNvPicPr>
          <p:nvPr/>
        </p:nvPicPr>
        <p:blipFill rotWithShape="1">
          <a:blip r:embed="rId23" cstate="print">
            <a:extLst>
              <a:ext uri="{28A0092B-C50C-407E-A947-70E740481C1C}">
                <a14:useLocalDpi xmlns:a14="http://schemas.microsoft.com/office/drawing/2010/main" val="0"/>
              </a:ext>
            </a:extLst>
          </a:blip>
          <a:srcRect t="12851" b="62383"/>
          <a:stretch/>
        </p:blipFill>
        <p:spPr>
          <a:xfrm>
            <a:off x="667658" y="1869493"/>
            <a:ext cx="1005840" cy="352290"/>
          </a:xfrm>
          <a:prstGeom prst="rect">
            <a:avLst/>
          </a:prstGeom>
        </p:spPr>
      </p:pic>
      <p:graphicFrame>
        <p:nvGraphicFramePr>
          <p:cNvPr id="11" name="Tableau 61">
            <a:extLst>
              <a:ext uri="{FF2B5EF4-FFF2-40B4-BE49-F238E27FC236}">
                <a16:creationId xmlns:a16="http://schemas.microsoft.com/office/drawing/2014/main" id="{B7152BF5-C974-DD70-40BA-5A2D9260967B}"/>
              </a:ext>
            </a:extLst>
          </p:cNvPr>
          <p:cNvGraphicFramePr>
            <a:graphicFrameLocks noGrp="1"/>
          </p:cNvGraphicFramePr>
          <p:nvPr/>
        </p:nvGraphicFramePr>
        <p:xfrm>
          <a:off x="667658" y="3085120"/>
          <a:ext cx="1005840" cy="253397"/>
        </p:xfrm>
        <a:graphic>
          <a:graphicData uri="http://schemas.openxmlformats.org/drawingml/2006/table">
            <a:tbl>
              <a:tblPr firstRow="1" bandRow="1">
                <a:tableStyleId>{5940675A-B579-460E-94D1-54222C63F5DA}</a:tableStyleId>
              </a:tblPr>
              <a:tblGrid>
                <a:gridCol w="1005840">
                  <a:extLst>
                    <a:ext uri="{9D8B030D-6E8A-4147-A177-3AD203B41FA5}">
                      <a16:colId xmlns:a16="http://schemas.microsoft.com/office/drawing/2014/main" val="3315219845"/>
                    </a:ext>
                  </a:extLst>
                </a:gridCol>
              </a:tblGrid>
              <a:tr h="253397">
                <a:tc>
                  <a:txBody>
                    <a:bodyPr/>
                    <a:lstStyle/>
                    <a:p>
                      <a:pPr algn="ctr"/>
                      <a:r>
                        <a:rPr lang="fr-FR" sz="1000" b="1" dirty="0">
                          <a:solidFill>
                            <a:schemeClr val="tx1"/>
                          </a:solidFill>
                        </a:rPr>
                        <a:t>ITT</a:t>
                      </a:r>
                      <a:endParaRPr lang="en-US" sz="1000" b="1" noProof="0" dirty="0">
                        <a:solidFill>
                          <a:schemeClr val="tx1"/>
                        </a:solidFill>
                      </a:endParaRPr>
                    </a:p>
                  </a:txBody>
                  <a:tcPr marL="95024" marR="95024" marT="47512" marB="47512">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3816063"/>
                  </a:ext>
                </a:extLst>
              </a:tr>
            </a:tbl>
          </a:graphicData>
        </a:graphic>
      </p:graphicFrame>
      <p:sp>
        <p:nvSpPr>
          <p:cNvPr id="12" name="TextBox 11">
            <a:extLst>
              <a:ext uri="{FF2B5EF4-FFF2-40B4-BE49-F238E27FC236}">
                <a16:creationId xmlns:a16="http://schemas.microsoft.com/office/drawing/2014/main" id="{89F0713D-9BCA-C4F3-BAC1-7F4FC5FAB2DE}"/>
              </a:ext>
            </a:extLst>
          </p:cNvPr>
          <p:cNvSpPr txBox="1"/>
          <p:nvPr/>
        </p:nvSpPr>
        <p:spPr>
          <a:xfrm>
            <a:off x="667658" y="3339975"/>
            <a:ext cx="1005840" cy="411480"/>
          </a:xfrm>
          <a:prstGeom prst="rect">
            <a:avLst/>
          </a:prstGeom>
          <a:solidFill>
            <a:schemeClr val="bg1"/>
          </a:solidFill>
          <a:ln w="38100">
            <a:solidFill>
              <a:srgbClr val="669900"/>
            </a:solidFill>
          </a:ln>
          <a:effectLst>
            <a:outerShdw blurRad="63500" sx="102000" sy="102000" algn="ctr" rotWithShape="0">
              <a:prstClr val="black">
                <a:alpha val="40000"/>
              </a:prstClr>
            </a:outerShdw>
          </a:effectLst>
        </p:spPr>
        <p:txBody>
          <a:bodyPr wrap="square" rtlCol="0">
            <a:noAutofit/>
          </a:bodyPr>
          <a:lstStyle>
            <a:defPPr>
              <a:defRPr lang="fr-FR"/>
            </a:defPPr>
            <a:lvl1pPr marR="0" lvl="0" indent="0" algn="ctr" eaLnBrk="0" fontAlgn="base" hangingPunct="0">
              <a:lnSpc>
                <a:spcPct val="100000"/>
              </a:lnSpc>
              <a:spcBef>
                <a:spcPct val="0"/>
              </a:spcBef>
              <a:spcAft>
                <a:spcPct val="0"/>
              </a:spcAft>
              <a:buClrTx/>
              <a:buSzTx/>
              <a:buFontTx/>
              <a:buNone/>
              <a:tabLst/>
              <a:defRPr kumimoji="0" sz="1000" b="1" i="0" u="none" strike="noStrike" cap="none" spc="0" normalizeH="0" baseline="0">
                <a:ln>
                  <a:noFill/>
                </a:ln>
                <a:effectLst/>
                <a:uLnTx/>
                <a:uFillTx/>
                <a:latin typeface="+mj-lt"/>
              </a:defRPr>
            </a:lvl1pPr>
          </a:lstStyle>
          <a:p>
            <a:r>
              <a:rPr lang="fr-FR" dirty="0"/>
              <a:t>Effect size</a:t>
            </a:r>
          </a:p>
          <a:p>
            <a:r>
              <a:rPr lang="fr-FR" sz="1300" dirty="0"/>
              <a:t>18%</a:t>
            </a:r>
          </a:p>
        </p:txBody>
      </p:sp>
      <p:graphicFrame>
        <p:nvGraphicFramePr>
          <p:cNvPr id="13" name="Tableau 6">
            <a:extLst>
              <a:ext uri="{FF2B5EF4-FFF2-40B4-BE49-F238E27FC236}">
                <a16:creationId xmlns:a16="http://schemas.microsoft.com/office/drawing/2014/main" id="{CD302428-DE8D-F148-60BD-F5070ED5BBB7}"/>
              </a:ext>
            </a:extLst>
          </p:cNvPr>
          <p:cNvGraphicFramePr>
            <a:graphicFrameLocks noGrp="1"/>
          </p:cNvGraphicFramePr>
          <p:nvPr/>
        </p:nvGraphicFramePr>
        <p:xfrm>
          <a:off x="667658" y="2512811"/>
          <a:ext cx="1005840" cy="555808"/>
        </p:xfrm>
        <a:graphic>
          <a:graphicData uri="http://schemas.openxmlformats.org/drawingml/2006/table">
            <a:tbl>
              <a:tblPr firstRow="1" bandRow="1">
                <a:tableStyleId>{5940675A-B579-460E-94D1-54222C63F5DA}</a:tableStyleId>
              </a:tblPr>
              <a:tblGrid>
                <a:gridCol w="1005840">
                  <a:extLst>
                    <a:ext uri="{9D8B030D-6E8A-4147-A177-3AD203B41FA5}">
                      <a16:colId xmlns:a16="http://schemas.microsoft.com/office/drawing/2014/main" val="3315219845"/>
                    </a:ext>
                  </a:extLst>
                </a:gridCol>
              </a:tblGrid>
              <a:tr h="236260">
                <a:tc>
                  <a:txBody>
                    <a:bodyPr/>
                    <a:lstStyle/>
                    <a:p>
                      <a:pPr algn="ctr"/>
                      <a:r>
                        <a:rPr lang="fr-FR" sz="800" b="1" dirty="0">
                          <a:solidFill>
                            <a:schemeClr val="tx1"/>
                          </a:solidFill>
                        </a:rPr>
                        <a:t>Phase II</a:t>
                      </a:r>
                    </a:p>
                    <a:p>
                      <a:pPr algn="ctr"/>
                      <a:r>
                        <a:rPr lang="fr-FR" sz="800" b="1" dirty="0">
                          <a:solidFill>
                            <a:schemeClr val="tx1"/>
                          </a:solidFill>
                        </a:rPr>
                        <a:t>6 </a:t>
                      </a:r>
                      <a:r>
                        <a:rPr lang="en-US" sz="800" b="1" noProof="0" dirty="0">
                          <a:solidFill>
                            <a:schemeClr val="tx1"/>
                          </a:solidFill>
                        </a:rPr>
                        <a:t>months</a:t>
                      </a:r>
                    </a:p>
                  </a:txBody>
                  <a:tcPr marL="95024" marR="95024" marT="47512" marB="47512">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rgbClr val="669800"/>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403816063"/>
                  </a:ext>
                </a:extLst>
              </a:tr>
              <a:tr h="151256">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800" b="1" dirty="0">
                          <a:solidFill>
                            <a:schemeClr val="tx1"/>
                          </a:solidFill>
                        </a:rPr>
                        <a:t>N=247</a:t>
                      </a:r>
                      <a:endParaRPr lang="fr-FR" sz="800" b="1" u="none" dirty="0">
                        <a:solidFill>
                          <a:schemeClr val="tx1"/>
                        </a:solidFill>
                      </a:endParaRPr>
                    </a:p>
                  </a:txBody>
                  <a:tcPr marL="95024" marR="95024" marT="47512" marB="47512">
                    <a:lnL w="12700" cap="flat" cmpd="sng" algn="ctr">
                      <a:solidFill>
                        <a:srgbClr val="669800"/>
                      </a:solidFill>
                      <a:prstDash val="solid"/>
                      <a:round/>
                      <a:headEnd type="none" w="med" len="med"/>
                      <a:tailEnd type="none" w="med" len="med"/>
                    </a:lnL>
                    <a:lnR w="12700" cap="flat" cmpd="sng" algn="ctr">
                      <a:solidFill>
                        <a:srgbClr val="669800"/>
                      </a:solidFill>
                      <a:prstDash val="solid"/>
                      <a:round/>
                      <a:headEnd type="none" w="med" len="med"/>
                      <a:tailEnd type="none" w="med" len="med"/>
                    </a:lnR>
                    <a:lnT w="12700" cap="flat" cmpd="sng" algn="ctr">
                      <a:solidFill>
                        <a:srgbClr val="669800"/>
                      </a:solidFill>
                      <a:prstDash val="solid"/>
                      <a:round/>
                      <a:headEnd type="none" w="med" len="med"/>
                      <a:tailEnd type="none" w="med" len="med"/>
                    </a:lnT>
                    <a:lnB w="12700" cap="flat" cmpd="sng" algn="ctr">
                      <a:solidFill>
                        <a:srgbClr val="6698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85092992"/>
                  </a:ext>
                </a:extLst>
              </a:tr>
            </a:tbl>
          </a:graphicData>
        </a:graphic>
      </p:graphicFrame>
      <p:sp>
        <p:nvSpPr>
          <p:cNvPr id="14" name="Rectangle 13">
            <a:extLst>
              <a:ext uri="{FF2B5EF4-FFF2-40B4-BE49-F238E27FC236}">
                <a16:creationId xmlns:a16="http://schemas.microsoft.com/office/drawing/2014/main" id="{0D0123BD-512F-CFFA-9B32-FA12C938C2AD}"/>
              </a:ext>
            </a:extLst>
          </p:cNvPr>
          <p:cNvSpPr/>
          <p:nvPr/>
        </p:nvSpPr>
        <p:spPr>
          <a:xfrm>
            <a:off x="704745" y="2254456"/>
            <a:ext cx="931665" cy="246221"/>
          </a:xfrm>
          <a:prstGeom prst="rect">
            <a:avLst/>
          </a:prstGeom>
        </p:spPr>
        <p:txBody>
          <a:bodyPr wrap="none">
            <a:spAutoFit/>
          </a:bodyPr>
          <a:lstStyle/>
          <a:p>
            <a:pPr marL="0" marR="0" lvl="0" indent="0" algn="ctr" defTabSz="861993" rtl="0" eaLnBrk="0" fontAlgn="auto" latinLnBrk="0" hangingPunct="0">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effectLst/>
                <a:uLnTx/>
                <a:uFillTx/>
                <a:latin typeface="Arial"/>
                <a:ea typeface="+mn-ea"/>
                <a:cs typeface="+mn-cs"/>
              </a:rPr>
              <a:t>L</a:t>
            </a:r>
            <a:r>
              <a:rPr kumimoji="0" lang="fr-FR" sz="1000" b="1" i="0" u="none" strike="noStrike" kern="1200" cap="none" spc="0" normalizeH="0" baseline="0" noProof="0" dirty="0" err="1">
                <a:ln>
                  <a:noFill/>
                </a:ln>
                <a:effectLst/>
                <a:uLnTx/>
                <a:uFillTx/>
                <a:latin typeface="Arial"/>
                <a:ea typeface="+mn-ea"/>
                <a:cs typeface="+mn-cs"/>
              </a:rPr>
              <a:t>anifibranor</a:t>
            </a:r>
            <a:endParaRPr kumimoji="0" lang="fr-FR" sz="1000" b="1" i="0" u="none" strike="noStrike" kern="1200" cap="none" spc="0" normalizeH="0" baseline="0" noProof="0" dirty="0">
              <a:ln>
                <a:noFill/>
              </a:ln>
              <a:effectLst/>
              <a:uLnTx/>
              <a:uFillTx/>
              <a:latin typeface="Arial"/>
              <a:ea typeface="+mn-ea"/>
              <a:cs typeface="+mn-cs"/>
            </a:endParaRPr>
          </a:p>
        </p:txBody>
      </p:sp>
      <p:cxnSp>
        <p:nvCxnSpPr>
          <p:cNvPr id="16" name="Straight Connector 15">
            <a:extLst>
              <a:ext uri="{FF2B5EF4-FFF2-40B4-BE49-F238E27FC236}">
                <a16:creationId xmlns:a16="http://schemas.microsoft.com/office/drawing/2014/main" id="{A69D94C7-9DF0-8C22-4885-8467BC8BE3F9}"/>
              </a:ext>
            </a:extLst>
          </p:cNvPr>
          <p:cNvCxnSpPr/>
          <p:nvPr/>
        </p:nvCxnSpPr>
        <p:spPr bwMode="auto">
          <a:xfrm>
            <a:off x="305906" y="5857376"/>
            <a:ext cx="10080000" cy="0"/>
          </a:xfrm>
          <a:prstGeom prst="line">
            <a:avLst/>
          </a:prstGeom>
          <a:solidFill>
            <a:schemeClr val="accent1"/>
          </a:solidFill>
          <a:ln w="19050"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TextBox 16">
            <a:extLst>
              <a:ext uri="{FF2B5EF4-FFF2-40B4-BE49-F238E27FC236}">
                <a16:creationId xmlns:a16="http://schemas.microsoft.com/office/drawing/2014/main" id="{145E9517-6FAD-504D-182D-7B6057BF0927}"/>
              </a:ext>
            </a:extLst>
          </p:cNvPr>
          <p:cNvSpPr txBox="1"/>
          <p:nvPr/>
        </p:nvSpPr>
        <p:spPr>
          <a:xfrm>
            <a:off x="818887" y="5917010"/>
            <a:ext cx="113814" cy="76944"/>
          </a:xfrm>
          <a:prstGeom prst="rect">
            <a:avLst/>
          </a:prstGeom>
          <a:noFill/>
        </p:spPr>
        <p:txBody>
          <a:bodyPr wrap="none" lIns="0" tIns="0" rIns="0" bIns="0" rtlCol="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600" b="0" i="0" u="none" strike="noStrike" kern="1200" cap="none" spc="0" normalizeH="0" baseline="0" noProof="0" dirty="0" err="1">
                <a:ln>
                  <a:noFill/>
                </a:ln>
                <a:effectLst/>
                <a:uLnTx/>
                <a:uFillTx/>
                <a:latin typeface="Arial"/>
                <a:ea typeface="+mn-ea"/>
                <a:cs typeface="+mn-cs"/>
              </a:rPr>
              <a:t>Pbo</a:t>
            </a:r>
            <a:endParaRPr kumimoji="0" lang="fr-FR" sz="600" b="0" i="0" u="none" strike="noStrike" kern="1200" cap="none" spc="0" normalizeH="0" baseline="0" noProof="0" dirty="0">
              <a:ln>
                <a:noFill/>
              </a:ln>
              <a:effectLst/>
              <a:uLnTx/>
              <a:uFillTx/>
              <a:latin typeface="Arial"/>
              <a:ea typeface="+mn-ea"/>
              <a:cs typeface="+mn-cs"/>
            </a:endParaRPr>
          </a:p>
        </p:txBody>
      </p:sp>
      <p:sp>
        <p:nvSpPr>
          <p:cNvPr id="18" name="TextBox 17">
            <a:extLst>
              <a:ext uri="{FF2B5EF4-FFF2-40B4-BE49-F238E27FC236}">
                <a16:creationId xmlns:a16="http://schemas.microsoft.com/office/drawing/2014/main" id="{FC87DC6C-59D0-D233-83E0-00FDBE9B270E}"/>
              </a:ext>
            </a:extLst>
          </p:cNvPr>
          <p:cNvSpPr txBox="1"/>
          <p:nvPr/>
        </p:nvSpPr>
        <p:spPr>
          <a:xfrm>
            <a:off x="1071847" y="5917010"/>
            <a:ext cx="193964" cy="76944"/>
          </a:xfrm>
          <a:prstGeom prst="rect">
            <a:avLst/>
          </a:prstGeom>
          <a:noFill/>
        </p:spPr>
        <p:txBody>
          <a:bodyPr wrap="none" lIns="0" tIns="0" rIns="0" bIns="0" rtlCol="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600" b="0" i="0" u="none" strike="noStrike" kern="1200" cap="none" spc="0" normalizeH="0" baseline="0" noProof="0" dirty="0">
                <a:ln>
                  <a:noFill/>
                </a:ln>
                <a:effectLst/>
                <a:uLnTx/>
                <a:uFillTx/>
                <a:latin typeface="Arial"/>
                <a:ea typeface="+mn-ea"/>
                <a:cs typeface="+mn-cs"/>
              </a:rPr>
              <a:t>800mg</a:t>
            </a:r>
          </a:p>
        </p:txBody>
      </p:sp>
      <p:sp>
        <p:nvSpPr>
          <p:cNvPr id="19" name="TextBox 18">
            <a:extLst>
              <a:ext uri="{FF2B5EF4-FFF2-40B4-BE49-F238E27FC236}">
                <a16:creationId xmlns:a16="http://schemas.microsoft.com/office/drawing/2014/main" id="{10342C4F-C0AC-9EF5-6120-D2C200642B8D}"/>
              </a:ext>
            </a:extLst>
          </p:cNvPr>
          <p:cNvSpPr txBox="1"/>
          <p:nvPr/>
        </p:nvSpPr>
        <p:spPr>
          <a:xfrm>
            <a:off x="1354901" y="5917010"/>
            <a:ext cx="229230" cy="76944"/>
          </a:xfrm>
          <a:prstGeom prst="rect">
            <a:avLst/>
          </a:prstGeom>
          <a:noFill/>
        </p:spPr>
        <p:txBody>
          <a:bodyPr wrap="none" lIns="0" tIns="0" rIns="0" bIns="0" rtlCol="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600" b="0" i="0" u="none" strike="noStrike" kern="1200" cap="none" spc="0" normalizeH="0" baseline="0" noProof="0" dirty="0">
                <a:ln>
                  <a:noFill/>
                </a:ln>
                <a:effectLst/>
                <a:uLnTx/>
                <a:uFillTx/>
                <a:latin typeface="Arial"/>
                <a:ea typeface="+mn-ea"/>
                <a:cs typeface="+mn-cs"/>
              </a:rPr>
              <a:t>1200mg</a:t>
            </a:r>
          </a:p>
        </p:txBody>
      </p:sp>
      <p:sp>
        <p:nvSpPr>
          <p:cNvPr id="21" name="Freeform: Shape 20">
            <a:extLst>
              <a:ext uri="{FF2B5EF4-FFF2-40B4-BE49-F238E27FC236}">
                <a16:creationId xmlns:a16="http://schemas.microsoft.com/office/drawing/2014/main" id="{9DF77818-7EA7-DC3D-E619-5E5036D046BD}"/>
              </a:ext>
            </a:extLst>
          </p:cNvPr>
          <p:cNvSpPr/>
          <p:nvPr/>
        </p:nvSpPr>
        <p:spPr bwMode="auto">
          <a:xfrm>
            <a:off x="661988" y="3834287"/>
            <a:ext cx="1012031" cy="92868"/>
          </a:xfrm>
          <a:custGeom>
            <a:avLst/>
            <a:gdLst>
              <a:gd name="connsiteX0" fmla="*/ 1012031 w 1012031"/>
              <a:gd name="connsiteY0" fmla="*/ 90487 h 92868"/>
              <a:gd name="connsiteX1" fmla="*/ 1012031 w 1012031"/>
              <a:gd name="connsiteY1" fmla="*/ 0 h 92868"/>
              <a:gd name="connsiteX2" fmla="*/ 0 w 1012031"/>
              <a:gd name="connsiteY2" fmla="*/ 0 h 92868"/>
              <a:gd name="connsiteX3" fmla="*/ 0 w 1012031"/>
              <a:gd name="connsiteY3" fmla="*/ 92868 h 92868"/>
            </a:gdLst>
            <a:ahLst/>
            <a:cxnLst>
              <a:cxn ang="0">
                <a:pos x="connsiteX0" y="connsiteY0"/>
              </a:cxn>
              <a:cxn ang="0">
                <a:pos x="connsiteX1" y="connsiteY1"/>
              </a:cxn>
              <a:cxn ang="0">
                <a:pos x="connsiteX2" y="connsiteY2"/>
              </a:cxn>
              <a:cxn ang="0">
                <a:pos x="connsiteX3" y="connsiteY3"/>
              </a:cxn>
            </a:cxnLst>
            <a:rect l="l" t="t" r="r" b="b"/>
            <a:pathLst>
              <a:path w="1012031" h="92868">
                <a:moveTo>
                  <a:pt x="1012031" y="90487"/>
                </a:moveTo>
                <a:lnTo>
                  <a:pt x="1012031" y="0"/>
                </a:lnTo>
                <a:lnTo>
                  <a:pt x="0" y="0"/>
                </a:lnTo>
                <a:lnTo>
                  <a:pt x="0" y="92868"/>
                </a:lnTo>
              </a:path>
            </a:pathLst>
          </a:custGeom>
          <a:noFill/>
          <a:ln w="19050" cap="flat" cmpd="sng" algn="ctr">
            <a:solidFill>
              <a:srgbClr val="6699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pitchFamily="34" charset="0"/>
            </a:endParaRPr>
          </a:p>
        </p:txBody>
      </p:sp>
      <p:graphicFrame>
        <p:nvGraphicFramePr>
          <p:cNvPr id="22" name="Tableau 61">
            <a:extLst>
              <a:ext uri="{FF2B5EF4-FFF2-40B4-BE49-F238E27FC236}">
                <a16:creationId xmlns:a16="http://schemas.microsoft.com/office/drawing/2014/main" id="{384B683D-0BB4-E3D5-E001-96F2A26E4710}"/>
              </a:ext>
            </a:extLst>
          </p:cNvPr>
          <p:cNvGraphicFramePr>
            <a:graphicFrameLocks noGrp="1"/>
          </p:cNvGraphicFramePr>
          <p:nvPr/>
        </p:nvGraphicFramePr>
        <p:xfrm>
          <a:off x="2298842" y="3085120"/>
          <a:ext cx="1005840" cy="253397"/>
        </p:xfrm>
        <a:graphic>
          <a:graphicData uri="http://schemas.openxmlformats.org/drawingml/2006/table">
            <a:tbl>
              <a:tblPr firstRow="1" bandRow="1">
                <a:tableStyleId>{5940675A-B579-460E-94D1-54222C63F5DA}</a:tableStyleId>
              </a:tblPr>
              <a:tblGrid>
                <a:gridCol w="1005840">
                  <a:extLst>
                    <a:ext uri="{9D8B030D-6E8A-4147-A177-3AD203B41FA5}">
                      <a16:colId xmlns:a16="http://schemas.microsoft.com/office/drawing/2014/main" val="3315219845"/>
                    </a:ext>
                  </a:extLst>
                </a:gridCol>
              </a:tblGrid>
              <a:tr h="253397">
                <a:tc>
                  <a:txBody>
                    <a:bodyPr/>
                    <a:lstStyle/>
                    <a:p>
                      <a:pPr algn="ctr"/>
                      <a:r>
                        <a:rPr lang="fr-FR" sz="1000" b="1" dirty="0">
                          <a:solidFill>
                            <a:schemeClr val="tx1"/>
                          </a:solidFill>
                        </a:rPr>
                        <a:t>ITT</a:t>
                      </a:r>
                      <a:endParaRPr lang="en-US" sz="1000" b="1" noProof="0" dirty="0">
                        <a:solidFill>
                          <a:schemeClr val="tx1"/>
                        </a:solidFill>
                      </a:endParaRPr>
                    </a:p>
                  </a:txBody>
                  <a:tcPr marL="95024" marR="95024" marT="47512" marB="47512">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3816063"/>
                  </a:ext>
                </a:extLst>
              </a:tr>
            </a:tbl>
          </a:graphicData>
        </a:graphic>
      </p:graphicFrame>
      <p:sp>
        <p:nvSpPr>
          <p:cNvPr id="23" name="TextBox 22">
            <a:extLst>
              <a:ext uri="{FF2B5EF4-FFF2-40B4-BE49-F238E27FC236}">
                <a16:creationId xmlns:a16="http://schemas.microsoft.com/office/drawing/2014/main" id="{439817F3-E335-8535-BAFA-491BFD9CFE47}"/>
              </a:ext>
            </a:extLst>
          </p:cNvPr>
          <p:cNvSpPr txBox="1"/>
          <p:nvPr/>
        </p:nvSpPr>
        <p:spPr>
          <a:xfrm>
            <a:off x="2298842" y="3339975"/>
            <a:ext cx="1005840" cy="411480"/>
          </a:xfrm>
          <a:prstGeom prst="rect">
            <a:avLst/>
          </a:prstGeom>
          <a:solidFill>
            <a:schemeClr val="bg1"/>
          </a:solidFill>
          <a:effectLst>
            <a:outerShdw blurRad="63500" sx="102000" sy="102000" algn="ctr" rotWithShape="0">
              <a:prstClr val="black">
                <a:alpha val="40000"/>
              </a:prstClr>
            </a:outerShdw>
          </a:effectLst>
        </p:spPr>
        <p:txBody>
          <a:bodyPr wrap="square" rtlCol="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effectLst/>
                <a:uLnTx/>
                <a:uFillTx/>
                <a:latin typeface="+mj-lt"/>
                <a:ea typeface="+mn-ea"/>
                <a:cs typeface="+mn-cs"/>
              </a:rPr>
              <a:t>Effect size</a:t>
            </a:r>
          </a:p>
          <a:p>
            <a:pPr marL="0" marR="0" lvl="0" indent="0" algn="ctr" defTabSz="914400" rtl="0" eaLnBrk="0" fontAlgn="base" latinLnBrk="0" hangingPunct="0">
              <a:lnSpc>
                <a:spcPct val="100000"/>
              </a:lnSpc>
              <a:spcBef>
                <a:spcPct val="0"/>
              </a:spcBef>
              <a:spcAft>
                <a:spcPct val="0"/>
              </a:spcAft>
              <a:buClrTx/>
              <a:buSzTx/>
              <a:buFontTx/>
              <a:buNone/>
              <a:tabLst/>
              <a:defRPr/>
            </a:pPr>
            <a:r>
              <a:rPr lang="fr-FR" sz="1300" b="1" dirty="0">
                <a:latin typeface="+mj-lt"/>
              </a:rPr>
              <a:t>12</a:t>
            </a:r>
            <a:r>
              <a:rPr kumimoji="0" lang="fr-FR" sz="1300" b="1" i="0" u="none" strike="noStrike" kern="1200" cap="none" spc="0" normalizeH="0" baseline="0" noProof="0" dirty="0">
                <a:ln>
                  <a:noFill/>
                </a:ln>
                <a:effectLst/>
                <a:uLnTx/>
                <a:uFillTx/>
                <a:latin typeface="+mj-lt"/>
                <a:ea typeface="+mn-ea"/>
                <a:cs typeface="+mn-cs"/>
              </a:rPr>
              <a:t>%</a:t>
            </a:r>
          </a:p>
        </p:txBody>
      </p:sp>
      <p:graphicFrame>
        <p:nvGraphicFramePr>
          <p:cNvPr id="24" name="Tableau 53">
            <a:extLst>
              <a:ext uri="{FF2B5EF4-FFF2-40B4-BE49-F238E27FC236}">
                <a16:creationId xmlns:a16="http://schemas.microsoft.com/office/drawing/2014/main" id="{7FADB9A2-0751-009C-3B21-15C714E0D3A0}"/>
              </a:ext>
            </a:extLst>
          </p:cNvPr>
          <p:cNvGraphicFramePr>
            <a:graphicFrameLocks noGrp="1"/>
          </p:cNvGraphicFramePr>
          <p:nvPr/>
        </p:nvGraphicFramePr>
        <p:xfrm>
          <a:off x="2298842" y="2512811"/>
          <a:ext cx="1005840" cy="555808"/>
        </p:xfrm>
        <a:graphic>
          <a:graphicData uri="http://schemas.openxmlformats.org/drawingml/2006/table">
            <a:tbl>
              <a:tblPr firstRow="1" bandRow="1">
                <a:tableStyleId>{5940675A-B579-460E-94D1-54222C63F5DA}</a:tableStyleId>
              </a:tblPr>
              <a:tblGrid>
                <a:gridCol w="1005840">
                  <a:extLst>
                    <a:ext uri="{9D8B030D-6E8A-4147-A177-3AD203B41FA5}">
                      <a16:colId xmlns:a16="http://schemas.microsoft.com/office/drawing/2014/main" val="3315219845"/>
                    </a:ext>
                  </a:extLst>
                </a:gridCol>
              </a:tblGrid>
              <a:tr h="236260">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800" b="1" dirty="0">
                          <a:solidFill>
                            <a:schemeClr val="tx1"/>
                          </a:solidFill>
                        </a:rPr>
                        <a:t>Phase III</a:t>
                      </a:r>
                    </a:p>
                    <a:p>
                      <a:pPr marL="0" marR="0" lvl="0" indent="0" algn="ctr" defTabSz="1007943" rtl="0" eaLnBrk="1" fontAlgn="auto" latinLnBrk="0" hangingPunct="1">
                        <a:lnSpc>
                          <a:spcPct val="100000"/>
                        </a:lnSpc>
                        <a:spcBef>
                          <a:spcPts val="0"/>
                        </a:spcBef>
                        <a:spcAft>
                          <a:spcPts val="0"/>
                        </a:spcAft>
                        <a:buClrTx/>
                        <a:buSzTx/>
                        <a:buFontTx/>
                        <a:buNone/>
                        <a:tabLst/>
                        <a:defRPr/>
                      </a:pPr>
                      <a:r>
                        <a:rPr lang="fr-FR" sz="800" b="1" dirty="0">
                          <a:solidFill>
                            <a:schemeClr val="tx1"/>
                          </a:solidFill>
                        </a:rPr>
                        <a:t>12 </a:t>
                      </a:r>
                      <a:r>
                        <a:rPr lang="fr-FR" sz="800" b="1" dirty="0" err="1">
                          <a:solidFill>
                            <a:schemeClr val="tx1"/>
                          </a:solidFill>
                        </a:rPr>
                        <a:t>months</a:t>
                      </a:r>
                      <a:endParaRPr lang="fr-FR" sz="800" b="1" dirty="0">
                        <a:solidFill>
                          <a:schemeClr val="tx1"/>
                        </a:solidFill>
                      </a:endParaRPr>
                    </a:p>
                  </a:txBody>
                  <a:tcPr marL="95024" marR="95024" marT="47512" marB="47512">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rgbClr val="437CBB"/>
                      </a:solidFill>
                      <a:prstDash val="solid"/>
                      <a:round/>
                      <a:headEnd type="none" w="med" len="med"/>
                      <a:tailEnd type="none" w="med" len="med"/>
                    </a:lnB>
                    <a:lnTlToBr w="12700" cmpd="sng">
                      <a:noFill/>
                      <a:prstDash val="solid"/>
                    </a:lnTlToBr>
                    <a:lnBlToTr w="12700" cmpd="sng">
                      <a:noFill/>
                      <a:prstDash val="solid"/>
                    </a:lnBlToTr>
                    <a:solidFill>
                      <a:srgbClr val="DAE5F2"/>
                    </a:solidFill>
                  </a:tcPr>
                </a:tc>
                <a:extLst>
                  <a:ext uri="{0D108BD9-81ED-4DB2-BD59-A6C34878D82A}">
                    <a16:rowId xmlns:a16="http://schemas.microsoft.com/office/drawing/2014/main" val="3403816063"/>
                  </a:ext>
                </a:extLst>
              </a:tr>
              <a:tr h="151256">
                <a:tc>
                  <a:txBody>
                    <a:bodyPr/>
                    <a:lstStyle/>
                    <a:p>
                      <a:pPr algn="ctr"/>
                      <a:r>
                        <a:rPr lang="fr-FR" sz="800" b="1" dirty="0">
                          <a:solidFill>
                            <a:schemeClr val="tx1"/>
                          </a:solidFill>
                        </a:rPr>
                        <a:t>N=955</a:t>
                      </a:r>
                    </a:p>
                  </a:txBody>
                  <a:tcPr marL="95024" marR="95024" marT="47512" marB="47512">
                    <a:lnL w="12700" cap="flat" cmpd="sng" algn="ctr">
                      <a:solidFill>
                        <a:srgbClr val="437CBB"/>
                      </a:solidFill>
                      <a:prstDash val="solid"/>
                      <a:round/>
                      <a:headEnd type="none" w="med" len="med"/>
                      <a:tailEnd type="none" w="med" len="med"/>
                    </a:lnL>
                    <a:lnR w="12700" cap="flat" cmpd="sng" algn="ctr">
                      <a:solidFill>
                        <a:srgbClr val="437CBB"/>
                      </a:solidFill>
                      <a:prstDash val="solid"/>
                      <a:round/>
                      <a:headEnd type="none" w="med" len="med"/>
                      <a:tailEnd type="none" w="med" len="med"/>
                    </a:lnR>
                    <a:lnT w="12700" cap="flat" cmpd="sng" algn="ctr">
                      <a:solidFill>
                        <a:srgbClr val="437CBB"/>
                      </a:solidFill>
                      <a:prstDash val="solid"/>
                      <a:round/>
                      <a:headEnd type="none" w="med" len="med"/>
                      <a:tailEnd type="none" w="med" len="med"/>
                    </a:lnT>
                    <a:lnB w="12700" cap="flat" cmpd="sng" algn="ctr">
                      <a:solidFill>
                        <a:srgbClr val="437CB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85092992"/>
                  </a:ext>
                </a:extLst>
              </a:tr>
            </a:tbl>
          </a:graphicData>
        </a:graphic>
      </p:graphicFrame>
      <p:sp>
        <p:nvSpPr>
          <p:cNvPr id="25" name="Rectangle 24">
            <a:extLst>
              <a:ext uri="{FF2B5EF4-FFF2-40B4-BE49-F238E27FC236}">
                <a16:creationId xmlns:a16="http://schemas.microsoft.com/office/drawing/2014/main" id="{B07F62CB-D8E3-E281-85F9-6FF0969719EB}"/>
              </a:ext>
            </a:extLst>
          </p:cNvPr>
          <p:cNvSpPr/>
          <p:nvPr/>
        </p:nvSpPr>
        <p:spPr>
          <a:xfrm>
            <a:off x="2290244" y="2254456"/>
            <a:ext cx="1023037" cy="246221"/>
          </a:xfrm>
          <a:prstGeom prst="rect">
            <a:avLst/>
          </a:prstGeom>
        </p:spPr>
        <p:txBody>
          <a:bodyPr wrap="none">
            <a:spAutoFit/>
          </a:bodyPr>
          <a:lstStyle/>
          <a:p>
            <a:pPr marL="0" marR="0" lvl="0" indent="0" algn="ctr" defTabSz="861993" rtl="0" eaLnBrk="0" fontAlgn="auto" latinLnBrk="0" hangingPunct="0">
              <a:lnSpc>
                <a:spcPct val="100000"/>
              </a:lnSpc>
              <a:spcBef>
                <a:spcPts val="0"/>
              </a:spcBef>
              <a:spcAft>
                <a:spcPts val="0"/>
              </a:spcAft>
              <a:buClrTx/>
              <a:buSzTx/>
              <a:buFontTx/>
              <a:buNone/>
              <a:tabLst/>
              <a:defRPr/>
            </a:pPr>
            <a:r>
              <a:rPr kumimoji="0" lang="fr-FR" sz="1000" b="1" i="0" u="none" strike="noStrike" kern="1200" cap="none" spc="0" normalizeH="0" baseline="0" noProof="0" dirty="0" err="1">
                <a:ln>
                  <a:noFill/>
                </a:ln>
                <a:effectLst/>
                <a:uLnTx/>
                <a:uFillTx/>
                <a:latin typeface="Arial"/>
                <a:ea typeface="+mn-ea"/>
                <a:cs typeface="+mn-cs"/>
              </a:rPr>
              <a:t>Resmetirom</a:t>
            </a:r>
            <a:r>
              <a:rPr kumimoji="0" lang="fr-FR" sz="1000" b="1" i="0" u="none" strike="noStrike" kern="1200" cap="none" spc="0" normalizeH="0" baseline="0" noProof="0" dirty="0">
                <a:ln>
                  <a:noFill/>
                </a:ln>
                <a:effectLst/>
                <a:uLnTx/>
                <a:uFillTx/>
                <a:latin typeface="Arial"/>
                <a:ea typeface="+mn-ea"/>
                <a:cs typeface="+mn-cs"/>
              </a:rPr>
              <a:t>**</a:t>
            </a:r>
          </a:p>
        </p:txBody>
      </p:sp>
      <p:pic>
        <p:nvPicPr>
          <p:cNvPr id="26" name="Image 51">
            <a:extLst>
              <a:ext uri="{FF2B5EF4-FFF2-40B4-BE49-F238E27FC236}">
                <a16:creationId xmlns:a16="http://schemas.microsoft.com/office/drawing/2014/main" id="{6A55258A-0871-96CA-552F-8C28A5AD5036}"/>
              </a:ext>
            </a:extLst>
          </p:cNvPr>
          <p:cNvPicPr>
            <a:picLocks noChangeAspect="1"/>
          </p:cNvPicPr>
          <p:nvPr/>
        </p:nvPicPr>
        <p:blipFill>
          <a:blip r:embed="rId24"/>
          <a:stretch>
            <a:fillRect/>
          </a:stretch>
        </p:blipFill>
        <p:spPr>
          <a:xfrm>
            <a:off x="2302279" y="1893296"/>
            <a:ext cx="998966" cy="304685"/>
          </a:xfrm>
          <a:prstGeom prst="rect">
            <a:avLst/>
          </a:prstGeom>
        </p:spPr>
      </p:pic>
      <p:sp>
        <p:nvSpPr>
          <p:cNvPr id="27" name="Rectangle: Rounded Corners 26">
            <a:extLst>
              <a:ext uri="{FF2B5EF4-FFF2-40B4-BE49-F238E27FC236}">
                <a16:creationId xmlns:a16="http://schemas.microsoft.com/office/drawing/2014/main" id="{53CD298D-0F0E-7F87-2235-C171A866D5A4}"/>
              </a:ext>
            </a:extLst>
          </p:cNvPr>
          <p:cNvSpPr/>
          <p:nvPr/>
        </p:nvSpPr>
        <p:spPr bwMode="auto">
          <a:xfrm>
            <a:off x="2109710" y="1448531"/>
            <a:ext cx="1384105" cy="280928"/>
          </a:xfrm>
          <a:prstGeom prst="roundRect">
            <a:avLst/>
          </a:prstGeom>
          <a:solidFill>
            <a:srgbClr val="669800"/>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050" b="1" i="0" u="none" strike="noStrike" cap="none" normalizeH="0" baseline="0" dirty="0">
                <a:ln>
                  <a:noFill/>
                </a:ln>
                <a:solidFill>
                  <a:schemeClr val="bg1"/>
                </a:solidFill>
                <a:effectLst/>
                <a:latin typeface="Arial" pitchFamily="34" charset="0"/>
              </a:rPr>
              <a:t>THR-</a:t>
            </a:r>
            <a:r>
              <a:rPr kumimoji="0" lang="el-GR" sz="1050" b="1" i="0" u="none" strike="noStrike" cap="none" normalizeH="0" baseline="0" dirty="0">
                <a:ln>
                  <a:noFill/>
                </a:ln>
                <a:solidFill>
                  <a:schemeClr val="bg1"/>
                </a:solidFill>
                <a:effectLst/>
                <a:latin typeface="Arial" pitchFamily="34" charset="0"/>
              </a:rPr>
              <a:t>β</a:t>
            </a:r>
            <a:endParaRPr kumimoji="0" lang="en-US" sz="1050" b="1" i="0" u="none" strike="noStrike" cap="none" normalizeH="0" baseline="0" dirty="0">
              <a:ln>
                <a:noFill/>
              </a:ln>
              <a:solidFill>
                <a:schemeClr val="bg1"/>
              </a:solidFill>
              <a:effectLst/>
              <a:latin typeface="Arial" pitchFamily="34" charset="0"/>
            </a:endParaRPr>
          </a:p>
        </p:txBody>
      </p:sp>
      <p:sp>
        <p:nvSpPr>
          <p:cNvPr id="29" name="TextBox 28">
            <a:extLst>
              <a:ext uri="{FF2B5EF4-FFF2-40B4-BE49-F238E27FC236}">
                <a16:creationId xmlns:a16="http://schemas.microsoft.com/office/drawing/2014/main" id="{99570100-A294-CA74-48F5-523C5CAF0D6F}"/>
              </a:ext>
            </a:extLst>
          </p:cNvPr>
          <p:cNvSpPr txBox="1"/>
          <p:nvPr/>
        </p:nvSpPr>
        <p:spPr>
          <a:xfrm>
            <a:off x="2456208" y="5917010"/>
            <a:ext cx="113814" cy="76944"/>
          </a:xfrm>
          <a:prstGeom prst="rect">
            <a:avLst/>
          </a:prstGeom>
          <a:noFill/>
        </p:spPr>
        <p:txBody>
          <a:bodyPr wrap="none" lIns="0" tIns="0" rIns="0" bIns="0" rtlCol="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600" b="0" i="0" u="none" strike="noStrike" kern="1200" cap="none" spc="0" normalizeH="0" baseline="0" noProof="0" dirty="0" err="1">
                <a:ln>
                  <a:noFill/>
                </a:ln>
                <a:effectLst/>
                <a:uLnTx/>
                <a:uFillTx/>
                <a:latin typeface="Arial"/>
                <a:ea typeface="+mn-ea"/>
                <a:cs typeface="+mn-cs"/>
              </a:rPr>
              <a:t>Pbo</a:t>
            </a:r>
            <a:endParaRPr kumimoji="0" lang="fr-FR" sz="600" b="0" i="0" u="none" strike="noStrike" kern="1200" cap="none" spc="0" normalizeH="0" baseline="0" noProof="0" dirty="0">
              <a:ln>
                <a:noFill/>
              </a:ln>
              <a:effectLst/>
              <a:uLnTx/>
              <a:uFillTx/>
              <a:latin typeface="Arial"/>
              <a:ea typeface="+mn-ea"/>
              <a:cs typeface="+mn-cs"/>
            </a:endParaRPr>
          </a:p>
        </p:txBody>
      </p:sp>
      <p:sp>
        <p:nvSpPr>
          <p:cNvPr id="30" name="TextBox 29">
            <a:extLst>
              <a:ext uri="{FF2B5EF4-FFF2-40B4-BE49-F238E27FC236}">
                <a16:creationId xmlns:a16="http://schemas.microsoft.com/office/drawing/2014/main" id="{91CF8132-16BE-5700-DB4E-36A59D3FCD15}"/>
              </a:ext>
            </a:extLst>
          </p:cNvPr>
          <p:cNvSpPr txBox="1"/>
          <p:nvPr/>
        </p:nvSpPr>
        <p:spPr>
          <a:xfrm>
            <a:off x="2719118" y="5917010"/>
            <a:ext cx="158698" cy="76944"/>
          </a:xfrm>
          <a:prstGeom prst="rect">
            <a:avLst/>
          </a:prstGeom>
          <a:noFill/>
        </p:spPr>
        <p:txBody>
          <a:bodyPr wrap="none" lIns="0" tIns="0" rIns="0" bIns="0" rtlCol="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600" b="0" i="0" u="none" strike="noStrike" kern="1200" cap="none" spc="0" normalizeH="0" baseline="0" noProof="0" dirty="0">
                <a:ln>
                  <a:noFill/>
                </a:ln>
                <a:effectLst/>
                <a:uLnTx/>
                <a:uFillTx/>
                <a:latin typeface="Arial"/>
                <a:ea typeface="+mn-ea"/>
                <a:cs typeface="+mn-cs"/>
              </a:rPr>
              <a:t>80mg</a:t>
            </a:r>
          </a:p>
        </p:txBody>
      </p:sp>
      <p:sp>
        <p:nvSpPr>
          <p:cNvPr id="31" name="TextBox 30">
            <a:extLst>
              <a:ext uri="{FF2B5EF4-FFF2-40B4-BE49-F238E27FC236}">
                <a16:creationId xmlns:a16="http://schemas.microsoft.com/office/drawing/2014/main" id="{37C139BB-D6DA-A71E-AFF3-94DD711E75CE}"/>
              </a:ext>
            </a:extLst>
          </p:cNvPr>
          <p:cNvSpPr txBox="1"/>
          <p:nvPr/>
        </p:nvSpPr>
        <p:spPr>
          <a:xfrm>
            <a:off x="2987157" y="5917010"/>
            <a:ext cx="193964" cy="76944"/>
          </a:xfrm>
          <a:prstGeom prst="rect">
            <a:avLst/>
          </a:prstGeom>
          <a:noFill/>
        </p:spPr>
        <p:txBody>
          <a:bodyPr wrap="none" lIns="0" tIns="0" rIns="0" bIns="0" rtlCol="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600" b="0" i="0" u="none" strike="noStrike" kern="1200" cap="none" spc="0" normalizeH="0" baseline="0" noProof="0" dirty="0">
                <a:ln>
                  <a:noFill/>
                </a:ln>
                <a:effectLst/>
                <a:uLnTx/>
                <a:uFillTx/>
                <a:latin typeface="Arial"/>
                <a:ea typeface="+mn-ea"/>
                <a:cs typeface="+mn-cs"/>
              </a:rPr>
              <a:t>100mg</a:t>
            </a:r>
          </a:p>
        </p:txBody>
      </p:sp>
      <p:sp>
        <p:nvSpPr>
          <p:cNvPr id="33" name="Freeform: Shape 32">
            <a:extLst>
              <a:ext uri="{FF2B5EF4-FFF2-40B4-BE49-F238E27FC236}">
                <a16:creationId xmlns:a16="http://schemas.microsoft.com/office/drawing/2014/main" id="{52F32643-F463-52F5-AC55-16BCFFC02755}"/>
              </a:ext>
            </a:extLst>
          </p:cNvPr>
          <p:cNvSpPr/>
          <p:nvPr/>
        </p:nvSpPr>
        <p:spPr bwMode="auto">
          <a:xfrm>
            <a:off x="2295747" y="3844226"/>
            <a:ext cx="1012031" cy="92868"/>
          </a:xfrm>
          <a:custGeom>
            <a:avLst/>
            <a:gdLst>
              <a:gd name="connsiteX0" fmla="*/ 1012031 w 1012031"/>
              <a:gd name="connsiteY0" fmla="*/ 90487 h 92868"/>
              <a:gd name="connsiteX1" fmla="*/ 1012031 w 1012031"/>
              <a:gd name="connsiteY1" fmla="*/ 0 h 92868"/>
              <a:gd name="connsiteX2" fmla="*/ 0 w 1012031"/>
              <a:gd name="connsiteY2" fmla="*/ 0 h 92868"/>
              <a:gd name="connsiteX3" fmla="*/ 0 w 1012031"/>
              <a:gd name="connsiteY3" fmla="*/ 92868 h 92868"/>
            </a:gdLst>
            <a:ahLst/>
            <a:cxnLst>
              <a:cxn ang="0">
                <a:pos x="connsiteX0" y="connsiteY0"/>
              </a:cxn>
              <a:cxn ang="0">
                <a:pos x="connsiteX1" y="connsiteY1"/>
              </a:cxn>
              <a:cxn ang="0">
                <a:pos x="connsiteX2" y="connsiteY2"/>
              </a:cxn>
              <a:cxn ang="0">
                <a:pos x="connsiteX3" y="connsiteY3"/>
              </a:cxn>
            </a:cxnLst>
            <a:rect l="l" t="t" r="r" b="b"/>
            <a:pathLst>
              <a:path w="1012031" h="92868">
                <a:moveTo>
                  <a:pt x="1012031" y="90487"/>
                </a:moveTo>
                <a:lnTo>
                  <a:pt x="1012031" y="0"/>
                </a:lnTo>
                <a:lnTo>
                  <a:pt x="0" y="0"/>
                </a:lnTo>
                <a:lnTo>
                  <a:pt x="0" y="92868"/>
                </a:lnTo>
              </a:path>
            </a:pathLst>
          </a:cu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pitchFamily="34" charset="0"/>
            </a:endParaRPr>
          </a:p>
        </p:txBody>
      </p:sp>
      <p:sp>
        <p:nvSpPr>
          <p:cNvPr id="34" name="Freeform: Shape 33">
            <a:extLst>
              <a:ext uri="{FF2B5EF4-FFF2-40B4-BE49-F238E27FC236}">
                <a16:creationId xmlns:a16="http://schemas.microsoft.com/office/drawing/2014/main" id="{542B495B-6652-E648-9E90-0697552C1D9E}"/>
              </a:ext>
            </a:extLst>
          </p:cNvPr>
          <p:cNvSpPr/>
          <p:nvPr/>
        </p:nvSpPr>
        <p:spPr bwMode="auto">
          <a:xfrm>
            <a:off x="3902126" y="3844226"/>
            <a:ext cx="1012031" cy="92868"/>
          </a:xfrm>
          <a:custGeom>
            <a:avLst/>
            <a:gdLst>
              <a:gd name="connsiteX0" fmla="*/ 1012031 w 1012031"/>
              <a:gd name="connsiteY0" fmla="*/ 90487 h 92868"/>
              <a:gd name="connsiteX1" fmla="*/ 1012031 w 1012031"/>
              <a:gd name="connsiteY1" fmla="*/ 0 h 92868"/>
              <a:gd name="connsiteX2" fmla="*/ 0 w 1012031"/>
              <a:gd name="connsiteY2" fmla="*/ 0 h 92868"/>
              <a:gd name="connsiteX3" fmla="*/ 0 w 1012031"/>
              <a:gd name="connsiteY3" fmla="*/ 92868 h 92868"/>
            </a:gdLst>
            <a:ahLst/>
            <a:cxnLst>
              <a:cxn ang="0">
                <a:pos x="connsiteX0" y="connsiteY0"/>
              </a:cxn>
              <a:cxn ang="0">
                <a:pos x="connsiteX1" y="connsiteY1"/>
              </a:cxn>
              <a:cxn ang="0">
                <a:pos x="connsiteX2" y="connsiteY2"/>
              </a:cxn>
              <a:cxn ang="0">
                <a:pos x="connsiteX3" y="connsiteY3"/>
              </a:cxn>
            </a:cxnLst>
            <a:rect l="l" t="t" r="r" b="b"/>
            <a:pathLst>
              <a:path w="1012031" h="92868">
                <a:moveTo>
                  <a:pt x="1012031" y="90487"/>
                </a:moveTo>
                <a:lnTo>
                  <a:pt x="1012031" y="0"/>
                </a:lnTo>
                <a:lnTo>
                  <a:pt x="0" y="0"/>
                </a:lnTo>
                <a:lnTo>
                  <a:pt x="0" y="92868"/>
                </a:lnTo>
              </a:path>
            </a:pathLst>
          </a:cu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pitchFamily="34" charset="0"/>
            </a:endParaRPr>
          </a:p>
        </p:txBody>
      </p:sp>
      <p:sp>
        <p:nvSpPr>
          <p:cNvPr id="35" name="Freeform: Shape 34">
            <a:extLst>
              <a:ext uri="{FF2B5EF4-FFF2-40B4-BE49-F238E27FC236}">
                <a16:creationId xmlns:a16="http://schemas.microsoft.com/office/drawing/2014/main" id="{CC772339-D732-D3A1-DB97-F2BF1ECB7610}"/>
              </a:ext>
            </a:extLst>
          </p:cNvPr>
          <p:cNvSpPr/>
          <p:nvPr/>
        </p:nvSpPr>
        <p:spPr bwMode="auto">
          <a:xfrm>
            <a:off x="4996476" y="3844226"/>
            <a:ext cx="1012031" cy="92868"/>
          </a:xfrm>
          <a:custGeom>
            <a:avLst/>
            <a:gdLst>
              <a:gd name="connsiteX0" fmla="*/ 1012031 w 1012031"/>
              <a:gd name="connsiteY0" fmla="*/ 90487 h 92868"/>
              <a:gd name="connsiteX1" fmla="*/ 1012031 w 1012031"/>
              <a:gd name="connsiteY1" fmla="*/ 0 h 92868"/>
              <a:gd name="connsiteX2" fmla="*/ 0 w 1012031"/>
              <a:gd name="connsiteY2" fmla="*/ 0 h 92868"/>
              <a:gd name="connsiteX3" fmla="*/ 0 w 1012031"/>
              <a:gd name="connsiteY3" fmla="*/ 92868 h 92868"/>
            </a:gdLst>
            <a:ahLst/>
            <a:cxnLst>
              <a:cxn ang="0">
                <a:pos x="connsiteX0" y="connsiteY0"/>
              </a:cxn>
              <a:cxn ang="0">
                <a:pos x="connsiteX1" y="connsiteY1"/>
              </a:cxn>
              <a:cxn ang="0">
                <a:pos x="connsiteX2" y="connsiteY2"/>
              </a:cxn>
              <a:cxn ang="0">
                <a:pos x="connsiteX3" y="connsiteY3"/>
              </a:cxn>
            </a:cxnLst>
            <a:rect l="l" t="t" r="r" b="b"/>
            <a:pathLst>
              <a:path w="1012031" h="92868">
                <a:moveTo>
                  <a:pt x="1012031" y="90487"/>
                </a:moveTo>
                <a:lnTo>
                  <a:pt x="1012031" y="0"/>
                </a:lnTo>
                <a:lnTo>
                  <a:pt x="0" y="0"/>
                </a:lnTo>
                <a:lnTo>
                  <a:pt x="0" y="92868"/>
                </a:lnTo>
              </a:path>
            </a:pathLst>
          </a:cu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pitchFamily="34" charset="0"/>
            </a:endParaRPr>
          </a:p>
        </p:txBody>
      </p:sp>
      <p:sp>
        <p:nvSpPr>
          <p:cNvPr id="36" name="Freeform: Shape 35">
            <a:extLst>
              <a:ext uri="{FF2B5EF4-FFF2-40B4-BE49-F238E27FC236}">
                <a16:creationId xmlns:a16="http://schemas.microsoft.com/office/drawing/2014/main" id="{7670D87C-5E86-F380-FC6F-F19A093ACD7A}"/>
              </a:ext>
            </a:extLst>
          </p:cNvPr>
          <p:cNvSpPr/>
          <p:nvPr/>
        </p:nvSpPr>
        <p:spPr bwMode="auto">
          <a:xfrm>
            <a:off x="6090826" y="3844226"/>
            <a:ext cx="1012031" cy="92868"/>
          </a:xfrm>
          <a:custGeom>
            <a:avLst/>
            <a:gdLst>
              <a:gd name="connsiteX0" fmla="*/ 1012031 w 1012031"/>
              <a:gd name="connsiteY0" fmla="*/ 90487 h 92868"/>
              <a:gd name="connsiteX1" fmla="*/ 1012031 w 1012031"/>
              <a:gd name="connsiteY1" fmla="*/ 0 h 92868"/>
              <a:gd name="connsiteX2" fmla="*/ 0 w 1012031"/>
              <a:gd name="connsiteY2" fmla="*/ 0 h 92868"/>
              <a:gd name="connsiteX3" fmla="*/ 0 w 1012031"/>
              <a:gd name="connsiteY3" fmla="*/ 92868 h 92868"/>
            </a:gdLst>
            <a:ahLst/>
            <a:cxnLst>
              <a:cxn ang="0">
                <a:pos x="connsiteX0" y="connsiteY0"/>
              </a:cxn>
              <a:cxn ang="0">
                <a:pos x="connsiteX1" y="connsiteY1"/>
              </a:cxn>
              <a:cxn ang="0">
                <a:pos x="connsiteX2" y="connsiteY2"/>
              </a:cxn>
              <a:cxn ang="0">
                <a:pos x="connsiteX3" y="connsiteY3"/>
              </a:cxn>
            </a:cxnLst>
            <a:rect l="l" t="t" r="r" b="b"/>
            <a:pathLst>
              <a:path w="1012031" h="92868">
                <a:moveTo>
                  <a:pt x="1012031" y="90487"/>
                </a:moveTo>
                <a:lnTo>
                  <a:pt x="1012031" y="0"/>
                </a:lnTo>
                <a:lnTo>
                  <a:pt x="0" y="0"/>
                </a:lnTo>
                <a:lnTo>
                  <a:pt x="0" y="92868"/>
                </a:lnTo>
              </a:path>
            </a:pathLst>
          </a:cu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pitchFamily="34" charset="0"/>
            </a:endParaRPr>
          </a:p>
        </p:txBody>
      </p:sp>
      <p:sp>
        <p:nvSpPr>
          <p:cNvPr id="37" name="Freeform: Shape 36">
            <a:extLst>
              <a:ext uri="{FF2B5EF4-FFF2-40B4-BE49-F238E27FC236}">
                <a16:creationId xmlns:a16="http://schemas.microsoft.com/office/drawing/2014/main" id="{B80EF6E0-9A3E-CA3C-B2B7-BB5DE164A7DD}"/>
              </a:ext>
            </a:extLst>
          </p:cNvPr>
          <p:cNvSpPr/>
          <p:nvPr/>
        </p:nvSpPr>
        <p:spPr bwMode="auto">
          <a:xfrm>
            <a:off x="7185176" y="3844226"/>
            <a:ext cx="1012031" cy="92868"/>
          </a:xfrm>
          <a:custGeom>
            <a:avLst/>
            <a:gdLst>
              <a:gd name="connsiteX0" fmla="*/ 1012031 w 1012031"/>
              <a:gd name="connsiteY0" fmla="*/ 90487 h 92868"/>
              <a:gd name="connsiteX1" fmla="*/ 1012031 w 1012031"/>
              <a:gd name="connsiteY1" fmla="*/ 0 h 92868"/>
              <a:gd name="connsiteX2" fmla="*/ 0 w 1012031"/>
              <a:gd name="connsiteY2" fmla="*/ 0 h 92868"/>
              <a:gd name="connsiteX3" fmla="*/ 0 w 1012031"/>
              <a:gd name="connsiteY3" fmla="*/ 92868 h 92868"/>
            </a:gdLst>
            <a:ahLst/>
            <a:cxnLst>
              <a:cxn ang="0">
                <a:pos x="connsiteX0" y="connsiteY0"/>
              </a:cxn>
              <a:cxn ang="0">
                <a:pos x="connsiteX1" y="connsiteY1"/>
              </a:cxn>
              <a:cxn ang="0">
                <a:pos x="connsiteX2" y="connsiteY2"/>
              </a:cxn>
              <a:cxn ang="0">
                <a:pos x="connsiteX3" y="connsiteY3"/>
              </a:cxn>
            </a:cxnLst>
            <a:rect l="l" t="t" r="r" b="b"/>
            <a:pathLst>
              <a:path w="1012031" h="92868">
                <a:moveTo>
                  <a:pt x="1012031" y="90487"/>
                </a:moveTo>
                <a:lnTo>
                  <a:pt x="1012031" y="0"/>
                </a:lnTo>
                <a:lnTo>
                  <a:pt x="0" y="0"/>
                </a:lnTo>
                <a:lnTo>
                  <a:pt x="0" y="92868"/>
                </a:lnTo>
              </a:path>
            </a:pathLst>
          </a:cu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pitchFamily="34" charset="0"/>
            </a:endParaRPr>
          </a:p>
        </p:txBody>
      </p:sp>
      <p:sp>
        <p:nvSpPr>
          <p:cNvPr id="38" name="Freeform: Shape 37">
            <a:extLst>
              <a:ext uri="{FF2B5EF4-FFF2-40B4-BE49-F238E27FC236}">
                <a16:creationId xmlns:a16="http://schemas.microsoft.com/office/drawing/2014/main" id="{DDFB1DC0-9CFD-0E48-384F-2A320202B0F3}"/>
              </a:ext>
            </a:extLst>
          </p:cNvPr>
          <p:cNvSpPr/>
          <p:nvPr/>
        </p:nvSpPr>
        <p:spPr bwMode="auto">
          <a:xfrm>
            <a:off x="8279526" y="3844226"/>
            <a:ext cx="1012031" cy="92868"/>
          </a:xfrm>
          <a:custGeom>
            <a:avLst/>
            <a:gdLst>
              <a:gd name="connsiteX0" fmla="*/ 1012031 w 1012031"/>
              <a:gd name="connsiteY0" fmla="*/ 90487 h 92868"/>
              <a:gd name="connsiteX1" fmla="*/ 1012031 w 1012031"/>
              <a:gd name="connsiteY1" fmla="*/ 0 h 92868"/>
              <a:gd name="connsiteX2" fmla="*/ 0 w 1012031"/>
              <a:gd name="connsiteY2" fmla="*/ 0 h 92868"/>
              <a:gd name="connsiteX3" fmla="*/ 0 w 1012031"/>
              <a:gd name="connsiteY3" fmla="*/ 92868 h 92868"/>
            </a:gdLst>
            <a:ahLst/>
            <a:cxnLst>
              <a:cxn ang="0">
                <a:pos x="connsiteX0" y="connsiteY0"/>
              </a:cxn>
              <a:cxn ang="0">
                <a:pos x="connsiteX1" y="connsiteY1"/>
              </a:cxn>
              <a:cxn ang="0">
                <a:pos x="connsiteX2" y="connsiteY2"/>
              </a:cxn>
              <a:cxn ang="0">
                <a:pos x="connsiteX3" y="connsiteY3"/>
              </a:cxn>
            </a:cxnLst>
            <a:rect l="l" t="t" r="r" b="b"/>
            <a:pathLst>
              <a:path w="1012031" h="92868">
                <a:moveTo>
                  <a:pt x="1012031" y="90487"/>
                </a:moveTo>
                <a:lnTo>
                  <a:pt x="1012031" y="0"/>
                </a:lnTo>
                <a:lnTo>
                  <a:pt x="0" y="0"/>
                </a:lnTo>
                <a:lnTo>
                  <a:pt x="0" y="92868"/>
                </a:lnTo>
              </a:path>
            </a:pathLst>
          </a:cu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pitchFamily="34" charset="0"/>
            </a:endParaRPr>
          </a:p>
        </p:txBody>
      </p:sp>
      <p:sp>
        <p:nvSpPr>
          <p:cNvPr id="39" name="Freeform: Shape 38">
            <a:extLst>
              <a:ext uri="{FF2B5EF4-FFF2-40B4-BE49-F238E27FC236}">
                <a16:creationId xmlns:a16="http://schemas.microsoft.com/office/drawing/2014/main" id="{70962342-BCFD-EDF4-96D8-14D0C7E12384}"/>
              </a:ext>
            </a:extLst>
          </p:cNvPr>
          <p:cNvSpPr/>
          <p:nvPr/>
        </p:nvSpPr>
        <p:spPr bwMode="auto">
          <a:xfrm>
            <a:off x="9373875" y="3844226"/>
            <a:ext cx="1012031" cy="92868"/>
          </a:xfrm>
          <a:custGeom>
            <a:avLst/>
            <a:gdLst>
              <a:gd name="connsiteX0" fmla="*/ 1012031 w 1012031"/>
              <a:gd name="connsiteY0" fmla="*/ 90487 h 92868"/>
              <a:gd name="connsiteX1" fmla="*/ 1012031 w 1012031"/>
              <a:gd name="connsiteY1" fmla="*/ 0 h 92868"/>
              <a:gd name="connsiteX2" fmla="*/ 0 w 1012031"/>
              <a:gd name="connsiteY2" fmla="*/ 0 h 92868"/>
              <a:gd name="connsiteX3" fmla="*/ 0 w 1012031"/>
              <a:gd name="connsiteY3" fmla="*/ 92868 h 92868"/>
            </a:gdLst>
            <a:ahLst/>
            <a:cxnLst>
              <a:cxn ang="0">
                <a:pos x="connsiteX0" y="connsiteY0"/>
              </a:cxn>
              <a:cxn ang="0">
                <a:pos x="connsiteX1" y="connsiteY1"/>
              </a:cxn>
              <a:cxn ang="0">
                <a:pos x="connsiteX2" y="connsiteY2"/>
              </a:cxn>
              <a:cxn ang="0">
                <a:pos x="connsiteX3" y="connsiteY3"/>
              </a:cxn>
            </a:cxnLst>
            <a:rect l="l" t="t" r="r" b="b"/>
            <a:pathLst>
              <a:path w="1012031" h="92868">
                <a:moveTo>
                  <a:pt x="1012031" y="90487"/>
                </a:moveTo>
                <a:lnTo>
                  <a:pt x="1012031" y="0"/>
                </a:lnTo>
                <a:lnTo>
                  <a:pt x="0" y="0"/>
                </a:lnTo>
                <a:lnTo>
                  <a:pt x="0" y="92868"/>
                </a:lnTo>
              </a:path>
            </a:pathLst>
          </a:cu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pitchFamily="34" charset="0"/>
            </a:endParaRPr>
          </a:p>
        </p:txBody>
      </p:sp>
      <p:sp>
        <p:nvSpPr>
          <p:cNvPr id="46" name="Rectangle: Rounded Corners 45">
            <a:extLst>
              <a:ext uri="{FF2B5EF4-FFF2-40B4-BE49-F238E27FC236}">
                <a16:creationId xmlns:a16="http://schemas.microsoft.com/office/drawing/2014/main" id="{9485A5F4-3E6D-A77B-928C-C43B12D86881}"/>
              </a:ext>
            </a:extLst>
          </p:cNvPr>
          <p:cNvSpPr/>
          <p:nvPr/>
        </p:nvSpPr>
        <p:spPr bwMode="auto">
          <a:xfrm>
            <a:off x="305346" y="1405739"/>
            <a:ext cx="1655759" cy="4907783"/>
          </a:xfrm>
          <a:prstGeom prst="roundRect">
            <a:avLst>
              <a:gd name="adj" fmla="val 5779"/>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pitchFamily="34" charset="0"/>
            </a:endParaRPr>
          </a:p>
        </p:txBody>
      </p:sp>
      <p:pic>
        <p:nvPicPr>
          <p:cNvPr id="4" name="Picture 3" descr="A black background with colorful text&#10;&#10;Description automatically generated">
            <a:extLst>
              <a:ext uri="{FF2B5EF4-FFF2-40B4-BE49-F238E27FC236}">
                <a16:creationId xmlns:a16="http://schemas.microsoft.com/office/drawing/2014/main" id="{8F0696A7-1640-94C1-C122-BE3898DEA162}"/>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9156539" y="324107"/>
            <a:ext cx="1175805" cy="499519"/>
          </a:xfrm>
          <a:prstGeom prst="rect">
            <a:avLst/>
          </a:prstGeom>
        </p:spPr>
      </p:pic>
    </p:spTree>
    <p:extLst>
      <p:ext uri="{BB962C8B-B14F-4D97-AF65-F5344CB8AC3E}">
        <p14:creationId xmlns:p14="http://schemas.microsoft.com/office/powerpoint/2010/main" val="4693555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2607"/>
                                        </p:tgtEl>
                                        <p:attrNameLst>
                                          <p:attrName>style.visibility</p:attrName>
                                        </p:attrNameLst>
                                      </p:cBhvr>
                                      <p:to>
                                        <p:strVal val="visible"/>
                                      </p:to>
                                    </p:set>
                                  </p:childTnLst>
                                </p:cTn>
                              </p:par>
                              <p:par>
                                <p:cTn id="7" presetID="1" presetClass="entr" presetSubtype="0" fill="hold" grpId="0" nodeType="withEffect" nodePh="1">
                                  <p:stCondLst>
                                    <p:cond delay="0"/>
                                  </p:stCondLst>
                                  <p:endCondLst>
                                    <p:cond evt="begin" delay="0">
                                      <p:tn val="7"/>
                                    </p:cond>
                                  </p:endCondLst>
                                  <p:childTnLst>
                                    <p:set>
                                      <p:cBhvr>
                                        <p:cTn id="8" dur="1" fill="hold">
                                          <p:stCondLst>
                                            <p:cond delay="0"/>
                                          </p:stCondLst>
                                        </p:cTn>
                                        <p:tgtEl>
                                          <p:spTgt spid="15259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5258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5260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5260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0"/>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6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6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6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67"/>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6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69"/>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7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71"/>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72"/>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73"/>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74"/>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79"/>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84"/>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86"/>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89"/>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52641"/>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52642"/>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152643"/>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52645"/>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152679"/>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52688"/>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52689"/>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52690"/>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152691"/>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152692"/>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52693"/>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152694"/>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152695"/>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152696"/>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152697"/>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152700"/>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152701"/>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152702"/>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152703"/>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152704"/>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152705"/>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152706"/>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152707"/>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152708"/>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152709"/>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152714"/>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152715"/>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152716"/>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152717"/>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152718"/>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152721"/>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151"/>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154"/>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155"/>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156"/>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157"/>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158"/>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34"/>
                                        </p:tgtEl>
                                        <p:attrNameLst>
                                          <p:attrName>style.visibility</p:attrName>
                                        </p:attrNameLst>
                                      </p:cBhvr>
                                      <p:to>
                                        <p:strVal val="visible"/>
                                      </p:to>
                                    </p:set>
                                  </p:childTnLst>
                                </p:cTn>
                              </p:par>
                              <p:par>
                                <p:cTn id="161" presetID="1" presetClass="entr" presetSubtype="0" fill="hold" grpId="0" nodeType="withEffect">
                                  <p:stCondLst>
                                    <p:cond delay="0"/>
                                  </p:stCondLst>
                                  <p:childTnLst>
                                    <p:set>
                                      <p:cBhvr>
                                        <p:cTn id="162" dur="1" fill="hold">
                                          <p:stCondLst>
                                            <p:cond delay="0"/>
                                          </p:stCondLst>
                                        </p:cTn>
                                        <p:tgtEl>
                                          <p:spTgt spid="35"/>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36"/>
                                        </p:tgtEl>
                                        <p:attrNameLst>
                                          <p:attrName>style.visibility</p:attrName>
                                        </p:attrNameLst>
                                      </p:cBhvr>
                                      <p:to>
                                        <p:strVal val="visible"/>
                                      </p:to>
                                    </p:set>
                                  </p:childTnLst>
                                </p:cTn>
                              </p:par>
                              <p:par>
                                <p:cTn id="165" presetID="1" presetClass="entr" presetSubtype="0" fill="hold" grpId="0" nodeType="withEffect">
                                  <p:stCondLst>
                                    <p:cond delay="0"/>
                                  </p:stCondLst>
                                  <p:childTnLst>
                                    <p:set>
                                      <p:cBhvr>
                                        <p:cTn id="166" dur="1" fill="hold">
                                          <p:stCondLst>
                                            <p:cond delay="0"/>
                                          </p:stCondLst>
                                        </p:cTn>
                                        <p:tgtEl>
                                          <p:spTgt spid="37"/>
                                        </p:tgtEl>
                                        <p:attrNameLst>
                                          <p:attrName>style.visibility</p:attrName>
                                        </p:attrNameLst>
                                      </p:cBhvr>
                                      <p:to>
                                        <p:strVal val="visible"/>
                                      </p:to>
                                    </p:set>
                                  </p:childTnLst>
                                </p:cTn>
                              </p:par>
                              <p:par>
                                <p:cTn id="167" presetID="1" presetClass="entr" presetSubtype="0" fill="hold" grpId="0" nodeType="withEffect">
                                  <p:stCondLst>
                                    <p:cond delay="0"/>
                                  </p:stCondLst>
                                  <p:childTnLst>
                                    <p:set>
                                      <p:cBhvr>
                                        <p:cTn id="168" dur="1" fill="hold">
                                          <p:stCondLst>
                                            <p:cond delay="0"/>
                                          </p:stCondLst>
                                        </p:cTn>
                                        <p:tgtEl>
                                          <p:spTgt spid="38"/>
                                        </p:tgtEl>
                                        <p:attrNameLst>
                                          <p:attrName>style.visibility</p:attrName>
                                        </p:attrNameLst>
                                      </p:cBhvr>
                                      <p:to>
                                        <p:strVal val="visible"/>
                                      </p:to>
                                    </p:set>
                                  </p:childTnLst>
                                </p:cTn>
                              </p:par>
                              <p:par>
                                <p:cTn id="169" presetID="1" presetClass="entr" presetSubtype="0" fill="hold" grpId="0" nodeType="withEffect">
                                  <p:stCondLst>
                                    <p:cond delay="0"/>
                                  </p:stCondLst>
                                  <p:childTnLst>
                                    <p:set>
                                      <p:cBhvr>
                                        <p:cTn id="17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2607" grpId="0">
        <p:bldAsOne/>
      </p:bldGraphic>
      <p:bldGraphic spid="87" grpId="0">
        <p:bldAsOne/>
      </p:bldGraphic>
      <p:bldGraphic spid="90" grpId="0">
        <p:bldAsOne/>
      </p:bldGraphic>
      <p:bldGraphic spid="93" grpId="0">
        <p:bldAsOne/>
      </p:bldGraphic>
      <p:bldGraphic spid="52" grpId="0">
        <p:bldAsOne/>
      </p:bldGraphic>
      <p:bldGraphic spid="77" grpId="0">
        <p:bldAsOne/>
      </p:bldGraphic>
      <p:bldP spid="152598" grpId="0"/>
      <p:bldGraphic spid="60" grpId="0">
        <p:bldAsOne/>
      </p:bldGraphic>
      <p:bldP spid="165" grpId="0"/>
      <p:bldP spid="167" grpId="0"/>
      <p:bldP spid="169" grpId="0"/>
      <p:bldP spid="171" grpId="0"/>
      <p:bldP spid="173" grpId="0"/>
      <p:bldP spid="152641" grpId="0" animBg="1"/>
      <p:bldP spid="152642" grpId="0" animBg="1"/>
      <p:bldP spid="152645" grpId="0" animBg="1"/>
      <p:bldP spid="152688" grpId="0"/>
      <p:bldP spid="152689" grpId="0"/>
      <p:bldP spid="152690" grpId="0"/>
      <p:bldP spid="152691" grpId="0"/>
      <p:bldP spid="152692" grpId="0"/>
      <p:bldP spid="152693" grpId="0"/>
      <p:bldP spid="152694" grpId="0"/>
      <p:bldP spid="152695" grpId="0"/>
      <p:bldP spid="152696" grpId="0"/>
      <p:bldP spid="152697" grpId="0"/>
      <p:bldP spid="152700" grpId="0"/>
      <p:bldP spid="152701" grpId="0"/>
      <p:bldP spid="152702" grpId="0"/>
      <p:bldP spid="152703" grpId="0"/>
      <p:bldP spid="152704" grpId="0"/>
      <p:bldP spid="152705" grpId="0"/>
      <p:bldP spid="152706" grpId="0"/>
      <p:bldP spid="152707" grpId="0"/>
      <p:bldP spid="152708" grpId="0"/>
      <p:bldP spid="152709" grpId="0"/>
      <p:bldP spid="152714" grpId="0"/>
      <p:bldP spid="152715" grpId="0"/>
      <p:bldP spid="152716" grpId="0"/>
      <p:bldP spid="152717" grpId="0"/>
      <p:bldP spid="152718" grpId="0"/>
      <p:bldP spid="152721" grpId="0"/>
      <p:bldP spid="151" grpId="0" animBg="1"/>
      <p:bldP spid="154" grpId="0" animBg="1"/>
      <p:bldP spid="155" grpId="0" animBg="1"/>
      <p:bldP spid="156" grpId="0" animBg="1"/>
      <p:bldP spid="157" grpId="0" animBg="1"/>
      <p:bldP spid="158" grpId="0" animBg="1"/>
      <p:bldP spid="23" grpId="0" animBg="1"/>
      <p:bldP spid="25" grpId="0"/>
      <p:bldP spid="27" grpId="0" animBg="1"/>
      <p:bldP spid="29" grpId="0"/>
      <p:bldP spid="30" grpId="0"/>
      <p:bldP spid="31" grpId="0"/>
      <p:bldP spid="33" grpId="0" animBg="1"/>
      <p:bldP spid="34" grpId="0" animBg="1"/>
      <p:bldP spid="35" grpId="0" animBg="1"/>
      <p:bldP spid="36" grpId="0" animBg="1"/>
      <p:bldP spid="37" grpId="0" animBg="1"/>
      <p:bldP spid="38" grpId="0" animBg="1"/>
      <p:bldP spid="3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8B300B-CB78-1F75-86BE-EC6081F7BA30}"/>
            </a:ext>
          </a:extLst>
        </p:cNvPr>
        <p:cNvGrpSpPr/>
        <p:nvPr/>
      </p:nvGrpSpPr>
      <p:grpSpPr>
        <a:xfrm>
          <a:off x="0" y="0"/>
          <a:ext cx="0" cy="0"/>
          <a:chOff x="0" y="0"/>
          <a:chExt cx="0" cy="0"/>
        </a:xfrm>
      </p:grpSpPr>
      <p:graphicFrame>
        <p:nvGraphicFramePr>
          <p:cNvPr id="152601" name="Chart 152600">
            <a:extLst>
              <a:ext uri="{FF2B5EF4-FFF2-40B4-BE49-F238E27FC236}">
                <a16:creationId xmlns:a16="http://schemas.microsoft.com/office/drawing/2014/main" id="{F1D48CF6-248C-81AD-A5C8-96F406CC2582}"/>
              </a:ext>
            </a:extLst>
          </p:cNvPr>
          <p:cNvGraphicFramePr/>
          <p:nvPr>
            <p:custDataLst>
              <p:tags r:id="rId1"/>
            </p:custDataLst>
          </p:nvPr>
        </p:nvGraphicFramePr>
        <p:xfrm>
          <a:off x="667658" y="3518386"/>
          <a:ext cx="1005840" cy="246888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52607" name="Chart 152606">
            <a:extLst>
              <a:ext uri="{FF2B5EF4-FFF2-40B4-BE49-F238E27FC236}">
                <a16:creationId xmlns:a16="http://schemas.microsoft.com/office/drawing/2014/main" id="{C3DF23D2-7D52-41EA-A0FC-7F817CCF24F4}"/>
              </a:ext>
            </a:extLst>
          </p:cNvPr>
          <p:cNvGraphicFramePr/>
          <p:nvPr>
            <p:custDataLst>
              <p:tags r:id="rId2"/>
            </p:custDataLst>
            <p:extLst>
              <p:ext uri="{D42A27DB-BD31-4B8C-83A1-F6EECF244321}">
                <p14:modId xmlns:p14="http://schemas.microsoft.com/office/powerpoint/2010/main" val="1665846677"/>
              </p:ext>
            </p:extLst>
          </p:nvPr>
        </p:nvGraphicFramePr>
        <p:xfrm>
          <a:off x="2280861" y="3517558"/>
          <a:ext cx="1005840" cy="246888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87" name="Chart 86">
            <a:extLst>
              <a:ext uri="{FF2B5EF4-FFF2-40B4-BE49-F238E27FC236}">
                <a16:creationId xmlns:a16="http://schemas.microsoft.com/office/drawing/2014/main" id="{32D1EBC3-73C7-F11F-7449-73BF6C8A09A5}"/>
              </a:ext>
            </a:extLst>
          </p:cNvPr>
          <p:cNvGraphicFramePr/>
          <p:nvPr>
            <p:custDataLst>
              <p:tags r:id="rId3"/>
            </p:custDataLst>
            <p:extLst>
              <p:ext uri="{D42A27DB-BD31-4B8C-83A1-F6EECF244321}">
                <p14:modId xmlns:p14="http://schemas.microsoft.com/office/powerpoint/2010/main" val="1442773930"/>
              </p:ext>
            </p:extLst>
          </p:nvPr>
        </p:nvGraphicFramePr>
        <p:xfrm>
          <a:off x="3902126" y="3517558"/>
          <a:ext cx="1005840" cy="2468880"/>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93" name="Chart 92">
            <a:extLst>
              <a:ext uri="{FF2B5EF4-FFF2-40B4-BE49-F238E27FC236}">
                <a16:creationId xmlns:a16="http://schemas.microsoft.com/office/drawing/2014/main" id="{5CC9E91A-9EF1-54D4-9080-1545D420ADBC}"/>
              </a:ext>
            </a:extLst>
          </p:cNvPr>
          <p:cNvGraphicFramePr/>
          <p:nvPr>
            <p:custDataLst>
              <p:tags r:id="rId4"/>
            </p:custDataLst>
            <p:extLst>
              <p:ext uri="{D42A27DB-BD31-4B8C-83A1-F6EECF244321}">
                <p14:modId xmlns:p14="http://schemas.microsoft.com/office/powerpoint/2010/main" val="2116064363"/>
              </p:ext>
            </p:extLst>
          </p:nvPr>
        </p:nvGraphicFramePr>
        <p:xfrm>
          <a:off x="6093302" y="3517558"/>
          <a:ext cx="1005840" cy="246888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12" name="Chart 11">
            <a:extLst>
              <a:ext uri="{FF2B5EF4-FFF2-40B4-BE49-F238E27FC236}">
                <a16:creationId xmlns:a16="http://schemas.microsoft.com/office/drawing/2014/main" id="{C28C7757-B828-E482-121C-684A9E7DA811}"/>
              </a:ext>
            </a:extLst>
          </p:cNvPr>
          <p:cNvGraphicFramePr/>
          <p:nvPr>
            <p:custDataLst>
              <p:tags r:id="rId5"/>
            </p:custDataLst>
            <p:extLst>
              <p:ext uri="{D42A27DB-BD31-4B8C-83A1-F6EECF244321}">
                <p14:modId xmlns:p14="http://schemas.microsoft.com/office/powerpoint/2010/main" val="1498529206"/>
              </p:ext>
            </p:extLst>
          </p:nvPr>
        </p:nvGraphicFramePr>
        <p:xfrm>
          <a:off x="4997714" y="3517558"/>
          <a:ext cx="1005840" cy="246888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52" name="Chart 51">
            <a:extLst>
              <a:ext uri="{FF2B5EF4-FFF2-40B4-BE49-F238E27FC236}">
                <a16:creationId xmlns:a16="http://schemas.microsoft.com/office/drawing/2014/main" id="{57230D0E-91C0-70CC-DA75-FB7F80F92A33}"/>
              </a:ext>
            </a:extLst>
          </p:cNvPr>
          <p:cNvGraphicFramePr/>
          <p:nvPr>
            <p:custDataLst>
              <p:tags r:id="rId6"/>
            </p:custDataLst>
            <p:extLst>
              <p:ext uri="{D42A27DB-BD31-4B8C-83A1-F6EECF244321}">
                <p14:modId xmlns:p14="http://schemas.microsoft.com/office/powerpoint/2010/main" val="4215566125"/>
              </p:ext>
            </p:extLst>
          </p:nvPr>
        </p:nvGraphicFramePr>
        <p:xfrm>
          <a:off x="8284478" y="3517558"/>
          <a:ext cx="1005840" cy="2468880"/>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77" name="Chart 76">
            <a:extLst>
              <a:ext uri="{FF2B5EF4-FFF2-40B4-BE49-F238E27FC236}">
                <a16:creationId xmlns:a16="http://schemas.microsoft.com/office/drawing/2014/main" id="{A65A34E8-741A-1040-848D-6C1A06D78C06}"/>
              </a:ext>
            </a:extLst>
          </p:cNvPr>
          <p:cNvGraphicFramePr/>
          <p:nvPr>
            <p:custDataLst>
              <p:tags r:id="rId7"/>
            </p:custDataLst>
            <p:extLst>
              <p:ext uri="{D42A27DB-BD31-4B8C-83A1-F6EECF244321}">
                <p14:modId xmlns:p14="http://schemas.microsoft.com/office/powerpoint/2010/main" val="2626282382"/>
              </p:ext>
            </p:extLst>
          </p:nvPr>
        </p:nvGraphicFramePr>
        <p:xfrm>
          <a:off x="9380066" y="3517558"/>
          <a:ext cx="1005840" cy="2468880"/>
        </p:xfrm>
        <a:graphic>
          <a:graphicData uri="http://schemas.openxmlformats.org/drawingml/2006/chart">
            <c:chart xmlns:c="http://schemas.openxmlformats.org/drawingml/2006/chart" xmlns:r="http://schemas.openxmlformats.org/officeDocument/2006/relationships" r:id="rId16"/>
          </a:graphicData>
        </a:graphic>
      </p:graphicFrame>
      <p:sp>
        <p:nvSpPr>
          <p:cNvPr id="6" name="Title 5">
            <a:extLst>
              <a:ext uri="{FF2B5EF4-FFF2-40B4-BE49-F238E27FC236}">
                <a16:creationId xmlns:a16="http://schemas.microsoft.com/office/drawing/2014/main" id="{B714574A-9CA8-24E8-EFA9-68C68C584B7A}"/>
              </a:ext>
            </a:extLst>
          </p:cNvPr>
          <p:cNvSpPr>
            <a:spLocks noGrp="1"/>
          </p:cNvSpPr>
          <p:nvPr>
            <p:ph type="title"/>
          </p:nvPr>
        </p:nvSpPr>
        <p:spPr>
          <a:xfrm>
            <a:off x="305906" y="77795"/>
            <a:ext cx="10080000" cy="831639"/>
          </a:xfrm>
        </p:spPr>
        <p:txBody>
          <a:bodyPr/>
          <a:lstStyle/>
          <a:p>
            <a:r>
              <a:rPr kumimoji="0" lang="en-GB" sz="2200" b="1" i="0" u="none" strike="noStrike" kern="0" cap="none" spc="0" normalizeH="0" baseline="0" noProof="0" dirty="0">
                <a:ln>
                  <a:noFill/>
                </a:ln>
                <a:solidFill>
                  <a:srgbClr val="669800"/>
                </a:solidFill>
                <a:effectLst/>
                <a:uLnTx/>
                <a:uFillTx/>
                <a:latin typeface="Arial"/>
                <a:ea typeface="+mj-ea"/>
                <a:cs typeface="+mj-cs"/>
              </a:rPr>
              <a:t>MASH resolution with no worsening of fibrosis </a:t>
            </a:r>
            <a:br>
              <a:rPr kumimoji="0" lang="en-GB" sz="2200" b="1" i="0" u="none" strike="noStrike" kern="0" cap="none" spc="0" normalizeH="0" baseline="0" noProof="0" dirty="0">
                <a:ln>
                  <a:noFill/>
                </a:ln>
                <a:solidFill>
                  <a:srgbClr val="669800"/>
                </a:solidFill>
                <a:effectLst/>
                <a:uLnTx/>
                <a:uFillTx/>
                <a:latin typeface="Arial"/>
                <a:ea typeface="+mj-ea"/>
                <a:cs typeface="+mj-cs"/>
              </a:rPr>
            </a:br>
            <a:r>
              <a:rPr kumimoji="0" lang="en-GB" sz="1800" b="0" i="1" u="none" strike="noStrike" kern="0" cap="none" spc="0" normalizeH="0" baseline="0" noProof="0" dirty="0">
                <a:ln>
                  <a:noFill/>
                </a:ln>
                <a:solidFill>
                  <a:srgbClr val="669800"/>
                </a:solidFill>
                <a:effectLst/>
                <a:uLnTx/>
                <a:uFillTx/>
                <a:latin typeface="Arial"/>
                <a:ea typeface="+mj-ea"/>
                <a:cs typeface="+mj-cs"/>
              </a:rPr>
              <a:t>Compares favourably to other oral and injectable compounds</a:t>
            </a:r>
            <a:endParaRPr lang="fr-FR" sz="2200" dirty="0"/>
          </a:p>
        </p:txBody>
      </p:sp>
      <p:sp>
        <p:nvSpPr>
          <p:cNvPr id="100" name="TextBox 99">
            <a:extLst>
              <a:ext uri="{FF2B5EF4-FFF2-40B4-BE49-F238E27FC236}">
                <a16:creationId xmlns:a16="http://schemas.microsoft.com/office/drawing/2014/main" id="{32D699C0-5AA3-B1FA-DA69-1B3F115DE827}"/>
              </a:ext>
            </a:extLst>
          </p:cNvPr>
          <p:cNvSpPr txBox="1"/>
          <p:nvPr/>
        </p:nvSpPr>
        <p:spPr>
          <a:xfrm>
            <a:off x="6093302" y="3339975"/>
            <a:ext cx="1005840" cy="411480"/>
          </a:xfrm>
          <a:prstGeom prst="rect">
            <a:avLst/>
          </a:prstGeom>
          <a:solidFill>
            <a:schemeClr val="bg1"/>
          </a:solidFill>
          <a:effectLst>
            <a:outerShdw blurRad="63500" sx="102000" sy="102000" algn="ctr" rotWithShape="0">
              <a:prstClr val="black">
                <a:alpha val="40000"/>
              </a:prstClr>
            </a:outerShdw>
          </a:effectLst>
        </p:spPr>
        <p:txBody>
          <a:bodyPr wrap="square" rtlCol="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mj-lt"/>
                <a:ea typeface="+mn-ea"/>
                <a:cs typeface="+mn-cs"/>
              </a:rPr>
              <a:t>Effect size</a:t>
            </a:r>
          </a:p>
          <a:p>
            <a:pPr algn="ctr" eaLnBrk="0" fontAlgn="base" hangingPunct="0">
              <a:spcBef>
                <a:spcPct val="0"/>
              </a:spcBef>
              <a:spcAft>
                <a:spcPct val="0"/>
              </a:spcAft>
              <a:defRPr/>
            </a:pPr>
            <a:r>
              <a:rPr lang="fr-FR" sz="1300" b="1" dirty="0">
                <a:latin typeface="+mj-lt"/>
              </a:rPr>
              <a:t>24%</a:t>
            </a:r>
          </a:p>
        </p:txBody>
      </p:sp>
      <p:grpSp>
        <p:nvGrpSpPr>
          <p:cNvPr id="152578" name="Group 152577">
            <a:extLst>
              <a:ext uri="{FF2B5EF4-FFF2-40B4-BE49-F238E27FC236}">
                <a16:creationId xmlns:a16="http://schemas.microsoft.com/office/drawing/2014/main" id="{F186E474-D36F-A5EA-84FD-0BC2195EF507}"/>
              </a:ext>
            </a:extLst>
          </p:cNvPr>
          <p:cNvGrpSpPr/>
          <p:nvPr/>
        </p:nvGrpSpPr>
        <p:grpSpPr>
          <a:xfrm>
            <a:off x="1067713" y="6126801"/>
            <a:ext cx="518795" cy="85130"/>
            <a:chOff x="705961" y="6126801"/>
            <a:chExt cx="518795" cy="85130"/>
          </a:xfrm>
        </p:grpSpPr>
        <p:sp>
          <p:nvSpPr>
            <p:cNvPr id="107" name="Ellipse 53">
              <a:extLst>
                <a:ext uri="{FF2B5EF4-FFF2-40B4-BE49-F238E27FC236}">
                  <a16:creationId xmlns:a16="http://schemas.microsoft.com/office/drawing/2014/main" id="{61BF7A82-7490-839B-6076-A7594379E98E}"/>
                </a:ext>
              </a:extLst>
            </p:cNvPr>
            <p:cNvSpPr/>
            <p:nvPr/>
          </p:nvSpPr>
          <p:spPr bwMode="auto">
            <a:xfrm>
              <a:off x="997123" y="6126801"/>
              <a:ext cx="227633" cy="85130"/>
            </a:xfrm>
            <a:prstGeom prst="roundRect">
              <a:avLst/>
            </a:prstGeom>
            <a:noFill/>
            <a:ln w="1905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marL="0" marR="0" lvl="0" indent="0" algn="ctr" defTabSz="861993" rtl="0" eaLnBrk="0" fontAlgn="base" latinLnBrk="0" hangingPunct="0">
                <a:lnSpc>
                  <a:spcPct val="100000"/>
                </a:lnSpc>
                <a:spcBef>
                  <a:spcPct val="0"/>
                </a:spcBef>
                <a:spcAft>
                  <a:spcPct val="0"/>
                </a:spcAft>
                <a:buClrTx/>
                <a:buSzTx/>
                <a:buFontTx/>
                <a:buNone/>
                <a:tabLst/>
                <a:defRPr/>
              </a:pPr>
              <a:r>
                <a:rPr kumimoji="0" lang="en-US" sz="600" b="0" i="0" u="none" strike="noStrike" kern="1200" cap="none" spc="0" normalizeH="0" baseline="0" noProof="0" dirty="0">
                  <a:ln>
                    <a:noFill/>
                  </a:ln>
                  <a:effectLst/>
                  <a:uLnTx/>
                  <a:uFillTx/>
                  <a:latin typeface="Arial" pitchFamily="34" charset="0"/>
                  <a:ea typeface="+mn-ea"/>
                  <a:cs typeface="+mn-cs"/>
                </a:rPr>
                <a:t>&lt;0.001*</a:t>
              </a:r>
            </a:p>
          </p:txBody>
        </p:sp>
        <p:sp>
          <p:nvSpPr>
            <p:cNvPr id="108" name="Ellipse 53">
              <a:extLst>
                <a:ext uri="{FF2B5EF4-FFF2-40B4-BE49-F238E27FC236}">
                  <a16:creationId xmlns:a16="http://schemas.microsoft.com/office/drawing/2014/main" id="{0D07AEA9-35D3-D657-537E-57608E9E244F}"/>
                </a:ext>
              </a:extLst>
            </p:cNvPr>
            <p:cNvSpPr/>
            <p:nvPr/>
          </p:nvSpPr>
          <p:spPr bwMode="auto">
            <a:xfrm>
              <a:off x="705961" y="6126801"/>
              <a:ext cx="227633" cy="85130"/>
            </a:xfrm>
            <a:prstGeom prst="roundRect">
              <a:avLst/>
            </a:prstGeom>
            <a:noFill/>
            <a:ln w="1905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marL="0" marR="0" lvl="0" indent="0" algn="ctr" defTabSz="861993" rtl="0" eaLnBrk="0" fontAlgn="base" latinLnBrk="0" hangingPunct="0">
                <a:lnSpc>
                  <a:spcPct val="100000"/>
                </a:lnSpc>
                <a:spcBef>
                  <a:spcPct val="0"/>
                </a:spcBef>
                <a:spcAft>
                  <a:spcPct val="0"/>
                </a:spcAft>
                <a:buClrTx/>
                <a:buSzTx/>
                <a:buFontTx/>
                <a:buNone/>
                <a:tabLst/>
                <a:defRPr/>
              </a:pPr>
              <a:r>
                <a:rPr kumimoji="0" lang="en-US" sz="600" b="0" i="0" u="none" strike="noStrike" kern="1200" cap="none" spc="0" normalizeH="0" baseline="0" noProof="0" dirty="0">
                  <a:ln>
                    <a:noFill/>
                  </a:ln>
                  <a:effectLst/>
                  <a:uLnTx/>
                  <a:uFillTx/>
                  <a:latin typeface="Arial" pitchFamily="34" charset="0"/>
                  <a:ea typeface="+mn-ea"/>
                  <a:cs typeface="+mn-cs"/>
                </a:rPr>
                <a:t>&lt;0.043*</a:t>
              </a:r>
            </a:p>
          </p:txBody>
        </p:sp>
      </p:grpSp>
      <p:sp>
        <p:nvSpPr>
          <p:cNvPr id="117" name="Ellipse 53">
            <a:extLst>
              <a:ext uri="{FF2B5EF4-FFF2-40B4-BE49-F238E27FC236}">
                <a16:creationId xmlns:a16="http://schemas.microsoft.com/office/drawing/2014/main" id="{5F5AACE2-E438-806A-C81F-5037B8B80C95}"/>
              </a:ext>
            </a:extLst>
          </p:cNvPr>
          <p:cNvSpPr/>
          <p:nvPr/>
        </p:nvSpPr>
        <p:spPr bwMode="auto">
          <a:xfrm>
            <a:off x="2976707" y="6126801"/>
            <a:ext cx="263922" cy="85130"/>
          </a:xfrm>
          <a:prstGeom prst="roundRect">
            <a:avLst/>
          </a:prstGeom>
          <a:noFill/>
          <a:ln w="1905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marL="0" marR="0" lvl="0" indent="0" algn="ctr" defTabSz="861993" rtl="0" eaLnBrk="0" fontAlgn="base" latinLnBrk="0" hangingPunct="0">
              <a:lnSpc>
                <a:spcPct val="100000"/>
              </a:lnSpc>
              <a:spcBef>
                <a:spcPct val="0"/>
              </a:spcBef>
              <a:spcAft>
                <a:spcPct val="0"/>
              </a:spcAft>
              <a:buClrTx/>
              <a:buSzTx/>
              <a:buFontTx/>
              <a:buNone/>
              <a:tabLst/>
              <a:defRPr/>
            </a:pPr>
            <a:r>
              <a:rPr kumimoji="0" lang="en-US" sz="600" b="0" i="0" u="none" strike="noStrike" kern="1200" cap="none" spc="0" normalizeH="0" baseline="0" noProof="0" dirty="0">
                <a:ln>
                  <a:noFill/>
                </a:ln>
                <a:effectLst/>
                <a:uLnTx/>
                <a:uFillTx/>
                <a:latin typeface="Arial" pitchFamily="34" charset="0"/>
                <a:ea typeface="+mn-ea"/>
                <a:cs typeface="+mn-cs"/>
              </a:rPr>
              <a:t>&lt;0.0001*</a:t>
            </a:r>
          </a:p>
        </p:txBody>
      </p:sp>
      <p:sp>
        <p:nvSpPr>
          <p:cNvPr id="119" name="TextBox 118">
            <a:extLst>
              <a:ext uri="{FF2B5EF4-FFF2-40B4-BE49-F238E27FC236}">
                <a16:creationId xmlns:a16="http://schemas.microsoft.com/office/drawing/2014/main" id="{22DFD51E-E09B-8374-E8FB-170859C7E0DC}"/>
              </a:ext>
            </a:extLst>
          </p:cNvPr>
          <p:cNvSpPr txBox="1"/>
          <p:nvPr/>
        </p:nvSpPr>
        <p:spPr>
          <a:xfrm>
            <a:off x="2456996" y="5917010"/>
            <a:ext cx="113814" cy="76944"/>
          </a:xfrm>
          <a:prstGeom prst="rect">
            <a:avLst/>
          </a:prstGeom>
          <a:noFill/>
        </p:spPr>
        <p:txBody>
          <a:bodyPr wrap="none" lIns="0" tIns="0" rIns="0" bIns="0" rtlCol="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600" b="0" i="0" u="none" strike="noStrike" kern="1200" cap="none" spc="0" normalizeH="0" baseline="0" noProof="0" dirty="0" err="1">
                <a:ln>
                  <a:noFill/>
                </a:ln>
                <a:effectLst/>
                <a:uLnTx/>
                <a:uFillTx/>
                <a:latin typeface="Arial"/>
                <a:ea typeface="+mn-ea"/>
                <a:cs typeface="+mn-cs"/>
              </a:rPr>
              <a:t>Pbo</a:t>
            </a:r>
            <a:endParaRPr kumimoji="0" lang="fr-FR" sz="600" b="0" i="0" u="none" strike="noStrike" kern="1200" cap="none" spc="0" normalizeH="0" baseline="0" noProof="0" dirty="0">
              <a:ln>
                <a:noFill/>
              </a:ln>
              <a:effectLst/>
              <a:uLnTx/>
              <a:uFillTx/>
              <a:latin typeface="Arial"/>
              <a:ea typeface="+mn-ea"/>
              <a:cs typeface="+mn-cs"/>
            </a:endParaRPr>
          </a:p>
        </p:txBody>
      </p:sp>
      <p:sp>
        <p:nvSpPr>
          <p:cNvPr id="120" name="TextBox 119">
            <a:extLst>
              <a:ext uri="{FF2B5EF4-FFF2-40B4-BE49-F238E27FC236}">
                <a16:creationId xmlns:a16="http://schemas.microsoft.com/office/drawing/2014/main" id="{45431E30-43A5-C624-642A-DD43F50F87E3}"/>
              </a:ext>
            </a:extLst>
          </p:cNvPr>
          <p:cNvSpPr txBox="1"/>
          <p:nvPr/>
        </p:nvSpPr>
        <p:spPr>
          <a:xfrm>
            <a:off x="2712124" y="5917010"/>
            <a:ext cx="158698" cy="76944"/>
          </a:xfrm>
          <a:prstGeom prst="rect">
            <a:avLst/>
          </a:prstGeom>
          <a:noFill/>
        </p:spPr>
        <p:txBody>
          <a:bodyPr wrap="none" lIns="0" tIns="0" rIns="0" bIns="0" rtlCol="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600" b="0" i="0" u="none" strike="noStrike" kern="1200" cap="none" spc="0" normalizeH="0" baseline="0" noProof="0" dirty="0">
                <a:ln>
                  <a:noFill/>
                </a:ln>
                <a:effectLst/>
                <a:uLnTx/>
                <a:uFillTx/>
                <a:latin typeface="Arial"/>
                <a:ea typeface="+mn-ea"/>
                <a:cs typeface="+mn-cs"/>
              </a:rPr>
              <a:t>80mg</a:t>
            </a:r>
          </a:p>
        </p:txBody>
      </p:sp>
      <p:sp>
        <p:nvSpPr>
          <p:cNvPr id="121" name="TextBox 120">
            <a:extLst>
              <a:ext uri="{FF2B5EF4-FFF2-40B4-BE49-F238E27FC236}">
                <a16:creationId xmlns:a16="http://schemas.microsoft.com/office/drawing/2014/main" id="{E3D34889-D962-8DF6-E30A-47CB7A5AD50A}"/>
              </a:ext>
            </a:extLst>
          </p:cNvPr>
          <p:cNvSpPr txBox="1"/>
          <p:nvPr/>
        </p:nvSpPr>
        <p:spPr>
          <a:xfrm>
            <a:off x="2987945" y="5917010"/>
            <a:ext cx="193964" cy="76944"/>
          </a:xfrm>
          <a:prstGeom prst="rect">
            <a:avLst/>
          </a:prstGeom>
          <a:noFill/>
        </p:spPr>
        <p:txBody>
          <a:bodyPr wrap="none" lIns="0" tIns="0" rIns="0" bIns="0" rtlCol="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600" b="0" i="0" u="none" strike="noStrike" kern="1200" cap="none" spc="0" normalizeH="0" baseline="0" noProof="0" dirty="0">
                <a:ln>
                  <a:noFill/>
                </a:ln>
                <a:effectLst/>
                <a:uLnTx/>
                <a:uFillTx/>
                <a:latin typeface="Arial"/>
                <a:ea typeface="+mn-ea"/>
                <a:cs typeface="+mn-cs"/>
              </a:rPr>
              <a:t>100mg</a:t>
            </a:r>
          </a:p>
        </p:txBody>
      </p:sp>
      <p:sp>
        <p:nvSpPr>
          <p:cNvPr id="125" name="Ellipse 53">
            <a:extLst>
              <a:ext uri="{FF2B5EF4-FFF2-40B4-BE49-F238E27FC236}">
                <a16:creationId xmlns:a16="http://schemas.microsoft.com/office/drawing/2014/main" id="{79CF3842-2AFD-A488-7D40-2AA71F39ADD0}"/>
              </a:ext>
            </a:extLst>
          </p:cNvPr>
          <p:cNvSpPr/>
          <p:nvPr/>
        </p:nvSpPr>
        <p:spPr bwMode="auto">
          <a:xfrm>
            <a:off x="4583042" y="6126801"/>
            <a:ext cx="227633" cy="85130"/>
          </a:xfrm>
          <a:prstGeom prst="roundRect">
            <a:avLst/>
          </a:prstGeom>
          <a:noFill/>
          <a:ln w="1905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marL="0" marR="0" lvl="0" indent="0" algn="ctr" defTabSz="861993" rtl="0" eaLnBrk="0" fontAlgn="base" latinLnBrk="0" hangingPunct="0">
              <a:lnSpc>
                <a:spcPct val="100000"/>
              </a:lnSpc>
              <a:spcBef>
                <a:spcPct val="0"/>
              </a:spcBef>
              <a:spcAft>
                <a:spcPct val="0"/>
              </a:spcAft>
              <a:buClrTx/>
              <a:buSzTx/>
              <a:buFontTx/>
              <a:buNone/>
              <a:tabLst/>
              <a:defRPr/>
            </a:pPr>
            <a:r>
              <a:rPr lang="en-GB" sz="600" dirty="0">
                <a:latin typeface="Arial" pitchFamily="34" charset="0"/>
              </a:rPr>
              <a:t>&lt;</a:t>
            </a:r>
            <a:r>
              <a:rPr lang="en-US" sz="600" dirty="0">
                <a:latin typeface="Arial" pitchFamily="34" charset="0"/>
              </a:rPr>
              <a:t>0.001*</a:t>
            </a:r>
            <a:endParaRPr kumimoji="0" lang="en-US" sz="600" b="0" i="0" u="none" strike="noStrike" kern="1200" cap="none" spc="0" normalizeH="0" baseline="0" noProof="0" dirty="0">
              <a:ln>
                <a:noFill/>
              </a:ln>
              <a:effectLst/>
              <a:uLnTx/>
              <a:uFillTx/>
              <a:latin typeface="Arial" pitchFamily="34" charset="0"/>
              <a:ea typeface="+mn-ea"/>
              <a:cs typeface="+mn-cs"/>
            </a:endParaRPr>
          </a:p>
        </p:txBody>
      </p:sp>
      <p:sp>
        <p:nvSpPr>
          <p:cNvPr id="126" name="Ellipse 53">
            <a:extLst>
              <a:ext uri="{FF2B5EF4-FFF2-40B4-BE49-F238E27FC236}">
                <a16:creationId xmlns:a16="http://schemas.microsoft.com/office/drawing/2014/main" id="{D9014455-3BB7-7F2F-4716-A67F5B4D8B1E}"/>
              </a:ext>
            </a:extLst>
          </p:cNvPr>
          <p:cNvSpPr/>
          <p:nvPr/>
        </p:nvSpPr>
        <p:spPr bwMode="auto">
          <a:xfrm>
            <a:off x="4312458" y="6126801"/>
            <a:ext cx="191477" cy="85130"/>
          </a:xfrm>
          <a:prstGeom prst="roundRect">
            <a:avLst/>
          </a:prstGeom>
          <a:noFill/>
          <a:ln w="1905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marL="0" marR="0" lvl="0" indent="0" algn="ctr" defTabSz="861993" rtl="0" eaLnBrk="0" fontAlgn="base" latinLnBrk="0" hangingPunct="0">
              <a:lnSpc>
                <a:spcPct val="100000"/>
              </a:lnSpc>
              <a:spcBef>
                <a:spcPct val="0"/>
              </a:spcBef>
              <a:spcAft>
                <a:spcPct val="0"/>
              </a:spcAft>
              <a:buClrTx/>
              <a:buSzTx/>
              <a:buFontTx/>
              <a:buNone/>
              <a:tabLst/>
              <a:defRPr/>
            </a:pPr>
            <a:r>
              <a:rPr kumimoji="0" lang="en-US" sz="600" b="0" i="0" u="none" strike="noStrike" kern="1200" cap="none" spc="0" normalizeH="0" baseline="0" noProof="0" dirty="0">
                <a:ln>
                  <a:noFill/>
                </a:ln>
                <a:effectLst/>
                <a:uLnTx/>
                <a:uFillTx/>
                <a:latin typeface="Arial" pitchFamily="34" charset="0"/>
                <a:ea typeface="+mn-ea"/>
                <a:cs typeface="+mn-cs"/>
              </a:rPr>
              <a:t>0.</a:t>
            </a:r>
            <a:r>
              <a:rPr lang="en-US" sz="600" dirty="0">
                <a:latin typeface="Arial" pitchFamily="34" charset="0"/>
              </a:rPr>
              <a:t>005</a:t>
            </a:r>
            <a:r>
              <a:rPr kumimoji="0" lang="en-US" sz="600" b="0" i="0" u="none" strike="noStrike" kern="1200" cap="none" spc="0" normalizeH="0" baseline="0" noProof="0" dirty="0">
                <a:ln>
                  <a:noFill/>
                </a:ln>
                <a:effectLst/>
                <a:uLnTx/>
                <a:uFillTx/>
                <a:latin typeface="Arial" pitchFamily="34" charset="0"/>
                <a:ea typeface="+mn-ea"/>
                <a:cs typeface="+mn-cs"/>
              </a:rPr>
              <a:t>*</a:t>
            </a:r>
          </a:p>
        </p:txBody>
      </p:sp>
      <p:sp>
        <p:nvSpPr>
          <p:cNvPr id="127" name="TextBox 126">
            <a:extLst>
              <a:ext uri="{FF2B5EF4-FFF2-40B4-BE49-F238E27FC236}">
                <a16:creationId xmlns:a16="http://schemas.microsoft.com/office/drawing/2014/main" id="{6B54371A-394C-0B66-BE2C-55CB161E9161}"/>
              </a:ext>
            </a:extLst>
          </p:cNvPr>
          <p:cNvSpPr txBox="1"/>
          <p:nvPr/>
        </p:nvSpPr>
        <p:spPr>
          <a:xfrm>
            <a:off x="4069875" y="5917010"/>
            <a:ext cx="113814" cy="76944"/>
          </a:xfrm>
          <a:prstGeom prst="rect">
            <a:avLst/>
          </a:prstGeom>
          <a:noFill/>
        </p:spPr>
        <p:txBody>
          <a:bodyPr wrap="none" lIns="0" tIns="0" rIns="0" bIns="0" rtlCol="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600" b="0" i="0" u="none" strike="noStrike" kern="1200" cap="none" spc="0" normalizeH="0" baseline="0" noProof="0" dirty="0" err="1">
                <a:ln>
                  <a:noFill/>
                </a:ln>
                <a:effectLst/>
                <a:uLnTx/>
                <a:uFillTx/>
                <a:latin typeface="Arial"/>
                <a:ea typeface="+mn-ea"/>
                <a:cs typeface="+mn-cs"/>
              </a:rPr>
              <a:t>Pbo</a:t>
            </a:r>
            <a:endParaRPr kumimoji="0" lang="fr-FR" sz="600" b="0" i="0" u="none" strike="noStrike" kern="1200" cap="none" spc="0" normalizeH="0" baseline="0" noProof="0" dirty="0">
              <a:ln>
                <a:noFill/>
              </a:ln>
              <a:effectLst/>
              <a:uLnTx/>
              <a:uFillTx/>
              <a:latin typeface="Arial"/>
              <a:ea typeface="+mn-ea"/>
              <a:cs typeface="+mn-cs"/>
            </a:endParaRPr>
          </a:p>
        </p:txBody>
      </p:sp>
      <p:sp>
        <p:nvSpPr>
          <p:cNvPr id="130" name="TextBox 129">
            <a:extLst>
              <a:ext uri="{FF2B5EF4-FFF2-40B4-BE49-F238E27FC236}">
                <a16:creationId xmlns:a16="http://schemas.microsoft.com/office/drawing/2014/main" id="{457B1DD4-025E-54D4-56BF-4A9144C965F8}"/>
              </a:ext>
            </a:extLst>
          </p:cNvPr>
          <p:cNvSpPr txBox="1"/>
          <p:nvPr/>
        </p:nvSpPr>
        <p:spPr>
          <a:xfrm>
            <a:off x="4328847" y="5917010"/>
            <a:ext cx="158698" cy="76944"/>
          </a:xfrm>
          <a:prstGeom prst="rect">
            <a:avLst/>
          </a:prstGeom>
          <a:noFill/>
        </p:spPr>
        <p:txBody>
          <a:bodyPr wrap="none" lIns="0" tIns="0" rIns="0" bIns="0" rtlCol="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600" b="0" i="0" u="none" strike="noStrike" kern="1200" cap="none" spc="0" normalizeH="0" baseline="0" noProof="0" dirty="0">
                <a:ln>
                  <a:noFill/>
                </a:ln>
                <a:effectLst/>
                <a:uLnTx/>
                <a:uFillTx/>
                <a:latin typeface="Arial"/>
                <a:ea typeface="+mn-ea"/>
                <a:cs typeface="+mn-cs"/>
              </a:rPr>
              <a:t>28mg</a:t>
            </a:r>
          </a:p>
        </p:txBody>
      </p:sp>
      <p:sp>
        <p:nvSpPr>
          <p:cNvPr id="131" name="TextBox 130">
            <a:extLst>
              <a:ext uri="{FF2B5EF4-FFF2-40B4-BE49-F238E27FC236}">
                <a16:creationId xmlns:a16="http://schemas.microsoft.com/office/drawing/2014/main" id="{21FBD0BF-1145-964A-78C8-B9D969E20586}"/>
              </a:ext>
            </a:extLst>
          </p:cNvPr>
          <p:cNvSpPr txBox="1"/>
          <p:nvPr/>
        </p:nvSpPr>
        <p:spPr>
          <a:xfrm>
            <a:off x="4617509" y="5917010"/>
            <a:ext cx="158698" cy="76944"/>
          </a:xfrm>
          <a:prstGeom prst="rect">
            <a:avLst/>
          </a:prstGeom>
          <a:noFill/>
        </p:spPr>
        <p:txBody>
          <a:bodyPr wrap="none" lIns="0" tIns="0" rIns="0" bIns="0" rtlCol="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600" b="0" i="0" u="none" strike="noStrike" kern="1200" cap="none" spc="0" normalizeH="0" baseline="0" noProof="0" dirty="0">
                <a:ln>
                  <a:noFill/>
                </a:ln>
                <a:effectLst/>
                <a:uLnTx/>
                <a:uFillTx/>
                <a:latin typeface="Arial"/>
                <a:ea typeface="+mn-ea"/>
                <a:cs typeface="+mn-cs"/>
              </a:rPr>
              <a:t>50mg</a:t>
            </a:r>
          </a:p>
        </p:txBody>
      </p:sp>
      <p:sp>
        <p:nvSpPr>
          <p:cNvPr id="137" name="TextBox 136">
            <a:extLst>
              <a:ext uri="{FF2B5EF4-FFF2-40B4-BE49-F238E27FC236}">
                <a16:creationId xmlns:a16="http://schemas.microsoft.com/office/drawing/2014/main" id="{8A11813C-1642-3045-DE07-3782FAEFB388}"/>
              </a:ext>
            </a:extLst>
          </p:cNvPr>
          <p:cNvSpPr txBox="1"/>
          <p:nvPr/>
        </p:nvSpPr>
        <p:spPr>
          <a:xfrm>
            <a:off x="6219590" y="5917010"/>
            <a:ext cx="113814" cy="76944"/>
          </a:xfrm>
          <a:prstGeom prst="rect">
            <a:avLst/>
          </a:prstGeom>
          <a:noFill/>
        </p:spPr>
        <p:txBody>
          <a:bodyPr wrap="none" lIns="0" tIns="0" rIns="0" bIns="0" rtlCol="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600" b="0" i="0" u="none" strike="noStrike" kern="1200" cap="none" spc="0" normalizeH="0" baseline="0" noProof="0" dirty="0" err="1">
                <a:ln>
                  <a:noFill/>
                </a:ln>
                <a:effectLst/>
                <a:uLnTx/>
                <a:uFillTx/>
                <a:latin typeface="Arial"/>
                <a:ea typeface="+mn-ea"/>
                <a:cs typeface="+mn-cs"/>
              </a:rPr>
              <a:t>Pbo</a:t>
            </a:r>
            <a:endParaRPr kumimoji="0" lang="fr-FR" sz="600" b="0" i="0" u="none" strike="noStrike" kern="1200" cap="none" spc="0" normalizeH="0" baseline="0" noProof="0" dirty="0">
              <a:ln>
                <a:noFill/>
              </a:ln>
              <a:effectLst/>
              <a:uLnTx/>
              <a:uFillTx/>
              <a:latin typeface="Arial"/>
              <a:ea typeface="+mn-ea"/>
              <a:cs typeface="+mn-cs"/>
            </a:endParaRPr>
          </a:p>
        </p:txBody>
      </p:sp>
      <p:sp>
        <p:nvSpPr>
          <p:cNvPr id="138" name="TextBox 137">
            <a:extLst>
              <a:ext uri="{FF2B5EF4-FFF2-40B4-BE49-F238E27FC236}">
                <a16:creationId xmlns:a16="http://schemas.microsoft.com/office/drawing/2014/main" id="{4C6343A9-A0CB-C565-573E-607E94811C2D}"/>
              </a:ext>
            </a:extLst>
          </p:cNvPr>
          <p:cNvSpPr txBox="1"/>
          <p:nvPr/>
        </p:nvSpPr>
        <p:spPr>
          <a:xfrm>
            <a:off x="6420965" y="5917010"/>
            <a:ext cx="158698" cy="153888"/>
          </a:xfrm>
          <a:prstGeom prst="rect">
            <a:avLst/>
          </a:prstGeom>
          <a:noFill/>
        </p:spPr>
        <p:txBody>
          <a:bodyPr wrap="none" lIns="0" tIns="0" rIns="0" bIns="0" rtlCol="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600" b="0" i="0" u="none" strike="noStrike" kern="1200" cap="none" spc="0" normalizeH="0" baseline="0" noProof="0" dirty="0">
                <a:ln>
                  <a:noFill/>
                </a:ln>
                <a:effectLst/>
                <a:uLnTx/>
                <a:uFillTx/>
                <a:latin typeface="Arial"/>
                <a:ea typeface="+mn-ea"/>
                <a:cs typeface="+mn-cs"/>
              </a:rPr>
              <a:t>15mg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600" b="0" i="0" u="none" strike="noStrike" kern="1200" cap="none" spc="0" normalizeH="0" baseline="0" noProof="0" dirty="0">
                <a:ln>
                  <a:noFill/>
                </a:ln>
                <a:effectLst/>
                <a:uLnTx/>
                <a:uFillTx/>
                <a:latin typeface="Arial"/>
                <a:ea typeface="+mn-ea"/>
                <a:cs typeface="+mn-cs"/>
              </a:rPr>
              <a:t>QW</a:t>
            </a:r>
          </a:p>
        </p:txBody>
      </p:sp>
      <p:sp>
        <p:nvSpPr>
          <p:cNvPr id="140" name="Ellipse 53">
            <a:extLst>
              <a:ext uri="{FF2B5EF4-FFF2-40B4-BE49-F238E27FC236}">
                <a16:creationId xmlns:a16="http://schemas.microsoft.com/office/drawing/2014/main" id="{EDFBB7E1-CC4F-E01E-6327-8CB50E3089A8}"/>
              </a:ext>
            </a:extLst>
          </p:cNvPr>
          <p:cNvSpPr/>
          <p:nvPr/>
        </p:nvSpPr>
        <p:spPr bwMode="auto">
          <a:xfrm rot="5400000">
            <a:off x="6887444" y="6056375"/>
            <a:ext cx="85130" cy="225983"/>
          </a:xfrm>
          <a:prstGeom prst="roundRect">
            <a:avLst/>
          </a:prstGeom>
          <a:noFill/>
          <a:ln w="19050" cap="flat" cmpd="sng" algn="ctr">
            <a:noFill/>
            <a:prstDash val="solid"/>
            <a:round/>
            <a:headEnd type="none" w="med" len="med"/>
            <a:tailEnd type="none" w="med" len="med"/>
          </a:ln>
          <a:effectLst/>
        </p:spPr>
        <p:txBody>
          <a:bodyPr vert="vert270" wrap="none" lIns="0" tIns="0" rIns="0" bIns="0" numCol="1" rtlCol="0" anchor="ctr" anchorCtr="0" compatLnSpc="1">
            <a:prstTxWarp prst="textNoShape">
              <a:avLst/>
            </a:prstTxWarp>
            <a:noAutofit/>
          </a:bodyPr>
          <a:lstStyle/>
          <a:p>
            <a:pPr marL="0" marR="0" lvl="0" indent="0" algn="ctr" defTabSz="861993" rtl="0" eaLnBrk="0" fontAlgn="base" latinLnBrk="0" hangingPunct="0">
              <a:lnSpc>
                <a:spcPct val="100000"/>
              </a:lnSpc>
              <a:spcBef>
                <a:spcPct val="0"/>
              </a:spcBef>
              <a:spcAft>
                <a:spcPct val="0"/>
              </a:spcAft>
              <a:buClrTx/>
              <a:buSzTx/>
              <a:buFontTx/>
              <a:buNone/>
              <a:tabLst/>
              <a:defRPr/>
            </a:pPr>
            <a:r>
              <a:rPr kumimoji="0" lang="en-US" sz="600" b="0" i="0" u="none" strike="noStrike" kern="1200" cap="none" spc="0" normalizeH="0" baseline="0" noProof="0" dirty="0">
                <a:ln>
                  <a:noFill/>
                </a:ln>
                <a:effectLst/>
                <a:uLnTx/>
                <a:uFillTx/>
                <a:latin typeface="Arial" pitchFamily="34" charset="0"/>
                <a:ea typeface="+mn-ea"/>
                <a:cs typeface="+mn-cs"/>
              </a:rPr>
              <a:t>0.0005*</a:t>
            </a:r>
          </a:p>
        </p:txBody>
      </p:sp>
      <p:sp>
        <p:nvSpPr>
          <p:cNvPr id="141" name="TextBox 140">
            <a:extLst>
              <a:ext uri="{FF2B5EF4-FFF2-40B4-BE49-F238E27FC236}">
                <a16:creationId xmlns:a16="http://schemas.microsoft.com/office/drawing/2014/main" id="{7D87468C-1E0C-91D6-4BB6-E274901F933E}"/>
              </a:ext>
            </a:extLst>
          </p:cNvPr>
          <p:cNvSpPr txBox="1"/>
          <p:nvPr/>
        </p:nvSpPr>
        <p:spPr>
          <a:xfrm>
            <a:off x="6850660" y="5917010"/>
            <a:ext cx="158698" cy="153888"/>
          </a:xfrm>
          <a:prstGeom prst="rect">
            <a:avLst/>
          </a:prstGeom>
          <a:noFill/>
        </p:spPr>
        <p:txBody>
          <a:bodyPr wrap="none" lIns="0" tIns="0" rIns="0" bIns="0" rtlCol="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600" b="0" i="0" u="none" strike="noStrike" kern="1200" cap="none" spc="0" normalizeH="0" baseline="0" noProof="0" dirty="0">
                <a:ln>
                  <a:noFill/>
                </a:ln>
                <a:effectLst/>
                <a:uLnTx/>
                <a:uFillTx/>
                <a:latin typeface="Arial"/>
                <a:ea typeface="+mn-ea"/>
                <a:cs typeface="+mn-cs"/>
              </a:rPr>
              <a:t>44mg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600" b="0" i="0" u="none" strike="noStrike" kern="1200" cap="none" spc="0" normalizeH="0" baseline="0" noProof="0" dirty="0">
                <a:ln>
                  <a:noFill/>
                </a:ln>
                <a:effectLst/>
                <a:uLnTx/>
                <a:uFillTx/>
                <a:latin typeface="Arial"/>
                <a:ea typeface="+mn-ea"/>
                <a:cs typeface="+mn-cs"/>
              </a:rPr>
              <a:t>Q2W</a:t>
            </a:r>
          </a:p>
        </p:txBody>
      </p:sp>
      <p:sp>
        <p:nvSpPr>
          <p:cNvPr id="142" name="Ellipse 53">
            <a:extLst>
              <a:ext uri="{FF2B5EF4-FFF2-40B4-BE49-F238E27FC236}">
                <a16:creationId xmlns:a16="http://schemas.microsoft.com/office/drawing/2014/main" id="{6A7A609A-E9A3-1AD0-9A68-7D21F01D6B04}"/>
              </a:ext>
            </a:extLst>
          </p:cNvPr>
          <p:cNvSpPr/>
          <p:nvPr/>
        </p:nvSpPr>
        <p:spPr bwMode="auto">
          <a:xfrm rot="5400000">
            <a:off x="6675281" y="6151626"/>
            <a:ext cx="85130" cy="225983"/>
          </a:xfrm>
          <a:prstGeom prst="roundRect">
            <a:avLst/>
          </a:prstGeom>
          <a:noFill/>
          <a:ln w="19050" cap="flat" cmpd="sng" algn="ctr">
            <a:noFill/>
            <a:prstDash val="solid"/>
            <a:round/>
            <a:headEnd type="none" w="med" len="med"/>
            <a:tailEnd type="none" w="med" len="med"/>
          </a:ln>
          <a:effectLst/>
        </p:spPr>
        <p:txBody>
          <a:bodyPr vert="vert270" wrap="none" lIns="0" tIns="0" rIns="0" bIns="0" numCol="1" rtlCol="0" anchor="ctr" anchorCtr="0" compatLnSpc="1">
            <a:prstTxWarp prst="textNoShape">
              <a:avLst/>
            </a:prstTxWarp>
            <a:noAutofit/>
          </a:bodyPr>
          <a:lstStyle/>
          <a:p>
            <a:pPr marL="0" marR="0" lvl="0" indent="0" algn="ctr" defTabSz="861993" rtl="0" eaLnBrk="0" fontAlgn="base" latinLnBrk="0" hangingPunct="0">
              <a:lnSpc>
                <a:spcPct val="100000"/>
              </a:lnSpc>
              <a:spcBef>
                <a:spcPct val="0"/>
              </a:spcBef>
              <a:spcAft>
                <a:spcPct val="0"/>
              </a:spcAft>
              <a:buClrTx/>
              <a:buSzTx/>
              <a:buFontTx/>
              <a:buNone/>
              <a:tabLst/>
              <a:defRPr/>
            </a:pPr>
            <a:r>
              <a:rPr kumimoji="0" lang="en-US" sz="600" b="0" i="0" u="none" strike="noStrike" kern="1200" cap="none" spc="0" normalizeH="0" baseline="0" noProof="0" dirty="0">
                <a:ln>
                  <a:noFill/>
                </a:ln>
                <a:effectLst/>
                <a:uLnTx/>
                <a:uFillTx/>
                <a:latin typeface="Arial" pitchFamily="34" charset="0"/>
                <a:ea typeface="+mn-ea"/>
                <a:cs typeface="+mn-cs"/>
              </a:rPr>
              <a:t>0.000</a:t>
            </a:r>
            <a:r>
              <a:rPr lang="en-US" sz="600" dirty="0">
                <a:latin typeface="Arial" pitchFamily="34" charset="0"/>
              </a:rPr>
              <a:t>9</a:t>
            </a:r>
            <a:r>
              <a:rPr kumimoji="0" lang="en-US" sz="600" b="0" i="0" u="none" strike="noStrike" kern="1200" cap="none" spc="0" normalizeH="0" baseline="0" noProof="0" dirty="0">
                <a:ln>
                  <a:noFill/>
                </a:ln>
                <a:effectLst/>
                <a:uLnTx/>
                <a:uFillTx/>
                <a:latin typeface="Arial" pitchFamily="34" charset="0"/>
                <a:ea typeface="+mn-ea"/>
                <a:cs typeface="+mn-cs"/>
              </a:rPr>
              <a:t>*</a:t>
            </a:r>
          </a:p>
        </p:txBody>
      </p:sp>
      <p:sp>
        <p:nvSpPr>
          <p:cNvPr id="143" name="Ellipse 53">
            <a:extLst>
              <a:ext uri="{FF2B5EF4-FFF2-40B4-BE49-F238E27FC236}">
                <a16:creationId xmlns:a16="http://schemas.microsoft.com/office/drawing/2014/main" id="{A0D3C91B-F15B-5538-16D1-4F1020BC6E63}"/>
              </a:ext>
            </a:extLst>
          </p:cNvPr>
          <p:cNvSpPr/>
          <p:nvPr/>
        </p:nvSpPr>
        <p:spPr bwMode="auto">
          <a:xfrm rot="5400000">
            <a:off x="6457749" y="6037405"/>
            <a:ext cx="85130" cy="263922"/>
          </a:xfrm>
          <a:prstGeom prst="roundRect">
            <a:avLst/>
          </a:prstGeom>
          <a:noFill/>
          <a:ln w="19050" cap="flat" cmpd="sng" algn="ctr">
            <a:noFill/>
            <a:prstDash val="solid"/>
            <a:round/>
            <a:headEnd type="none" w="med" len="med"/>
            <a:tailEnd type="none" w="med" len="med"/>
          </a:ln>
          <a:effectLst/>
        </p:spPr>
        <p:txBody>
          <a:bodyPr vert="vert270" wrap="none" lIns="0" tIns="0" rIns="0" bIns="0" numCol="1" rtlCol="0" anchor="ctr" anchorCtr="0" compatLnSpc="1">
            <a:prstTxWarp prst="textNoShape">
              <a:avLst/>
            </a:prstTxWarp>
            <a:noAutofit/>
          </a:bodyPr>
          <a:lstStyle/>
          <a:p>
            <a:pPr marL="0" marR="0" lvl="0" indent="0" algn="ctr" defTabSz="861993" rtl="0" eaLnBrk="0" fontAlgn="base" latinLnBrk="0" hangingPunct="0">
              <a:lnSpc>
                <a:spcPct val="100000"/>
              </a:lnSpc>
              <a:spcBef>
                <a:spcPct val="0"/>
              </a:spcBef>
              <a:spcAft>
                <a:spcPct val="0"/>
              </a:spcAft>
              <a:buClrTx/>
              <a:buSzTx/>
              <a:buFontTx/>
              <a:buNone/>
              <a:tabLst/>
              <a:defRPr/>
            </a:pPr>
            <a:r>
              <a:rPr kumimoji="0" lang="en-US" sz="600" b="0" i="0" u="none" strike="noStrike" kern="1200" cap="none" spc="0" normalizeH="0" baseline="0" noProof="0" dirty="0">
                <a:ln>
                  <a:noFill/>
                </a:ln>
                <a:effectLst/>
                <a:uLnTx/>
                <a:uFillTx/>
                <a:latin typeface="Arial" pitchFamily="34" charset="0"/>
                <a:ea typeface="+mn-ea"/>
                <a:cs typeface="+mn-cs"/>
              </a:rPr>
              <a:t>&lt;0.0001*</a:t>
            </a:r>
          </a:p>
        </p:txBody>
      </p:sp>
      <p:sp>
        <p:nvSpPr>
          <p:cNvPr id="147" name="Espace réservé du texte 4">
            <a:extLst>
              <a:ext uri="{FF2B5EF4-FFF2-40B4-BE49-F238E27FC236}">
                <a16:creationId xmlns:a16="http://schemas.microsoft.com/office/drawing/2014/main" id="{C7DF5C51-6EEF-77B3-9E14-571B60917A84}"/>
              </a:ext>
            </a:extLst>
          </p:cNvPr>
          <p:cNvSpPr txBox="1">
            <a:spLocks/>
          </p:cNvSpPr>
          <p:nvPr/>
        </p:nvSpPr>
        <p:spPr>
          <a:xfrm>
            <a:off x="305906" y="6465707"/>
            <a:ext cx="9860518" cy="681866"/>
          </a:xfrm>
          <a:prstGeom prst="rect">
            <a:avLst/>
          </a:prstGeom>
        </p:spPr>
        <p:txBody>
          <a:bodyPr lIns="0" tIns="33938" rIns="0" bIns="0" anchor="b">
            <a:noAutofit/>
          </a:bodyPr>
          <a:lstStyle>
            <a:lvl1pPr marL="0" indent="0" algn="l" defTabSz="1074738" rtl="0" eaLnBrk="0" fontAlgn="base" hangingPunct="0">
              <a:spcBef>
                <a:spcPct val="50000"/>
              </a:spcBef>
              <a:spcAft>
                <a:spcPct val="0"/>
              </a:spcAft>
              <a:buNone/>
              <a:defRPr sz="800" b="0" i="1">
                <a:solidFill>
                  <a:schemeClr val="tx1">
                    <a:lumMod val="75000"/>
                    <a:lumOff val="25000"/>
                  </a:schemeClr>
                </a:solidFill>
                <a:latin typeface="+mj-lt"/>
                <a:ea typeface="+mn-ea"/>
                <a:cs typeface="+mn-cs"/>
              </a:defRPr>
            </a:lvl1pPr>
            <a:lvl2pPr marL="457200" indent="0" algn="l" defTabSz="1074738" rtl="0" eaLnBrk="0" fontAlgn="base" hangingPunct="0">
              <a:spcBef>
                <a:spcPct val="50000"/>
              </a:spcBef>
              <a:spcAft>
                <a:spcPct val="0"/>
              </a:spcAft>
              <a:buSzPct val="100000"/>
              <a:buNone/>
              <a:defRPr sz="2000" b="1">
                <a:solidFill>
                  <a:schemeClr val="tx1"/>
                </a:solidFill>
                <a:latin typeface="+mn-lt"/>
              </a:defRPr>
            </a:lvl2pPr>
            <a:lvl3pPr marL="914400" indent="0" algn="l" defTabSz="1074738" rtl="0" eaLnBrk="0" fontAlgn="base" hangingPunct="0">
              <a:spcBef>
                <a:spcPct val="50000"/>
              </a:spcBef>
              <a:spcAft>
                <a:spcPct val="0"/>
              </a:spcAft>
              <a:buSzPct val="100000"/>
              <a:buNone/>
              <a:defRPr sz="1800" b="1">
                <a:solidFill>
                  <a:schemeClr val="tx1"/>
                </a:solidFill>
                <a:latin typeface="+mn-lt"/>
              </a:defRPr>
            </a:lvl3pPr>
            <a:lvl4pPr marL="1371600" indent="0" algn="l" defTabSz="1074738" rtl="0" eaLnBrk="0" fontAlgn="base" hangingPunct="0">
              <a:spcBef>
                <a:spcPct val="50000"/>
              </a:spcBef>
              <a:spcAft>
                <a:spcPct val="0"/>
              </a:spcAft>
              <a:buSzPct val="100000"/>
              <a:buNone/>
              <a:defRPr sz="1600" b="1">
                <a:solidFill>
                  <a:schemeClr val="tx1"/>
                </a:solidFill>
                <a:latin typeface="+mn-lt"/>
              </a:defRPr>
            </a:lvl4pPr>
            <a:lvl5pPr marL="1828800" indent="0" algn="l" defTabSz="1074738" rtl="0" eaLnBrk="0" fontAlgn="base" hangingPunct="0">
              <a:spcBef>
                <a:spcPct val="50000"/>
              </a:spcBef>
              <a:spcAft>
                <a:spcPct val="0"/>
              </a:spcAft>
              <a:buSzPct val="100000"/>
              <a:buNone/>
              <a:defRPr sz="1600" b="1">
                <a:solidFill>
                  <a:schemeClr val="tx1"/>
                </a:solidFill>
                <a:latin typeface="+mn-lt"/>
              </a:defRPr>
            </a:lvl5pPr>
            <a:lvl6pPr marL="2286000" indent="0" algn="l" defTabSz="1076190" rtl="0" eaLnBrk="0" fontAlgn="base" hangingPunct="0">
              <a:spcBef>
                <a:spcPct val="50000"/>
              </a:spcBef>
              <a:spcAft>
                <a:spcPct val="0"/>
              </a:spcAft>
              <a:buSzPct val="100000"/>
              <a:buNone/>
              <a:defRPr sz="1600" b="1">
                <a:solidFill>
                  <a:schemeClr val="tx1"/>
                </a:solidFill>
                <a:latin typeface="+mn-lt"/>
              </a:defRPr>
            </a:lvl6pPr>
            <a:lvl7pPr marL="2743200" indent="0" algn="l" defTabSz="1076190" rtl="0" eaLnBrk="0" fontAlgn="base" hangingPunct="0">
              <a:spcBef>
                <a:spcPct val="50000"/>
              </a:spcBef>
              <a:spcAft>
                <a:spcPct val="0"/>
              </a:spcAft>
              <a:buSzPct val="100000"/>
              <a:buNone/>
              <a:defRPr sz="1600" b="1">
                <a:solidFill>
                  <a:schemeClr val="tx1"/>
                </a:solidFill>
                <a:latin typeface="+mn-lt"/>
              </a:defRPr>
            </a:lvl7pPr>
            <a:lvl8pPr marL="3200400" indent="0" algn="l" defTabSz="1076190" rtl="0" eaLnBrk="0" fontAlgn="base" hangingPunct="0">
              <a:spcBef>
                <a:spcPct val="50000"/>
              </a:spcBef>
              <a:spcAft>
                <a:spcPct val="0"/>
              </a:spcAft>
              <a:buSzPct val="100000"/>
              <a:buNone/>
              <a:defRPr sz="1600" b="1">
                <a:solidFill>
                  <a:schemeClr val="tx1"/>
                </a:solidFill>
                <a:latin typeface="+mn-lt"/>
              </a:defRPr>
            </a:lvl8pPr>
            <a:lvl9pPr marL="3657600" indent="0" algn="l" defTabSz="1076190" rtl="0" eaLnBrk="0" fontAlgn="base" hangingPunct="0">
              <a:spcBef>
                <a:spcPct val="50000"/>
              </a:spcBef>
              <a:spcAft>
                <a:spcPct val="0"/>
              </a:spcAft>
              <a:buSzPct val="100000"/>
              <a:buNone/>
              <a:defRPr sz="1600" b="1">
                <a:solidFill>
                  <a:schemeClr val="tx1"/>
                </a:solidFill>
                <a:latin typeface="+mn-lt"/>
              </a:defRPr>
            </a:lvl9pPr>
          </a:lstStyle>
          <a:p>
            <a:pPr>
              <a:defRPr/>
            </a:pPr>
            <a:r>
              <a:rPr kumimoji="0" lang="fr-FR" sz="600" b="0" i="0" u="none" strike="noStrike" kern="0" cap="none" spc="0" normalizeH="0" baseline="0" noProof="0" dirty="0">
                <a:ln>
                  <a:noFill/>
                </a:ln>
                <a:solidFill>
                  <a:prstClr val="black"/>
                </a:solidFill>
                <a:effectLst/>
                <a:uLnTx/>
                <a:uFillTx/>
                <a:latin typeface="Arial"/>
                <a:ea typeface="+mn-ea"/>
                <a:cs typeface="+mn-cs"/>
              </a:rPr>
              <a:t>* </a:t>
            </a:r>
            <a:r>
              <a:rPr kumimoji="0" lang="fr-FR" sz="600" b="0" i="0" u="none" strike="noStrike" kern="0" cap="none" spc="0" normalizeH="0" baseline="0" noProof="0" dirty="0" err="1">
                <a:ln>
                  <a:noFill/>
                </a:ln>
                <a:solidFill>
                  <a:prstClr val="black"/>
                </a:solidFill>
                <a:effectLst/>
                <a:uLnTx/>
                <a:uFillTx/>
                <a:latin typeface="Arial"/>
                <a:ea typeface="+mn-ea"/>
                <a:cs typeface="+mn-cs"/>
              </a:rPr>
              <a:t>Resmetirom</a:t>
            </a:r>
            <a:r>
              <a:rPr kumimoji="0" lang="fr-FR" sz="600" b="0" i="0" u="none" strike="noStrike" kern="0" cap="none" spc="0" normalizeH="0" baseline="0" noProof="0" dirty="0">
                <a:ln>
                  <a:noFill/>
                </a:ln>
                <a:solidFill>
                  <a:prstClr val="black"/>
                </a:solidFill>
                <a:effectLst/>
                <a:uLnTx/>
                <a:uFillTx/>
                <a:latin typeface="Arial"/>
                <a:ea typeface="+mn-ea"/>
                <a:cs typeface="+mn-cs"/>
              </a:rPr>
              <a:t> has been </a:t>
            </a:r>
            <a:r>
              <a:rPr kumimoji="0" lang="fr-FR" sz="600" b="0" i="0" u="none" strike="noStrike" kern="0" cap="none" spc="0" normalizeH="0" baseline="0" noProof="0" dirty="0" err="1">
                <a:ln>
                  <a:noFill/>
                </a:ln>
                <a:solidFill>
                  <a:prstClr val="black"/>
                </a:solidFill>
                <a:effectLst/>
                <a:uLnTx/>
                <a:uFillTx/>
                <a:latin typeface="Arial"/>
                <a:ea typeface="+mn-ea"/>
                <a:cs typeface="+mn-cs"/>
              </a:rPr>
              <a:t>approved</a:t>
            </a:r>
            <a:r>
              <a:rPr kumimoji="0" lang="fr-FR" sz="600" b="0" i="0" u="none" strike="noStrike" kern="0" cap="none" spc="0" normalizeH="0" baseline="0" noProof="0" dirty="0">
                <a:ln>
                  <a:noFill/>
                </a:ln>
                <a:solidFill>
                  <a:prstClr val="black"/>
                </a:solidFill>
                <a:effectLst/>
                <a:uLnTx/>
                <a:uFillTx/>
                <a:latin typeface="Arial"/>
                <a:ea typeface="+mn-ea"/>
                <a:cs typeface="+mn-cs"/>
              </a:rPr>
              <a:t> </a:t>
            </a:r>
            <a:r>
              <a:rPr kumimoji="0" lang="fr-FR" sz="600" b="0" i="0" u="none" strike="noStrike" kern="0" cap="none" spc="0" normalizeH="0" baseline="0" noProof="0" dirty="0" err="1">
                <a:ln>
                  <a:noFill/>
                </a:ln>
                <a:solidFill>
                  <a:prstClr val="black"/>
                </a:solidFill>
                <a:effectLst/>
                <a:uLnTx/>
                <a:uFillTx/>
                <a:latin typeface="Arial"/>
                <a:ea typeface="+mn-ea"/>
                <a:cs typeface="+mn-cs"/>
              </a:rPr>
              <a:t>under</a:t>
            </a:r>
            <a:r>
              <a:rPr kumimoji="0" lang="fr-FR" sz="600" b="0" i="0" u="none" strike="noStrike" kern="0" cap="none" spc="0" normalizeH="0" baseline="0" noProof="0" dirty="0">
                <a:ln>
                  <a:noFill/>
                </a:ln>
                <a:solidFill>
                  <a:prstClr val="black"/>
                </a:solidFill>
                <a:effectLst/>
                <a:uLnTx/>
                <a:uFillTx/>
                <a:latin typeface="Arial"/>
                <a:ea typeface="+mn-ea"/>
                <a:cs typeface="+mn-cs"/>
              </a:rPr>
              <a:t> </a:t>
            </a:r>
            <a:r>
              <a:rPr kumimoji="0" lang="fr-FR" sz="600" b="0" i="0" u="none" strike="noStrike" kern="0" cap="none" spc="0" normalizeH="0" baseline="0" noProof="0" dirty="0" err="1">
                <a:ln>
                  <a:noFill/>
                </a:ln>
                <a:solidFill>
                  <a:prstClr val="black"/>
                </a:solidFill>
                <a:effectLst/>
                <a:uLnTx/>
                <a:uFillTx/>
                <a:latin typeface="Arial"/>
                <a:ea typeface="+mn-ea"/>
                <a:cs typeface="+mn-cs"/>
              </a:rPr>
              <a:t>accelerated</a:t>
            </a:r>
            <a:r>
              <a:rPr kumimoji="0" lang="fr-FR" sz="600" b="0" i="0" u="none" strike="noStrike" kern="0" cap="none" spc="0" normalizeH="0" baseline="0" noProof="0" dirty="0">
                <a:ln>
                  <a:noFill/>
                </a:ln>
                <a:solidFill>
                  <a:prstClr val="black"/>
                </a:solidFill>
                <a:effectLst/>
                <a:uLnTx/>
                <a:uFillTx/>
                <a:latin typeface="Arial"/>
                <a:ea typeface="+mn-ea"/>
                <a:cs typeface="+mn-cs"/>
              </a:rPr>
              <a:t> </a:t>
            </a:r>
            <a:r>
              <a:rPr kumimoji="0" lang="fr-FR" sz="600" b="0" i="0" u="none" strike="noStrike" kern="0" cap="none" spc="0" normalizeH="0" baseline="0" noProof="0" dirty="0" err="1">
                <a:ln>
                  <a:noFill/>
                </a:ln>
                <a:solidFill>
                  <a:prstClr val="black"/>
                </a:solidFill>
                <a:effectLst/>
                <a:uLnTx/>
                <a:uFillTx/>
                <a:latin typeface="Arial"/>
                <a:ea typeface="+mn-ea"/>
                <a:cs typeface="+mn-cs"/>
              </a:rPr>
              <a:t>approval</a:t>
            </a:r>
            <a:r>
              <a:rPr kumimoji="0" lang="fr-FR" sz="600" b="0" i="0" u="none" strike="noStrike" kern="0" cap="none" spc="0" normalizeH="0" baseline="0" noProof="0" dirty="0">
                <a:ln>
                  <a:noFill/>
                </a:ln>
                <a:solidFill>
                  <a:prstClr val="black"/>
                </a:solidFill>
                <a:effectLst/>
                <a:uLnTx/>
                <a:uFillTx/>
                <a:latin typeface="Arial"/>
                <a:ea typeface="+mn-ea"/>
                <a:cs typeface="+mn-cs"/>
              </a:rPr>
              <a:t> by the FDA.</a:t>
            </a:r>
          </a:p>
          <a:p>
            <a:pPr>
              <a:defRPr/>
            </a:pPr>
            <a:r>
              <a:rPr kumimoji="0" lang="fr-FR" sz="600" b="0" i="0" u="none" strike="noStrike" kern="0" cap="none" spc="0" normalizeH="0" baseline="0" noProof="0" dirty="0">
                <a:ln>
                  <a:noFill/>
                </a:ln>
                <a:solidFill>
                  <a:prstClr val="black"/>
                </a:solidFill>
                <a:effectLst/>
                <a:uLnTx/>
                <a:uFillTx/>
                <a:latin typeface="Arial"/>
                <a:ea typeface="+mn-ea"/>
                <a:cs typeface="+mn-cs"/>
              </a:rPr>
              <a:t>Source: </a:t>
            </a:r>
            <a:r>
              <a:rPr kumimoji="0" lang="fr-FR" sz="600" b="1" i="0" u="none" strike="noStrike" kern="0" cap="none" spc="0" normalizeH="0" baseline="0" noProof="0" dirty="0">
                <a:ln>
                  <a:noFill/>
                </a:ln>
                <a:solidFill>
                  <a:prstClr val="black"/>
                </a:solidFill>
                <a:effectLst/>
                <a:uLnTx/>
                <a:uFillTx/>
                <a:latin typeface="Arial"/>
                <a:ea typeface="+mn-ea"/>
                <a:cs typeface="+mn-cs"/>
              </a:rPr>
              <a:t>lanifibranor </a:t>
            </a:r>
            <a:r>
              <a:rPr kumimoji="0" lang="fr-FR" sz="600" b="0" i="0" u="none" strike="noStrike" kern="0" cap="none" spc="0" normalizeH="0" baseline="0" noProof="0" dirty="0">
                <a:ln>
                  <a:noFill/>
                </a:ln>
                <a:solidFill>
                  <a:prstClr val="black"/>
                </a:solidFill>
                <a:effectLst/>
                <a:uLnTx/>
                <a:uFillTx/>
                <a:latin typeface="Arial"/>
                <a:ea typeface="+mn-ea"/>
                <a:cs typeface="+mn-cs"/>
              </a:rPr>
              <a:t>native </a:t>
            </a:r>
            <a:r>
              <a:rPr kumimoji="0" lang="fr-FR" sz="600" b="0" i="0" u="none" strike="noStrike" kern="0" cap="none" spc="0" normalizeH="0" baseline="0" noProof="0" dirty="0" err="1">
                <a:ln>
                  <a:noFill/>
                </a:ln>
                <a:solidFill>
                  <a:prstClr val="black"/>
                </a:solidFill>
                <a:effectLst/>
                <a:uLnTx/>
                <a:uFillTx/>
                <a:latin typeface="Arial"/>
                <a:ea typeface="+mn-ea"/>
                <a:cs typeface="+mn-cs"/>
              </a:rPr>
              <a:t>results</a:t>
            </a:r>
            <a:r>
              <a:rPr kumimoji="0" lang="fr-FR" sz="600" b="0" i="0" u="none" strike="noStrike" kern="0" cap="none" spc="0" normalizeH="0" baseline="0" noProof="0" dirty="0">
                <a:ln>
                  <a:noFill/>
                </a:ln>
                <a:solidFill>
                  <a:prstClr val="black"/>
                </a:solidFill>
                <a:effectLst/>
                <a:uLnTx/>
                <a:uFillTx/>
                <a:latin typeface="Arial"/>
                <a:ea typeface="+mn-ea"/>
                <a:cs typeface="+mn-cs"/>
              </a:rPr>
              <a:t>;; </a:t>
            </a:r>
            <a:r>
              <a:rPr kumimoji="0" lang="fr-FR" sz="600" b="1" i="0" u="none" strike="noStrike" kern="0" cap="none" spc="0" normalizeH="0" baseline="0" noProof="0" dirty="0" err="1">
                <a:ln>
                  <a:noFill/>
                </a:ln>
                <a:solidFill>
                  <a:prstClr val="black"/>
                </a:solidFill>
                <a:effectLst/>
                <a:uLnTx/>
                <a:uFillTx/>
                <a:latin typeface="Arial"/>
                <a:ea typeface="+mn-ea"/>
                <a:cs typeface="+mn-cs"/>
              </a:rPr>
              <a:t>resmetirom</a:t>
            </a:r>
            <a:r>
              <a:rPr kumimoji="0" lang="fr-FR" sz="600" b="0" i="0" u="none" strike="noStrike" kern="0" cap="none" spc="0" normalizeH="0" baseline="0" noProof="0" dirty="0">
                <a:ln>
                  <a:noFill/>
                </a:ln>
                <a:solidFill>
                  <a:prstClr val="black"/>
                </a:solidFill>
                <a:effectLst/>
                <a:uLnTx/>
                <a:uFillTx/>
                <a:latin typeface="Arial"/>
                <a:ea typeface="+mn-ea"/>
                <a:cs typeface="+mn-cs"/>
              </a:rPr>
              <a:t> MAESTRO NASH top-line </a:t>
            </a:r>
            <a:r>
              <a:rPr kumimoji="0" lang="fr-FR" sz="600" b="0" i="0" u="none" strike="noStrike" kern="0" cap="none" spc="0" normalizeH="0" baseline="0" noProof="0" dirty="0" err="1">
                <a:ln>
                  <a:noFill/>
                </a:ln>
                <a:solidFill>
                  <a:prstClr val="black"/>
                </a:solidFill>
                <a:effectLst/>
                <a:uLnTx/>
                <a:uFillTx/>
                <a:latin typeface="Arial"/>
                <a:ea typeface="+mn-ea"/>
                <a:cs typeface="+mn-cs"/>
              </a:rPr>
              <a:t>results</a:t>
            </a:r>
            <a:r>
              <a:rPr kumimoji="0" lang="fr-FR" sz="600" b="0" i="0" u="none" strike="noStrike" kern="0" cap="none" spc="0" normalizeH="0" baseline="0" noProof="0" dirty="0">
                <a:ln>
                  <a:noFill/>
                </a:ln>
                <a:solidFill>
                  <a:prstClr val="black"/>
                </a:solidFill>
                <a:effectLst/>
                <a:uLnTx/>
                <a:uFillTx/>
                <a:latin typeface="Arial"/>
                <a:ea typeface="+mn-ea"/>
                <a:cs typeface="+mn-cs"/>
              </a:rPr>
              <a:t> </a:t>
            </a:r>
            <a:r>
              <a:rPr kumimoji="0" lang="fr-FR" sz="600" b="0" i="0" u="none" strike="noStrike" kern="0" cap="none" spc="0" normalizeH="0" baseline="0" noProof="0" dirty="0" err="1">
                <a:ln>
                  <a:noFill/>
                </a:ln>
                <a:solidFill>
                  <a:prstClr val="black"/>
                </a:solidFill>
                <a:effectLst/>
                <a:uLnTx/>
                <a:uFillTx/>
                <a:latin typeface="Arial"/>
                <a:ea typeface="+mn-ea"/>
                <a:cs typeface="+mn-cs"/>
              </a:rPr>
              <a:t>webcast</a:t>
            </a:r>
            <a:r>
              <a:rPr kumimoji="0" lang="fr-FR" sz="600" b="0" i="0" u="none" strike="noStrike" kern="0" cap="none" spc="0" normalizeH="0" baseline="0" noProof="0" dirty="0">
                <a:ln>
                  <a:noFill/>
                </a:ln>
                <a:solidFill>
                  <a:prstClr val="black"/>
                </a:solidFill>
                <a:effectLst/>
                <a:uLnTx/>
                <a:uFillTx/>
                <a:latin typeface="Arial"/>
                <a:ea typeface="+mn-ea"/>
                <a:cs typeface="+mn-cs"/>
              </a:rPr>
              <a:t> </a:t>
            </a:r>
            <a:r>
              <a:rPr kumimoji="0" lang="fr-FR" sz="600" b="0" i="0" u="none" strike="noStrike" kern="0" cap="none" spc="0" normalizeH="0" baseline="0" noProof="0" dirty="0" err="1">
                <a:ln>
                  <a:noFill/>
                </a:ln>
                <a:solidFill>
                  <a:prstClr val="black"/>
                </a:solidFill>
                <a:effectLst/>
                <a:uLnTx/>
                <a:uFillTx/>
                <a:latin typeface="Arial"/>
                <a:ea typeface="+mn-ea"/>
                <a:cs typeface="+mn-cs"/>
              </a:rPr>
              <a:t>Dec</a:t>
            </a:r>
            <a:r>
              <a:rPr kumimoji="0" lang="fr-FR" sz="600" b="0" i="0" u="none" strike="noStrike" kern="0" cap="none" spc="0" normalizeH="0" baseline="0" noProof="0" dirty="0">
                <a:ln>
                  <a:noFill/>
                </a:ln>
                <a:solidFill>
                  <a:prstClr val="black"/>
                </a:solidFill>
                <a:effectLst/>
                <a:uLnTx/>
                <a:uFillTx/>
                <a:latin typeface="Arial"/>
                <a:ea typeface="+mn-ea"/>
                <a:cs typeface="+mn-cs"/>
              </a:rPr>
              <a:t>. 19 2022, </a:t>
            </a:r>
            <a:r>
              <a:rPr kumimoji="0" lang="fr-FR" sz="600" b="0" i="0" u="none" strike="noStrike" kern="0" cap="none" spc="0" normalizeH="0" baseline="0" noProof="0" dirty="0" err="1">
                <a:ln>
                  <a:noFill/>
                </a:ln>
                <a:solidFill>
                  <a:prstClr val="black"/>
                </a:solidFill>
                <a:effectLst/>
                <a:uLnTx/>
                <a:uFillTx/>
                <a:latin typeface="Arial"/>
                <a:ea typeface="+mn-ea"/>
                <a:cs typeface="+mn-cs"/>
              </a:rPr>
              <a:t>pg</a:t>
            </a:r>
            <a:r>
              <a:rPr kumimoji="0" lang="fr-FR" sz="600" b="0" i="0" u="none" strike="noStrike" kern="0" cap="none" spc="0" normalizeH="0" baseline="0" noProof="0" dirty="0">
                <a:ln>
                  <a:noFill/>
                </a:ln>
                <a:solidFill>
                  <a:prstClr val="black"/>
                </a:solidFill>
                <a:effectLst/>
                <a:uLnTx/>
                <a:uFillTx/>
                <a:latin typeface="Arial"/>
                <a:ea typeface="+mn-ea"/>
                <a:cs typeface="+mn-cs"/>
              </a:rPr>
              <a:t> 10; </a:t>
            </a:r>
            <a:r>
              <a:rPr kumimoji="0" lang="fr-FR" sz="600" b="0" i="0" u="none" strike="noStrike" kern="0" cap="none" spc="0" normalizeH="0" baseline="0" noProof="0" dirty="0" err="1">
                <a:ln>
                  <a:noFill/>
                </a:ln>
                <a:solidFill>
                  <a:prstClr val="black"/>
                </a:solidFill>
                <a:effectLst/>
                <a:uLnTx/>
                <a:uFillTx/>
                <a:latin typeface="Arial"/>
                <a:ea typeface="+mn-ea"/>
                <a:cs typeface="+mn-cs"/>
              </a:rPr>
              <a:t>resmetirom</a:t>
            </a:r>
            <a:r>
              <a:rPr kumimoji="0" lang="fr-FR" sz="600" b="0" i="0" u="none" strike="noStrike" kern="0" cap="none" spc="0" normalizeH="0" baseline="0" noProof="0" dirty="0">
                <a:ln>
                  <a:noFill/>
                </a:ln>
                <a:solidFill>
                  <a:prstClr val="black"/>
                </a:solidFill>
                <a:effectLst/>
                <a:uLnTx/>
                <a:uFillTx/>
                <a:latin typeface="Arial"/>
                <a:ea typeface="+mn-ea"/>
                <a:cs typeface="+mn-cs"/>
              </a:rPr>
              <a:t> :  Harrison et al, Lancet 2019 ; S0140-6736(19) 32517-6</a:t>
            </a:r>
            <a:r>
              <a:rPr kumimoji="0" lang="fr-FR" sz="600" b="1" i="0" u="none" strike="noStrike" kern="0" cap="none" spc="0" normalizeH="0" baseline="0" noProof="0" dirty="0">
                <a:ln>
                  <a:noFill/>
                </a:ln>
                <a:solidFill>
                  <a:prstClr val="black"/>
                </a:solidFill>
                <a:effectLst/>
                <a:uLnTx/>
                <a:uFillTx/>
                <a:latin typeface="Arial"/>
                <a:ea typeface="+mn-ea"/>
                <a:cs typeface="+mn-cs"/>
              </a:rPr>
              <a:t> </a:t>
            </a:r>
            <a:r>
              <a:rPr kumimoji="0" lang="fr-FR" sz="600" b="1" i="0" u="none" strike="noStrike" kern="0" cap="none" spc="0" normalizeH="0" baseline="0" noProof="0" dirty="0" err="1">
                <a:ln>
                  <a:noFill/>
                </a:ln>
                <a:solidFill>
                  <a:prstClr val="black"/>
                </a:solidFill>
                <a:effectLst/>
                <a:uLnTx/>
                <a:uFillTx/>
                <a:latin typeface="Arial"/>
                <a:ea typeface="+mn-ea"/>
                <a:cs typeface="+mn-cs"/>
              </a:rPr>
              <a:t>Efruxifermin</a:t>
            </a:r>
            <a:r>
              <a:rPr kumimoji="0" lang="fr-FR" sz="600" b="0" i="0" u="none" strike="noStrike" kern="0" cap="none" spc="0" normalizeH="0" baseline="0" noProof="0" dirty="0">
                <a:ln>
                  <a:noFill/>
                </a:ln>
                <a:solidFill>
                  <a:prstClr val="black"/>
                </a:solidFill>
                <a:effectLst/>
                <a:uLnTx/>
                <a:uFillTx/>
                <a:latin typeface="Arial"/>
                <a:ea typeface="+mn-ea"/>
                <a:cs typeface="+mn-cs"/>
              </a:rPr>
              <a:t> </a:t>
            </a:r>
            <a:r>
              <a:rPr lang="fr-FR" sz="600" i="0" kern="0" dirty="0" err="1">
                <a:solidFill>
                  <a:prstClr val="black"/>
                </a:solidFill>
                <a:latin typeface="Arial"/>
              </a:rPr>
              <a:t>Safety</a:t>
            </a:r>
            <a:r>
              <a:rPr lang="fr-FR" sz="600" i="0" kern="0" dirty="0">
                <a:solidFill>
                  <a:prstClr val="black"/>
                </a:solidFill>
                <a:latin typeface="Arial"/>
              </a:rPr>
              <a:t> and </a:t>
            </a:r>
            <a:r>
              <a:rPr lang="fr-FR" sz="600" i="0" kern="0" dirty="0" err="1">
                <a:solidFill>
                  <a:prstClr val="black"/>
                </a:solidFill>
                <a:latin typeface="Arial"/>
              </a:rPr>
              <a:t>efficacy</a:t>
            </a:r>
            <a:r>
              <a:rPr lang="fr-FR" sz="600" i="0" kern="0" dirty="0">
                <a:solidFill>
                  <a:prstClr val="black"/>
                </a:solidFill>
                <a:latin typeface="Arial"/>
              </a:rPr>
              <a:t> of once-</a:t>
            </a:r>
            <a:r>
              <a:rPr lang="fr-FR" sz="600" i="0" kern="0" dirty="0" err="1">
                <a:solidFill>
                  <a:prstClr val="black"/>
                </a:solidFill>
                <a:latin typeface="Arial"/>
              </a:rPr>
              <a:t>weekly</a:t>
            </a:r>
            <a:r>
              <a:rPr lang="fr-FR" sz="600" i="0" kern="0" dirty="0">
                <a:solidFill>
                  <a:prstClr val="black"/>
                </a:solidFill>
                <a:latin typeface="Arial"/>
              </a:rPr>
              <a:t> </a:t>
            </a:r>
            <a:r>
              <a:rPr lang="fr-FR" sz="600" i="0" kern="0" dirty="0" err="1">
                <a:solidFill>
                  <a:prstClr val="black"/>
                </a:solidFill>
                <a:latin typeface="Arial"/>
              </a:rPr>
              <a:t>efruxifermin</a:t>
            </a:r>
            <a:r>
              <a:rPr lang="fr-FR" sz="600" i="0" kern="0" dirty="0">
                <a:solidFill>
                  <a:prstClr val="black"/>
                </a:solidFill>
                <a:latin typeface="Arial"/>
              </a:rPr>
              <a:t> versus placebo in non-</a:t>
            </a:r>
            <a:r>
              <a:rPr lang="fr-FR" sz="600" i="0" kern="0" dirty="0" err="1">
                <a:solidFill>
                  <a:prstClr val="black"/>
                </a:solidFill>
                <a:latin typeface="Arial"/>
              </a:rPr>
              <a:t>alcoholic</a:t>
            </a:r>
            <a:r>
              <a:rPr lang="fr-FR" sz="600" i="0" kern="0" dirty="0">
                <a:solidFill>
                  <a:prstClr val="black"/>
                </a:solidFill>
                <a:latin typeface="Arial"/>
              </a:rPr>
              <a:t> </a:t>
            </a:r>
            <a:r>
              <a:rPr lang="fr-FR" sz="600" i="0" kern="0" dirty="0" err="1">
                <a:solidFill>
                  <a:prstClr val="black"/>
                </a:solidFill>
                <a:latin typeface="Arial"/>
              </a:rPr>
              <a:t>steatohepatitis</a:t>
            </a:r>
            <a:r>
              <a:rPr lang="fr-FR" sz="600" i="0" kern="0" dirty="0">
                <a:solidFill>
                  <a:prstClr val="black"/>
                </a:solidFill>
                <a:latin typeface="Arial"/>
              </a:rPr>
              <a:t> (HARMONY): a multicentre, </a:t>
            </a:r>
            <a:r>
              <a:rPr lang="fr-FR" sz="600" i="0" kern="0" dirty="0" err="1">
                <a:solidFill>
                  <a:prstClr val="black"/>
                </a:solidFill>
                <a:latin typeface="Arial"/>
              </a:rPr>
              <a:t>randomised</a:t>
            </a:r>
            <a:r>
              <a:rPr lang="fr-FR" sz="600" i="0" kern="0" dirty="0">
                <a:solidFill>
                  <a:prstClr val="black"/>
                </a:solidFill>
                <a:latin typeface="Arial"/>
              </a:rPr>
              <a:t>, double-blind, placebo-</a:t>
            </a:r>
            <a:r>
              <a:rPr lang="fr-FR" sz="600" i="0" kern="0" dirty="0" err="1">
                <a:solidFill>
                  <a:prstClr val="black"/>
                </a:solidFill>
                <a:latin typeface="Arial"/>
              </a:rPr>
              <a:t>controlled</a:t>
            </a:r>
            <a:r>
              <a:rPr lang="fr-FR" sz="600" i="0" kern="0" dirty="0">
                <a:solidFill>
                  <a:prstClr val="black"/>
                </a:solidFill>
                <a:latin typeface="Arial"/>
              </a:rPr>
              <a:t>, Phase </a:t>
            </a:r>
            <a:r>
              <a:rPr lang="fr-FR" sz="600" i="0" kern="0" dirty="0" err="1">
                <a:solidFill>
                  <a:prstClr val="black"/>
                </a:solidFill>
                <a:latin typeface="Arial"/>
              </a:rPr>
              <a:t>IIb</a:t>
            </a:r>
            <a:r>
              <a:rPr lang="fr-FR" sz="600" i="0" kern="0" dirty="0">
                <a:solidFill>
                  <a:prstClr val="black"/>
                </a:solidFill>
                <a:latin typeface="Arial"/>
              </a:rPr>
              <a:t> trial. Lancet </a:t>
            </a:r>
            <a:r>
              <a:rPr lang="fr-FR" sz="600" i="0" kern="0" dirty="0" err="1">
                <a:solidFill>
                  <a:prstClr val="black"/>
                </a:solidFill>
                <a:latin typeface="Arial"/>
              </a:rPr>
              <a:t>Gastroenterology</a:t>
            </a:r>
            <a:r>
              <a:rPr lang="fr-FR" sz="600" i="0" kern="0" dirty="0">
                <a:solidFill>
                  <a:prstClr val="black"/>
                </a:solidFill>
                <a:latin typeface="Arial"/>
              </a:rPr>
              <a:t> </a:t>
            </a:r>
            <a:r>
              <a:rPr lang="fr-FR" sz="600" i="0" kern="0" dirty="0" err="1">
                <a:solidFill>
                  <a:prstClr val="black"/>
                </a:solidFill>
                <a:latin typeface="Arial"/>
              </a:rPr>
              <a:t>October</a:t>
            </a:r>
            <a:r>
              <a:rPr lang="fr-FR" sz="600" i="0" kern="0" dirty="0">
                <a:solidFill>
                  <a:prstClr val="black"/>
                </a:solidFill>
                <a:latin typeface="Arial"/>
              </a:rPr>
              <a:t> 2023</a:t>
            </a:r>
            <a:r>
              <a:rPr kumimoji="0" lang="en-GB" sz="600" b="0" i="0" u="none" strike="noStrike" kern="0" cap="none" spc="0" normalizeH="0" baseline="0" noProof="0" dirty="0">
                <a:ln>
                  <a:noFill/>
                </a:ln>
                <a:solidFill>
                  <a:prstClr val="black"/>
                </a:solidFill>
                <a:effectLst/>
                <a:uLnTx/>
                <a:uFillTx/>
                <a:latin typeface="Arial"/>
                <a:ea typeface="+mn-ea"/>
                <a:cs typeface="+mn-cs"/>
              </a:rPr>
              <a:t>;  corporate presentation of March 2024 pg15; </a:t>
            </a:r>
            <a:r>
              <a:rPr kumimoji="0" lang="en-GB" sz="600" b="1" i="0" u="none" strike="noStrike" kern="0" cap="none" spc="0" normalizeH="0" baseline="0" noProof="0" dirty="0" err="1">
                <a:ln>
                  <a:noFill/>
                </a:ln>
                <a:solidFill>
                  <a:prstClr val="black"/>
                </a:solidFill>
                <a:effectLst/>
                <a:uLnTx/>
                <a:uFillTx/>
                <a:latin typeface="Arial"/>
                <a:ea typeface="+mn-ea"/>
                <a:cs typeface="+mn-cs"/>
              </a:rPr>
              <a:t>Semaglutid</a:t>
            </a:r>
            <a:r>
              <a:rPr kumimoji="0" lang="en-GB" sz="600" b="0" i="0" u="none" strike="noStrike" kern="0" cap="none" spc="0" normalizeH="0" baseline="0" noProof="0" dirty="0" err="1">
                <a:ln>
                  <a:noFill/>
                </a:ln>
                <a:solidFill>
                  <a:prstClr val="black"/>
                </a:solidFill>
                <a:effectLst/>
                <a:uLnTx/>
                <a:uFillTx/>
                <a:latin typeface="Arial"/>
                <a:ea typeface="+mn-ea"/>
                <a:cs typeface="+mn-cs"/>
              </a:rPr>
              <a:t>e</a:t>
            </a:r>
            <a:r>
              <a:rPr kumimoji="0" lang="en-GB" sz="600" b="0" i="0" u="none" strike="noStrike" kern="0" cap="none" spc="0" normalizeH="0" baseline="0" noProof="0" dirty="0">
                <a:ln>
                  <a:noFill/>
                </a:ln>
                <a:solidFill>
                  <a:prstClr val="black"/>
                </a:solidFill>
                <a:effectLst/>
                <a:uLnTx/>
                <a:uFillTx/>
                <a:latin typeface="Arial"/>
                <a:ea typeface="+mn-ea"/>
                <a:cs typeface="+mn-cs"/>
              </a:rPr>
              <a:t> </a:t>
            </a:r>
            <a:r>
              <a:rPr kumimoji="0" lang="fr-FR" sz="600" b="0" i="0" u="none" strike="noStrike" kern="0" cap="none" spc="0" normalizeH="0" baseline="0" noProof="0" dirty="0">
                <a:ln>
                  <a:noFill/>
                </a:ln>
                <a:solidFill>
                  <a:prstClr val="black"/>
                </a:solidFill>
                <a:effectLst/>
                <a:uLnTx/>
                <a:uFillTx/>
                <a:latin typeface="Arial"/>
                <a:ea typeface="+mn-ea"/>
                <a:cs typeface="+mn-cs"/>
              </a:rPr>
              <a:t>Phase III ESSENCE trial of </a:t>
            </a:r>
            <a:r>
              <a:rPr kumimoji="0" lang="fr-FR" sz="600" b="0" i="0" u="none" strike="noStrike" kern="0" cap="none" spc="0" normalizeH="0" baseline="0" noProof="0" dirty="0" err="1">
                <a:ln>
                  <a:noFill/>
                </a:ln>
                <a:solidFill>
                  <a:prstClr val="black"/>
                </a:solidFill>
                <a:effectLst/>
                <a:uLnTx/>
                <a:uFillTx/>
                <a:latin typeface="Arial"/>
                <a:ea typeface="+mn-ea"/>
                <a:cs typeface="+mn-cs"/>
              </a:rPr>
              <a:t>semaglutide</a:t>
            </a:r>
            <a:r>
              <a:rPr kumimoji="0" lang="fr-FR" sz="600" b="0" i="0" u="none" strike="noStrike" kern="0" cap="none" spc="0" normalizeH="0" baseline="0" noProof="0" dirty="0">
                <a:ln>
                  <a:noFill/>
                </a:ln>
                <a:solidFill>
                  <a:prstClr val="black"/>
                </a:solidFill>
                <a:effectLst/>
                <a:uLnTx/>
                <a:uFillTx/>
                <a:latin typeface="Arial"/>
                <a:ea typeface="+mn-ea"/>
                <a:cs typeface="+mn-cs"/>
              </a:rPr>
              <a:t> 2.4mg in participants </a:t>
            </a:r>
            <a:r>
              <a:rPr kumimoji="0" lang="fr-FR" sz="600" b="0" i="0" u="none" strike="noStrike" kern="0" cap="none" spc="0" normalizeH="0" baseline="0" noProof="0" dirty="0" err="1">
                <a:ln>
                  <a:noFill/>
                </a:ln>
                <a:solidFill>
                  <a:prstClr val="black"/>
                </a:solidFill>
                <a:effectLst/>
                <a:uLnTx/>
                <a:uFillTx/>
                <a:latin typeface="Arial"/>
                <a:ea typeface="+mn-ea"/>
                <a:cs typeface="+mn-cs"/>
              </a:rPr>
              <a:t>with</a:t>
            </a:r>
            <a:r>
              <a:rPr kumimoji="0" lang="fr-FR" sz="600" b="0" i="0" u="none" strike="noStrike" kern="0" cap="none" spc="0" normalizeH="0" baseline="0" noProof="0" dirty="0">
                <a:ln>
                  <a:noFill/>
                </a:ln>
                <a:solidFill>
                  <a:prstClr val="black"/>
                </a:solidFill>
                <a:effectLst/>
                <a:uLnTx/>
                <a:uFillTx/>
                <a:latin typeface="Arial"/>
                <a:ea typeface="+mn-ea"/>
                <a:cs typeface="+mn-cs"/>
              </a:rPr>
              <a:t> non-</a:t>
            </a:r>
            <a:r>
              <a:rPr kumimoji="0" lang="fr-FR" sz="600" b="0" i="0" u="none" strike="noStrike" kern="0" cap="none" spc="0" normalizeH="0" baseline="0" noProof="0" dirty="0" err="1">
                <a:ln>
                  <a:noFill/>
                </a:ln>
                <a:solidFill>
                  <a:prstClr val="black"/>
                </a:solidFill>
                <a:effectLst/>
                <a:uLnTx/>
                <a:uFillTx/>
                <a:latin typeface="Arial"/>
                <a:ea typeface="+mn-ea"/>
                <a:cs typeface="+mn-cs"/>
              </a:rPr>
              <a:t>cirrhotic</a:t>
            </a:r>
            <a:r>
              <a:rPr kumimoji="0" lang="fr-FR" sz="600" b="0" i="0" u="none" strike="noStrike" kern="0" cap="none" spc="0" normalizeH="0" baseline="0" noProof="0" dirty="0">
                <a:ln>
                  <a:noFill/>
                </a:ln>
                <a:solidFill>
                  <a:prstClr val="black"/>
                </a:solidFill>
                <a:effectLst/>
                <a:uLnTx/>
                <a:uFillTx/>
                <a:latin typeface="Arial"/>
                <a:ea typeface="+mn-ea"/>
                <a:cs typeface="+mn-cs"/>
              </a:rPr>
              <a:t> non-</a:t>
            </a:r>
            <a:r>
              <a:rPr kumimoji="0" lang="fr-FR" sz="600" b="0" i="0" u="none" strike="noStrike" kern="0" cap="none" spc="0" normalizeH="0" baseline="0" noProof="0" dirty="0" err="1">
                <a:ln>
                  <a:noFill/>
                </a:ln>
                <a:solidFill>
                  <a:prstClr val="black"/>
                </a:solidFill>
                <a:effectLst/>
                <a:uLnTx/>
                <a:uFillTx/>
                <a:latin typeface="Arial"/>
                <a:ea typeface="+mn-ea"/>
                <a:cs typeface="+mn-cs"/>
              </a:rPr>
              <a:t>alcolohic</a:t>
            </a:r>
            <a:r>
              <a:rPr kumimoji="0" lang="fr-FR" sz="600" b="0" i="0" u="none" strike="noStrike" kern="0" cap="none" spc="0" normalizeH="0" baseline="0" noProof="0" dirty="0">
                <a:ln>
                  <a:noFill/>
                </a:ln>
                <a:solidFill>
                  <a:prstClr val="black"/>
                </a:solidFill>
                <a:effectLst/>
                <a:uLnTx/>
                <a:uFillTx/>
                <a:latin typeface="Arial"/>
                <a:ea typeface="+mn-ea"/>
                <a:cs typeface="+mn-cs"/>
              </a:rPr>
              <a:t> </a:t>
            </a:r>
            <a:r>
              <a:rPr kumimoji="0" lang="fr-FR" sz="600" b="0" i="0" u="none" strike="noStrike" kern="0" cap="none" spc="0" normalizeH="0" baseline="0" noProof="0" dirty="0" err="1">
                <a:ln>
                  <a:noFill/>
                </a:ln>
                <a:solidFill>
                  <a:prstClr val="black"/>
                </a:solidFill>
                <a:effectLst/>
                <a:uLnTx/>
                <a:uFillTx/>
                <a:latin typeface="Arial"/>
                <a:ea typeface="+mn-ea"/>
                <a:cs typeface="+mn-cs"/>
              </a:rPr>
              <a:t>steatohepatitis</a:t>
            </a:r>
            <a:r>
              <a:rPr kumimoji="0" lang="fr-FR" sz="600" b="0" i="0" u="none" strike="noStrike" kern="0" cap="none" spc="0" normalizeH="0" baseline="0" noProof="0" dirty="0">
                <a:ln>
                  <a:noFill/>
                </a:ln>
                <a:solidFill>
                  <a:prstClr val="black"/>
                </a:solidFill>
                <a:effectLst/>
                <a:uLnTx/>
                <a:uFillTx/>
                <a:latin typeface="Arial"/>
                <a:ea typeface="+mn-ea"/>
                <a:cs typeface="+mn-cs"/>
              </a:rPr>
              <a:t>; </a:t>
            </a:r>
            <a:r>
              <a:rPr kumimoji="0" lang="fr-FR" sz="600" b="0" i="0" u="none" strike="noStrike" kern="0" cap="none" spc="0" normalizeH="0" baseline="0" noProof="0" dirty="0" err="1">
                <a:ln>
                  <a:noFill/>
                </a:ln>
                <a:solidFill>
                  <a:prstClr val="black"/>
                </a:solidFill>
                <a:effectLst/>
                <a:uLnTx/>
                <a:uFillTx/>
                <a:latin typeface="Arial"/>
                <a:ea typeface="+mn-ea"/>
                <a:cs typeface="+mn-cs"/>
              </a:rPr>
              <a:t>Newsome</a:t>
            </a:r>
            <a:r>
              <a:rPr kumimoji="0" lang="fr-FR" sz="600" b="0" i="0" u="none" strike="noStrike" kern="0" cap="none" spc="0" normalizeH="0" baseline="0" noProof="0" dirty="0">
                <a:ln>
                  <a:noFill/>
                </a:ln>
                <a:solidFill>
                  <a:prstClr val="black"/>
                </a:solidFill>
                <a:effectLst/>
                <a:uLnTx/>
                <a:uFillTx/>
                <a:latin typeface="Arial"/>
                <a:ea typeface="+mn-ea"/>
                <a:cs typeface="+mn-cs"/>
              </a:rPr>
              <a:t> et al.</a:t>
            </a:r>
            <a:r>
              <a:rPr kumimoji="0" lang="fr-FR" sz="600" b="1" i="0" u="none" strike="noStrike" kern="0" cap="none" spc="0" normalizeH="0" baseline="0" noProof="0" dirty="0">
                <a:ln>
                  <a:noFill/>
                </a:ln>
                <a:solidFill>
                  <a:prstClr val="black"/>
                </a:solidFill>
                <a:effectLst/>
                <a:uLnTx/>
                <a:uFillTx/>
                <a:latin typeface="Arial"/>
                <a:ea typeface="+mn-ea"/>
                <a:cs typeface="+mn-cs"/>
              </a:rPr>
              <a:t>; </a:t>
            </a:r>
            <a:r>
              <a:rPr kumimoji="0" lang="fr-FR" sz="600" b="1" i="0" u="none" strike="noStrike" kern="0" cap="none" spc="0" normalizeH="0" baseline="0" noProof="0" dirty="0" err="1">
                <a:ln>
                  <a:noFill/>
                </a:ln>
                <a:solidFill>
                  <a:prstClr val="black"/>
                </a:solidFill>
                <a:effectLst/>
                <a:uLnTx/>
                <a:uFillTx/>
                <a:latin typeface="Arial"/>
                <a:ea typeface="+mn-ea"/>
                <a:cs typeface="+mn-cs"/>
              </a:rPr>
              <a:t>Pegozafermin</a:t>
            </a:r>
            <a:r>
              <a:rPr kumimoji="0" lang="fr-FR" sz="600" b="0" i="0" u="none" strike="noStrike" kern="0" cap="none" spc="0" normalizeH="0" baseline="0" noProof="0" dirty="0">
                <a:ln>
                  <a:noFill/>
                </a:ln>
                <a:solidFill>
                  <a:prstClr val="black"/>
                </a:solidFill>
                <a:effectLst/>
                <a:uLnTx/>
                <a:uFillTx/>
                <a:latin typeface="Arial"/>
                <a:ea typeface="+mn-ea"/>
                <a:cs typeface="+mn-cs"/>
              </a:rPr>
              <a:t>, 89Bio Phase </a:t>
            </a:r>
            <a:r>
              <a:rPr kumimoji="0" lang="fr-FR" sz="600" b="0" i="0" u="none" strike="noStrike" kern="0" cap="none" spc="0" normalizeH="0" baseline="0" noProof="0" dirty="0" err="1">
                <a:ln>
                  <a:noFill/>
                </a:ln>
                <a:solidFill>
                  <a:prstClr val="black"/>
                </a:solidFill>
                <a:effectLst/>
                <a:uLnTx/>
                <a:uFillTx/>
                <a:latin typeface="Arial"/>
                <a:ea typeface="+mn-ea"/>
                <a:cs typeface="+mn-cs"/>
              </a:rPr>
              <a:t>IIb</a:t>
            </a:r>
            <a:r>
              <a:rPr kumimoji="0" lang="fr-FR" sz="600" b="0" i="0" u="none" strike="noStrike" kern="0" cap="none" spc="0" normalizeH="0" baseline="0" noProof="0" dirty="0">
                <a:ln>
                  <a:noFill/>
                </a:ln>
                <a:solidFill>
                  <a:prstClr val="black"/>
                </a:solidFill>
                <a:effectLst/>
                <a:uLnTx/>
                <a:uFillTx/>
                <a:latin typeface="Arial"/>
                <a:ea typeface="+mn-ea"/>
                <a:cs typeface="+mn-cs"/>
              </a:rPr>
              <a:t> ENLIVEN </a:t>
            </a:r>
            <a:r>
              <a:rPr kumimoji="0" lang="fr-FR" sz="600" b="0" i="0" u="none" strike="noStrike" kern="0" cap="none" spc="0" normalizeH="0" baseline="0" noProof="0" dirty="0" err="1">
                <a:ln>
                  <a:noFill/>
                </a:ln>
                <a:solidFill>
                  <a:prstClr val="black"/>
                </a:solidFill>
                <a:effectLst/>
                <a:uLnTx/>
                <a:uFillTx/>
                <a:latin typeface="Arial"/>
                <a:ea typeface="+mn-ea"/>
                <a:cs typeface="+mn-cs"/>
              </a:rPr>
              <a:t>Topline</a:t>
            </a:r>
            <a:r>
              <a:rPr kumimoji="0" lang="fr-FR" sz="600" b="0" i="0" u="none" strike="noStrike" kern="0" cap="none" spc="0" normalizeH="0" baseline="0" noProof="0" dirty="0">
                <a:ln>
                  <a:noFill/>
                </a:ln>
                <a:solidFill>
                  <a:prstClr val="black"/>
                </a:solidFill>
                <a:effectLst/>
                <a:uLnTx/>
                <a:uFillTx/>
                <a:latin typeface="Arial"/>
                <a:ea typeface="+mn-ea"/>
                <a:cs typeface="+mn-cs"/>
              </a:rPr>
              <a:t> </a:t>
            </a:r>
            <a:r>
              <a:rPr kumimoji="0" lang="fr-FR" sz="600" b="0" i="0" u="none" strike="noStrike" kern="0" cap="none" spc="0" normalizeH="0" baseline="0" noProof="0" dirty="0" err="1">
                <a:ln>
                  <a:noFill/>
                </a:ln>
                <a:solidFill>
                  <a:prstClr val="black"/>
                </a:solidFill>
                <a:effectLst/>
                <a:uLnTx/>
                <a:uFillTx/>
                <a:latin typeface="Arial"/>
                <a:ea typeface="+mn-ea"/>
                <a:cs typeface="+mn-cs"/>
              </a:rPr>
              <a:t>Results</a:t>
            </a:r>
            <a:r>
              <a:rPr kumimoji="0" lang="fr-FR" sz="600" b="0" i="0" u="none" strike="noStrike" kern="0" cap="none" spc="0" normalizeH="0" baseline="0" noProof="0" dirty="0">
                <a:ln>
                  <a:noFill/>
                </a:ln>
                <a:solidFill>
                  <a:prstClr val="black"/>
                </a:solidFill>
                <a:effectLst/>
                <a:uLnTx/>
                <a:uFillTx/>
                <a:latin typeface="Arial"/>
                <a:ea typeface="+mn-ea"/>
                <a:cs typeface="+mn-cs"/>
              </a:rPr>
              <a:t> </a:t>
            </a:r>
            <a:r>
              <a:rPr kumimoji="0" lang="fr-FR" sz="600" b="0" i="0" u="none" strike="noStrike" kern="0" cap="none" spc="0" normalizeH="0" baseline="0" noProof="0" dirty="0" err="1">
                <a:ln>
                  <a:noFill/>
                </a:ln>
                <a:solidFill>
                  <a:prstClr val="black"/>
                </a:solidFill>
                <a:effectLst/>
                <a:uLnTx/>
                <a:uFillTx/>
                <a:latin typeface="Arial"/>
                <a:ea typeface="+mn-ea"/>
                <a:cs typeface="+mn-cs"/>
              </a:rPr>
              <a:t>presentation</a:t>
            </a:r>
            <a:r>
              <a:rPr lang="fr-FR" sz="600" i="0" kern="0" dirty="0">
                <a:solidFill>
                  <a:prstClr val="black"/>
                </a:solidFill>
                <a:latin typeface="Arial"/>
              </a:rPr>
              <a:t>;</a:t>
            </a:r>
            <a:r>
              <a:rPr kumimoji="0" lang="fr-FR" sz="600" b="0" i="0" u="none" strike="noStrike" kern="0" cap="none" spc="0" normalizeH="0" baseline="0" noProof="0" dirty="0">
                <a:ln>
                  <a:noFill/>
                </a:ln>
                <a:solidFill>
                  <a:prstClr val="black"/>
                </a:solidFill>
                <a:effectLst/>
                <a:uLnTx/>
                <a:uFillTx/>
                <a:latin typeface="Arial"/>
                <a:ea typeface="+mn-ea"/>
                <a:cs typeface="+mn-cs"/>
              </a:rPr>
              <a:t> </a:t>
            </a:r>
            <a:r>
              <a:rPr kumimoji="0" lang="fr-FR" sz="600" b="1" i="0" u="none" strike="noStrike" kern="0" cap="none" spc="0" normalizeH="0" baseline="0" noProof="0" dirty="0" err="1">
                <a:ln>
                  <a:noFill/>
                </a:ln>
                <a:solidFill>
                  <a:prstClr val="black"/>
                </a:solidFill>
                <a:effectLst/>
                <a:uLnTx/>
                <a:uFillTx/>
                <a:latin typeface="Arial"/>
                <a:ea typeface="+mn-ea"/>
                <a:cs typeface="+mn-cs"/>
              </a:rPr>
              <a:t>Survodutide</a:t>
            </a:r>
            <a:r>
              <a:rPr kumimoji="0" lang="fr-FR" sz="600" b="0" i="0" u="none" strike="noStrike" kern="0" cap="none" spc="0" normalizeH="0" baseline="0" noProof="0" dirty="0">
                <a:ln>
                  <a:noFill/>
                </a:ln>
                <a:solidFill>
                  <a:prstClr val="black"/>
                </a:solidFill>
                <a:effectLst/>
                <a:uLnTx/>
                <a:uFillTx/>
                <a:latin typeface="Arial"/>
                <a:ea typeface="+mn-ea"/>
                <a:cs typeface="+mn-cs"/>
              </a:rPr>
              <a:t> A Phase II </a:t>
            </a:r>
            <a:r>
              <a:rPr kumimoji="0" lang="fr-FR" sz="600" b="0" i="0" u="none" strike="noStrike" kern="0" cap="none" spc="0" normalizeH="0" baseline="0" noProof="0" dirty="0" err="1">
                <a:ln>
                  <a:noFill/>
                </a:ln>
                <a:solidFill>
                  <a:prstClr val="black"/>
                </a:solidFill>
                <a:effectLst/>
                <a:uLnTx/>
                <a:uFillTx/>
                <a:latin typeface="Arial"/>
                <a:ea typeface="+mn-ea"/>
                <a:cs typeface="+mn-cs"/>
              </a:rPr>
              <a:t>randomized</a:t>
            </a:r>
            <a:r>
              <a:rPr kumimoji="0" lang="fr-FR" sz="600" b="0" i="0" u="none" strike="noStrike" kern="0" cap="none" spc="0" normalizeH="0" baseline="0" noProof="0" dirty="0">
                <a:ln>
                  <a:noFill/>
                </a:ln>
                <a:solidFill>
                  <a:prstClr val="black"/>
                </a:solidFill>
                <a:effectLst/>
                <a:uLnTx/>
                <a:uFillTx/>
                <a:latin typeface="Arial"/>
                <a:ea typeface="+mn-ea"/>
                <a:cs typeface="+mn-cs"/>
              </a:rPr>
              <a:t> trial for </a:t>
            </a:r>
            <a:r>
              <a:rPr kumimoji="0" lang="fr-FR" sz="600" b="0" i="0" u="none" strike="noStrike" kern="0" cap="none" spc="0" normalizeH="0" baseline="0" noProof="0" dirty="0" err="1">
                <a:ln>
                  <a:noFill/>
                </a:ln>
                <a:solidFill>
                  <a:prstClr val="black"/>
                </a:solidFill>
                <a:effectLst/>
                <a:uLnTx/>
                <a:uFillTx/>
                <a:latin typeface="Arial"/>
                <a:ea typeface="+mn-ea"/>
                <a:cs typeface="+mn-cs"/>
              </a:rPr>
              <a:t>Survodutide</a:t>
            </a:r>
            <a:r>
              <a:rPr kumimoji="0" lang="fr-FR" sz="600" b="0" i="0" u="none" strike="noStrike" kern="0" cap="none" spc="0" normalizeH="0" baseline="0" noProof="0" dirty="0">
                <a:ln>
                  <a:noFill/>
                </a:ln>
                <a:solidFill>
                  <a:prstClr val="black"/>
                </a:solidFill>
                <a:effectLst/>
                <a:uLnTx/>
                <a:uFillTx/>
                <a:latin typeface="Arial"/>
                <a:ea typeface="+mn-ea"/>
                <a:cs typeface="+mn-cs"/>
              </a:rPr>
              <a:t> in MASH and </a:t>
            </a:r>
            <a:r>
              <a:rPr kumimoji="0" lang="fr-FR" sz="600" b="0" i="0" u="none" strike="noStrike" kern="0" cap="none" spc="0" normalizeH="0" baseline="0" noProof="0" dirty="0" err="1">
                <a:ln>
                  <a:noFill/>
                </a:ln>
                <a:solidFill>
                  <a:prstClr val="black"/>
                </a:solidFill>
                <a:effectLst/>
                <a:uLnTx/>
                <a:uFillTx/>
                <a:latin typeface="Arial"/>
                <a:ea typeface="+mn-ea"/>
                <a:cs typeface="+mn-cs"/>
              </a:rPr>
              <a:t>fibrosis</a:t>
            </a:r>
            <a:r>
              <a:rPr lang="fr-FR" sz="600" i="0" kern="0" dirty="0">
                <a:solidFill>
                  <a:prstClr val="black"/>
                </a:solidFill>
                <a:latin typeface="Arial"/>
              </a:rPr>
              <a:t>, The NEJM DOI: 10.1056/NEJMoa2401755 ; </a:t>
            </a:r>
            <a:r>
              <a:rPr lang="fr-FR" sz="600" b="1" i="0" kern="0" dirty="0" err="1">
                <a:solidFill>
                  <a:prstClr val="black"/>
                </a:solidFill>
                <a:latin typeface="Arial"/>
              </a:rPr>
              <a:t>Tirzepatide</a:t>
            </a:r>
            <a:r>
              <a:rPr lang="fr-FR" sz="600" b="1" i="0" kern="0" dirty="0">
                <a:solidFill>
                  <a:prstClr val="black"/>
                </a:solidFill>
                <a:latin typeface="Arial"/>
              </a:rPr>
              <a:t> </a:t>
            </a:r>
            <a:r>
              <a:rPr lang="fr-FR" sz="600" i="0" kern="0" dirty="0" err="1">
                <a:solidFill>
                  <a:prstClr val="black"/>
                </a:solidFill>
                <a:latin typeface="Arial"/>
              </a:rPr>
              <a:t>Tirzepatide</a:t>
            </a:r>
            <a:r>
              <a:rPr lang="fr-FR" sz="600" i="0" kern="0" dirty="0">
                <a:solidFill>
                  <a:prstClr val="black"/>
                </a:solidFill>
                <a:latin typeface="Arial"/>
              </a:rPr>
              <a:t> for </a:t>
            </a:r>
            <a:r>
              <a:rPr lang="fr-FR" sz="600" i="0" kern="0" dirty="0" err="1">
                <a:solidFill>
                  <a:prstClr val="black"/>
                </a:solidFill>
                <a:latin typeface="Arial"/>
              </a:rPr>
              <a:t>Metabolic</a:t>
            </a:r>
            <a:r>
              <a:rPr lang="fr-FR" sz="600" i="0" kern="0" dirty="0">
                <a:solidFill>
                  <a:prstClr val="black"/>
                </a:solidFill>
                <a:latin typeface="Arial"/>
              </a:rPr>
              <a:t> </a:t>
            </a:r>
            <a:r>
              <a:rPr lang="fr-FR" sz="600" i="0" kern="0" dirty="0" err="1">
                <a:solidFill>
                  <a:prstClr val="black"/>
                </a:solidFill>
                <a:latin typeface="Arial"/>
              </a:rPr>
              <a:t>Dysfunction</a:t>
            </a:r>
            <a:r>
              <a:rPr lang="fr-FR" sz="600" i="0" kern="0" dirty="0">
                <a:solidFill>
                  <a:prstClr val="black"/>
                </a:solidFill>
                <a:latin typeface="Arial"/>
              </a:rPr>
              <a:t>-Associated </a:t>
            </a:r>
            <a:r>
              <a:rPr lang="fr-FR" sz="600" i="0" kern="0" dirty="0" err="1">
                <a:solidFill>
                  <a:prstClr val="black"/>
                </a:solidFill>
                <a:latin typeface="Arial"/>
              </a:rPr>
              <a:t>Steatohepatitis</a:t>
            </a:r>
            <a:r>
              <a:rPr lang="fr-FR" sz="600" i="0" kern="0" dirty="0">
                <a:solidFill>
                  <a:prstClr val="black"/>
                </a:solidFill>
                <a:latin typeface="Arial"/>
              </a:rPr>
              <a:t> </a:t>
            </a:r>
            <a:r>
              <a:rPr lang="fr-FR" sz="600" i="0" kern="0" dirty="0" err="1">
                <a:solidFill>
                  <a:prstClr val="black"/>
                </a:solidFill>
                <a:latin typeface="Arial"/>
              </a:rPr>
              <a:t>with</a:t>
            </a:r>
            <a:r>
              <a:rPr lang="fr-FR" sz="600" i="0" kern="0" dirty="0">
                <a:solidFill>
                  <a:prstClr val="black"/>
                </a:solidFill>
                <a:latin typeface="Arial"/>
              </a:rPr>
              <a:t> </a:t>
            </a:r>
            <a:r>
              <a:rPr lang="fr-FR" sz="600" i="0" kern="0" dirty="0" err="1">
                <a:solidFill>
                  <a:prstClr val="black"/>
                </a:solidFill>
                <a:latin typeface="Arial"/>
              </a:rPr>
              <a:t>Liver</a:t>
            </a:r>
            <a:r>
              <a:rPr lang="fr-FR" sz="600" i="0" kern="0" dirty="0">
                <a:solidFill>
                  <a:prstClr val="black"/>
                </a:solidFill>
                <a:latin typeface="Arial"/>
              </a:rPr>
              <a:t> </a:t>
            </a:r>
            <a:r>
              <a:rPr lang="fr-FR" sz="600" i="0" kern="0" dirty="0" err="1">
                <a:solidFill>
                  <a:prstClr val="black"/>
                </a:solidFill>
                <a:latin typeface="Arial"/>
              </a:rPr>
              <a:t>Fibrosis</a:t>
            </a:r>
            <a:r>
              <a:rPr lang="fr-FR" sz="600" i="0" kern="0" dirty="0">
                <a:solidFill>
                  <a:prstClr val="black"/>
                </a:solidFill>
                <a:latin typeface="Arial"/>
              </a:rPr>
              <a:t>, The NEJM DOI: 10.1056/NEJMoa2401943 </a:t>
            </a:r>
            <a:endParaRPr kumimoji="0" lang="fr-FR" sz="600" b="0" i="0" u="none" strike="noStrike" kern="0" cap="none" spc="0" normalizeH="0" baseline="0" noProof="0" dirty="0">
              <a:ln>
                <a:noFill/>
              </a:ln>
              <a:solidFill>
                <a:prstClr val="black"/>
              </a:solidFill>
              <a:effectLst/>
              <a:uLnTx/>
              <a:uFillTx/>
              <a:latin typeface="Arial"/>
              <a:ea typeface="+mn-ea"/>
              <a:cs typeface="+mn-cs"/>
            </a:endParaRPr>
          </a:p>
        </p:txBody>
      </p:sp>
      <p:sp>
        <p:nvSpPr>
          <p:cNvPr id="149" name="Espace réservé du texte 4">
            <a:extLst>
              <a:ext uri="{FF2B5EF4-FFF2-40B4-BE49-F238E27FC236}">
                <a16:creationId xmlns:a16="http://schemas.microsoft.com/office/drawing/2014/main" id="{379E1628-33DA-0ED7-03BF-3985A62EA5BA}"/>
              </a:ext>
            </a:extLst>
          </p:cNvPr>
          <p:cNvSpPr txBox="1">
            <a:spLocks/>
          </p:cNvSpPr>
          <p:nvPr/>
        </p:nvSpPr>
        <p:spPr>
          <a:xfrm>
            <a:off x="311321" y="6381459"/>
            <a:ext cx="9996814" cy="153815"/>
          </a:xfrm>
          <a:prstGeom prst="rect">
            <a:avLst/>
          </a:prstGeom>
        </p:spPr>
        <p:txBody>
          <a:bodyPr lIns="0" tIns="33938" rIns="0" bIns="0" anchor="b">
            <a:noAutofit/>
          </a:bodyPr>
          <a:lstStyle>
            <a:lvl1pPr marL="0" indent="0" algn="l" defTabSz="1076190" rtl="0" eaLnBrk="0" fontAlgn="base" hangingPunct="0">
              <a:spcBef>
                <a:spcPct val="50000"/>
              </a:spcBef>
              <a:spcAft>
                <a:spcPct val="0"/>
              </a:spcAft>
              <a:buNone/>
              <a:defRPr sz="800" b="0" i="1">
                <a:solidFill>
                  <a:schemeClr val="tx1">
                    <a:lumMod val="75000"/>
                    <a:lumOff val="25000"/>
                  </a:schemeClr>
                </a:solidFill>
                <a:latin typeface="+mj-lt"/>
                <a:ea typeface="+mn-ea"/>
                <a:cs typeface="+mn-cs"/>
              </a:defRPr>
            </a:lvl1pPr>
            <a:lvl2pPr marL="457200" indent="0" algn="l" defTabSz="1076190" rtl="0" eaLnBrk="0" fontAlgn="base" hangingPunct="0">
              <a:spcBef>
                <a:spcPct val="50000"/>
              </a:spcBef>
              <a:spcAft>
                <a:spcPct val="0"/>
              </a:spcAft>
              <a:buSzPct val="100000"/>
              <a:buNone/>
              <a:defRPr sz="2000" b="1">
                <a:solidFill>
                  <a:schemeClr val="tx1"/>
                </a:solidFill>
                <a:latin typeface="+mn-lt"/>
              </a:defRPr>
            </a:lvl2pPr>
            <a:lvl3pPr marL="914400" indent="0" algn="l" defTabSz="1076190" rtl="0" eaLnBrk="0" fontAlgn="base" hangingPunct="0">
              <a:spcBef>
                <a:spcPct val="50000"/>
              </a:spcBef>
              <a:spcAft>
                <a:spcPct val="0"/>
              </a:spcAft>
              <a:buSzPct val="100000"/>
              <a:buNone/>
              <a:defRPr sz="1800" b="1">
                <a:solidFill>
                  <a:schemeClr val="tx1"/>
                </a:solidFill>
                <a:latin typeface="+mn-lt"/>
              </a:defRPr>
            </a:lvl3pPr>
            <a:lvl4pPr marL="1371600" indent="0" algn="l" defTabSz="1076190" rtl="0" eaLnBrk="0" fontAlgn="base" hangingPunct="0">
              <a:spcBef>
                <a:spcPct val="50000"/>
              </a:spcBef>
              <a:spcAft>
                <a:spcPct val="0"/>
              </a:spcAft>
              <a:buSzPct val="100000"/>
              <a:buNone/>
              <a:defRPr sz="1600" b="1">
                <a:solidFill>
                  <a:schemeClr val="tx1"/>
                </a:solidFill>
                <a:latin typeface="+mn-lt"/>
              </a:defRPr>
            </a:lvl4pPr>
            <a:lvl5pPr marL="1828800" indent="0" algn="l" defTabSz="1076190" rtl="0" eaLnBrk="0" fontAlgn="base" hangingPunct="0">
              <a:spcBef>
                <a:spcPct val="50000"/>
              </a:spcBef>
              <a:spcAft>
                <a:spcPct val="0"/>
              </a:spcAft>
              <a:buSzPct val="100000"/>
              <a:buNone/>
              <a:defRPr sz="1600" b="1">
                <a:solidFill>
                  <a:schemeClr val="tx1"/>
                </a:solidFill>
                <a:latin typeface="+mn-lt"/>
              </a:defRPr>
            </a:lvl5pPr>
            <a:lvl6pPr marL="2286000" indent="0" algn="l" defTabSz="1076190" rtl="0" eaLnBrk="0" fontAlgn="base" hangingPunct="0">
              <a:spcBef>
                <a:spcPct val="50000"/>
              </a:spcBef>
              <a:spcAft>
                <a:spcPct val="0"/>
              </a:spcAft>
              <a:buSzPct val="100000"/>
              <a:buNone/>
              <a:defRPr sz="1600" b="1">
                <a:solidFill>
                  <a:schemeClr val="tx1"/>
                </a:solidFill>
                <a:latin typeface="+mn-lt"/>
              </a:defRPr>
            </a:lvl6pPr>
            <a:lvl7pPr marL="2743200" indent="0" algn="l" defTabSz="1076190" rtl="0" eaLnBrk="0" fontAlgn="base" hangingPunct="0">
              <a:spcBef>
                <a:spcPct val="50000"/>
              </a:spcBef>
              <a:spcAft>
                <a:spcPct val="0"/>
              </a:spcAft>
              <a:buSzPct val="100000"/>
              <a:buNone/>
              <a:defRPr sz="1600" b="1">
                <a:solidFill>
                  <a:schemeClr val="tx1"/>
                </a:solidFill>
                <a:latin typeface="+mn-lt"/>
              </a:defRPr>
            </a:lvl7pPr>
            <a:lvl8pPr marL="3200400" indent="0" algn="l" defTabSz="1076190" rtl="0" eaLnBrk="0" fontAlgn="base" hangingPunct="0">
              <a:spcBef>
                <a:spcPct val="50000"/>
              </a:spcBef>
              <a:spcAft>
                <a:spcPct val="0"/>
              </a:spcAft>
              <a:buSzPct val="100000"/>
              <a:buNone/>
              <a:defRPr sz="1600" b="1">
                <a:solidFill>
                  <a:schemeClr val="tx1"/>
                </a:solidFill>
                <a:latin typeface="+mn-lt"/>
              </a:defRPr>
            </a:lvl8pPr>
            <a:lvl9pPr marL="3657600" indent="0" algn="l" defTabSz="1076190" rtl="0" eaLnBrk="0" fontAlgn="base" hangingPunct="0">
              <a:spcBef>
                <a:spcPct val="50000"/>
              </a:spcBef>
              <a:spcAft>
                <a:spcPct val="0"/>
              </a:spcAft>
              <a:buSzPct val="100000"/>
              <a:buNone/>
              <a:defRPr sz="1600" b="1">
                <a:solidFill>
                  <a:schemeClr val="tx1"/>
                </a:solidFill>
                <a:latin typeface="+mn-lt"/>
              </a:defRPr>
            </a:lvl9pPr>
          </a:lstStyle>
          <a:p>
            <a:pPr marL="0" marR="0" lvl="0" indent="0" algn="l" defTabSz="1014511" rtl="0" eaLnBrk="0" fontAlgn="base" latinLnBrk="0" hangingPunct="0">
              <a:lnSpc>
                <a:spcPct val="100000"/>
              </a:lnSpc>
              <a:spcBef>
                <a:spcPts val="0"/>
              </a:spcBef>
              <a:spcAft>
                <a:spcPct val="0"/>
              </a:spcAft>
              <a:buClrTx/>
              <a:buSzTx/>
              <a:buFontTx/>
              <a:buNone/>
              <a:tabLst/>
              <a:defRPr/>
            </a:pPr>
            <a:r>
              <a:rPr kumimoji="0" lang="fr-FR" sz="849" b="1" i="1" u="none" strike="noStrike" kern="0" cap="none" spc="0" normalizeH="0" baseline="0" noProof="0" dirty="0">
                <a:ln>
                  <a:noFill/>
                </a:ln>
                <a:solidFill>
                  <a:prstClr val="black"/>
                </a:solidFill>
                <a:effectLst/>
                <a:uLnTx/>
                <a:uFillTx/>
                <a:latin typeface="Arial"/>
                <a:ea typeface="+mn-ea"/>
                <a:cs typeface="+mn-cs"/>
              </a:rPr>
              <a:t>No </a:t>
            </a:r>
            <a:r>
              <a:rPr kumimoji="0" lang="fr-FR" sz="849" b="1" i="1" u="none" strike="noStrike" kern="0" cap="none" spc="0" normalizeH="0" baseline="0" noProof="0" dirty="0" err="1">
                <a:ln>
                  <a:noFill/>
                </a:ln>
                <a:solidFill>
                  <a:prstClr val="black"/>
                </a:solidFill>
                <a:effectLst/>
                <a:uLnTx/>
                <a:uFillTx/>
                <a:latin typeface="Arial"/>
                <a:ea typeface="+mn-ea"/>
                <a:cs typeface="+mn-cs"/>
              </a:rPr>
              <a:t>head</a:t>
            </a:r>
            <a:r>
              <a:rPr kumimoji="0" lang="fr-FR" sz="849" b="1" i="1" u="none" strike="noStrike" kern="0" cap="none" spc="0" normalizeH="0" baseline="0" noProof="0" dirty="0">
                <a:ln>
                  <a:noFill/>
                </a:ln>
                <a:solidFill>
                  <a:prstClr val="black"/>
                </a:solidFill>
                <a:effectLst/>
                <a:uLnTx/>
                <a:uFillTx/>
                <a:latin typeface="Arial"/>
                <a:ea typeface="+mn-ea"/>
                <a:cs typeface="+mn-cs"/>
              </a:rPr>
              <a:t>-to-</a:t>
            </a:r>
            <a:r>
              <a:rPr kumimoji="0" lang="fr-FR" sz="849" b="1" i="1" u="none" strike="noStrike" kern="0" cap="none" spc="0" normalizeH="0" baseline="0" noProof="0" dirty="0" err="1">
                <a:ln>
                  <a:noFill/>
                </a:ln>
                <a:solidFill>
                  <a:prstClr val="black"/>
                </a:solidFill>
                <a:effectLst/>
                <a:uLnTx/>
                <a:uFillTx/>
                <a:latin typeface="Arial"/>
                <a:ea typeface="+mn-ea"/>
                <a:cs typeface="+mn-cs"/>
              </a:rPr>
              <a:t>head</a:t>
            </a:r>
            <a:r>
              <a:rPr kumimoji="0" lang="fr-FR" sz="849" b="1" i="1" u="none" strike="noStrike" kern="0" cap="none" spc="0" normalizeH="0" baseline="0" noProof="0" dirty="0">
                <a:ln>
                  <a:noFill/>
                </a:ln>
                <a:solidFill>
                  <a:prstClr val="black"/>
                </a:solidFill>
                <a:effectLst/>
                <a:uLnTx/>
                <a:uFillTx/>
                <a:latin typeface="Arial"/>
                <a:ea typeface="+mn-ea"/>
                <a:cs typeface="+mn-cs"/>
              </a:rPr>
              <a:t> </a:t>
            </a:r>
            <a:r>
              <a:rPr kumimoji="0" lang="en-GB" sz="849" b="1" i="1" u="none" strike="noStrike" kern="0" cap="none" spc="0" normalizeH="0" baseline="0" noProof="0" dirty="0">
                <a:ln>
                  <a:noFill/>
                </a:ln>
                <a:solidFill>
                  <a:prstClr val="black"/>
                </a:solidFill>
                <a:effectLst/>
                <a:uLnTx/>
                <a:uFillTx/>
                <a:latin typeface="Arial"/>
                <a:ea typeface="+mn-ea"/>
                <a:cs typeface="+mn-cs"/>
              </a:rPr>
              <a:t>clinical</a:t>
            </a:r>
            <a:r>
              <a:rPr kumimoji="0" lang="fr-FR" sz="849" b="1" i="1" u="none" strike="noStrike" kern="0" cap="none" spc="0" normalizeH="0" baseline="0" noProof="0" dirty="0">
                <a:ln>
                  <a:noFill/>
                </a:ln>
                <a:solidFill>
                  <a:prstClr val="black"/>
                </a:solidFill>
                <a:effectLst/>
                <a:uLnTx/>
                <a:uFillTx/>
                <a:latin typeface="Arial"/>
                <a:ea typeface="+mn-ea"/>
                <a:cs typeface="+mn-cs"/>
              </a:rPr>
              <a:t> trials have been </a:t>
            </a:r>
            <a:r>
              <a:rPr kumimoji="0" lang="en-GB" sz="849" b="1" i="1" u="none" strike="noStrike" kern="0" cap="none" spc="0" normalizeH="0" baseline="0" noProof="0" dirty="0">
                <a:ln>
                  <a:noFill/>
                </a:ln>
                <a:solidFill>
                  <a:prstClr val="black"/>
                </a:solidFill>
                <a:effectLst/>
                <a:uLnTx/>
                <a:uFillTx/>
                <a:latin typeface="Arial"/>
                <a:ea typeface="+mn-ea"/>
                <a:cs typeface="+mn-cs"/>
              </a:rPr>
              <a:t>conducted</a:t>
            </a:r>
            <a:r>
              <a:rPr kumimoji="0" lang="fr-FR" sz="849" b="1" i="1" u="none" strike="noStrike" kern="0" cap="none" spc="0" normalizeH="0" baseline="0" noProof="0" dirty="0">
                <a:ln>
                  <a:noFill/>
                </a:ln>
                <a:solidFill>
                  <a:prstClr val="black"/>
                </a:solidFill>
                <a:effectLst/>
                <a:uLnTx/>
                <a:uFillTx/>
                <a:latin typeface="Arial"/>
                <a:ea typeface="+mn-ea"/>
                <a:cs typeface="+mn-cs"/>
              </a:rPr>
              <a:t>; results obtained from different trials, with different designs, endpoints and patient populations. Results may not be comparable.</a:t>
            </a:r>
          </a:p>
        </p:txBody>
      </p:sp>
      <p:sp>
        <p:nvSpPr>
          <p:cNvPr id="2" name="Espace réservé du pied de page 1">
            <a:extLst>
              <a:ext uri="{FF2B5EF4-FFF2-40B4-BE49-F238E27FC236}">
                <a16:creationId xmlns:a16="http://schemas.microsoft.com/office/drawing/2014/main" id="{91BAF4F7-71F5-6D5B-75B0-84ABB44C0544}"/>
              </a:ext>
            </a:extLst>
          </p:cNvPr>
          <p:cNvSpPr>
            <a:spLocks noGrp="1"/>
          </p:cNvSpPr>
          <p:nvPr>
            <p:ph type="ftr" sz="quarter" idx="3"/>
          </p:nvPr>
        </p:nvSpPr>
        <p:spPr/>
        <p:txBody>
          <a:bodyPr/>
          <a:lstStyle/>
          <a:p>
            <a:r>
              <a:rPr lang="en-GB" altLang="fr-FR" sz="900" b="1" kern="0" dirty="0">
                <a:solidFill>
                  <a:srgbClr val="404040"/>
                </a:solidFill>
              </a:rPr>
              <a:t>Corporate Presentation | December 2024</a:t>
            </a:r>
            <a:endParaRPr lang="fr-FR" sz="900" b="1" dirty="0">
              <a:solidFill>
                <a:srgbClr val="404040"/>
              </a:solidFill>
            </a:endParaRPr>
          </a:p>
        </p:txBody>
      </p:sp>
      <p:sp>
        <p:nvSpPr>
          <p:cNvPr id="22" name="TextBox 21">
            <a:extLst>
              <a:ext uri="{FF2B5EF4-FFF2-40B4-BE49-F238E27FC236}">
                <a16:creationId xmlns:a16="http://schemas.microsoft.com/office/drawing/2014/main" id="{242629DE-F705-92F9-7B01-7290F20F3C42}"/>
              </a:ext>
            </a:extLst>
          </p:cNvPr>
          <p:cNvSpPr txBox="1"/>
          <p:nvPr/>
        </p:nvSpPr>
        <p:spPr>
          <a:xfrm>
            <a:off x="5191808" y="5917010"/>
            <a:ext cx="113814" cy="76944"/>
          </a:xfrm>
          <a:prstGeom prst="rect">
            <a:avLst/>
          </a:prstGeom>
          <a:noFill/>
        </p:spPr>
        <p:txBody>
          <a:bodyPr wrap="none" lIns="0" tIns="0" rIns="0" bIns="0" rtlCol="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600" b="0" i="0" u="none" strike="noStrike" kern="1200" cap="none" spc="0" normalizeH="0" baseline="0" noProof="0" dirty="0" err="1">
                <a:ln>
                  <a:noFill/>
                </a:ln>
                <a:effectLst/>
                <a:uLnTx/>
                <a:uFillTx/>
                <a:latin typeface="Arial"/>
                <a:ea typeface="+mn-ea"/>
                <a:cs typeface="+mn-cs"/>
              </a:rPr>
              <a:t>Pbo</a:t>
            </a:r>
            <a:endParaRPr kumimoji="0" lang="fr-FR" sz="600" b="0" i="0" u="none" strike="noStrike" kern="1200" cap="none" spc="0" normalizeH="0" baseline="0" noProof="0" dirty="0">
              <a:ln>
                <a:noFill/>
              </a:ln>
              <a:effectLst/>
              <a:uLnTx/>
              <a:uFillTx/>
              <a:latin typeface="Arial"/>
              <a:ea typeface="+mn-ea"/>
              <a:cs typeface="+mn-cs"/>
            </a:endParaRPr>
          </a:p>
        </p:txBody>
      </p:sp>
      <p:sp>
        <p:nvSpPr>
          <p:cNvPr id="23" name="TextBox 22">
            <a:extLst>
              <a:ext uri="{FF2B5EF4-FFF2-40B4-BE49-F238E27FC236}">
                <a16:creationId xmlns:a16="http://schemas.microsoft.com/office/drawing/2014/main" id="{AA747F42-F114-7B22-A25F-D33069EA0C04}"/>
              </a:ext>
            </a:extLst>
          </p:cNvPr>
          <p:cNvSpPr txBox="1"/>
          <p:nvPr/>
        </p:nvSpPr>
        <p:spPr>
          <a:xfrm>
            <a:off x="5427610" y="5917010"/>
            <a:ext cx="158698" cy="76944"/>
          </a:xfrm>
          <a:prstGeom prst="rect">
            <a:avLst/>
          </a:prstGeom>
          <a:noFill/>
        </p:spPr>
        <p:txBody>
          <a:bodyPr wrap="none" lIns="0" tIns="0" rIns="0" bIns="0" rtlCol="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600" b="0" i="0" u="none" strike="noStrike" kern="1200" cap="none" spc="0" normalizeH="0" baseline="0" noProof="0" dirty="0">
                <a:ln>
                  <a:noFill/>
                </a:ln>
                <a:effectLst/>
                <a:uLnTx/>
                <a:uFillTx/>
                <a:latin typeface="Arial"/>
                <a:ea typeface="+mn-ea"/>
                <a:cs typeface="+mn-cs"/>
              </a:rPr>
              <a:t>28mg</a:t>
            </a:r>
          </a:p>
        </p:txBody>
      </p:sp>
      <p:sp>
        <p:nvSpPr>
          <p:cNvPr id="24" name="TextBox 23">
            <a:extLst>
              <a:ext uri="{FF2B5EF4-FFF2-40B4-BE49-F238E27FC236}">
                <a16:creationId xmlns:a16="http://schemas.microsoft.com/office/drawing/2014/main" id="{89290D1F-8D0C-4373-6306-71F7BE15641C}"/>
              </a:ext>
            </a:extLst>
          </p:cNvPr>
          <p:cNvSpPr txBox="1"/>
          <p:nvPr/>
        </p:nvSpPr>
        <p:spPr>
          <a:xfrm>
            <a:off x="5717741" y="5917010"/>
            <a:ext cx="158698" cy="76944"/>
          </a:xfrm>
          <a:prstGeom prst="rect">
            <a:avLst/>
          </a:prstGeom>
          <a:noFill/>
        </p:spPr>
        <p:txBody>
          <a:bodyPr wrap="none" lIns="0" tIns="0" rIns="0" bIns="0" rtlCol="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600" b="0" i="0" u="none" strike="noStrike" kern="1200" cap="none" spc="0" normalizeH="0" baseline="0" noProof="0" dirty="0">
                <a:ln>
                  <a:noFill/>
                </a:ln>
                <a:effectLst/>
                <a:uLnTx/>
                <a:uFillTx/>
                <a:latin typeface="Arial"/>
                <a:ea typeface="+mn-ea"/>
                <a:cs typeface="+mn-cs"/>
              </a:rPr>
              <a:t>50mg</a:t>
            </a:r>
          </a:p>
        </p:txBody>
      </p:sp>
      <p:sp>
        <p:nvSpPr>
          <p:cNvPr id="85" name="TextBox 84">
            <a:extLst>
              <a:ext uri="{FF2B5EF4-FFF2-40B4-BE49-F238E27FC236}">
                <a16:creationId xmlns:a16="http://schemas.microsoft.com/office/drawing/2014/main" id="{B640A410-E90A-C646-04B1-BE815414E52F}"/>
              </a:ext>
            </a:extLst>
          </p:cNvPr>
          <p:cNvSpPr txBox="1"/>
          <p:nvPr/>
        </p:nvSpPr>
        <p:spPr>
          <a:xfrm>
            <a:off x="9380066" y="3339975"/>
            <a:ext cx="1005840" cy="411480"/>
          </a:xfrm>
          <a:prstGeom prst="rect">
            <a:avLst/>
          </a:prstGeom>
          <a:solidFill>
            <a:schemeClr val="bg1"/>
          </a:solidFill>
          <a:effectLst>
            <a:outerShdw blurRad="63500" sx="102000" sy="102000" algn="ctr" rotWithShape="0">
              <a:prstClr val="black">
                <a:alpha val="40000"/>
              </a:prstClr>
            </a:outerShdw>
          </a:effectLst>
        </p:spPr>
        <p:txBody>
          <a:bodyPr wrap="square" rtlCol="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mj-lt"/>
                <a:ea typeface="+mn-ea"/>
                <a:cs typeface="+mn-cs"/>
              </a:rPr>
              <a:t>Effect size</a:t>
            </a:r>
          </a:p>
          <a:p>
            <a:pPr algn="ctr" eaLnBrk="0" fontAlgn="base" hangingPunct="0">
              <a:spcBef>
                <a:spcPct val="0"/>
              </a:spcBef>
              <a:spcAft>
                <a:spcPct val="0"/>
              </a:spcAft>
              <a:defRPr/>
            </a:pPr>
            <a:r>
              <a:rPr lang="fr-FR" sz="1300" b="1" dirty="0">
                <a:latin typeface="+mj-lt"/>
              </a:rPr>
              <a:t>52%</a:t>
            </a:r>
          </a:p>
        </p:txBody>
      </p:sp>
      <p:sp>
        <p:nvSpPr>
          <p:cNvPr id="178" name="TextBox 177">
            <a:extLst>
              <a:ext uri="{FF2B5EF4-FFF2-40B4-BE49-F238E27FC236}">
                <a16:creationId xmlns:a16="http://schemas.microsoft.com/office/drawing/2014/main" id="{5CB5A5AF-2EAF-0D25-D712-199450998B7B}"/>
              </a:ext>
            </a:extLst>
          </p:cNvPr>
          <p:cNvSpPr txBox="1"/>
          <p:nvPr/>
        </p:nvSpPr>
        <p:spPr>
          <a:xfrm>
            <a:off x="8284478" y="3339975"/>
            <a:ext cx="1005840" cy="411480"/>
          </a:xfrm>
          <a:prstGeom prst="rect">
            <a:avLst/>
          </a:prstGeom>
          <a:solidFill>
            <a:schemeClr val="bg1"/>
          </a:solidFill>
          <a:effectLst>
            <a:outerShdw blurRad="63500" sx="102000" sy="102000" algn="ctr" rotWithShape="0">
              <a:prstClr val="black">
                <a:alpha val="40000"/>
              </a:prstClr>
            </a:outerShdw>
          </a:effectLst>
        </p:spPr>
        <p:txBody>
          <a:bodyPr wrap="square" rtlCol="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mj-lt"/>
                <a:ea typeface="+mn-ea"/>
                <a:cs typeface="+mn-cs"/>
              </a:rPr>
              <a:t>Effect size</a:t>
            </a:r>
          </a:p>
          <a:p>
            <a:pPr algn="ctr" eaLnBrk="0" fontAlgn="base" hangingPunct="0">
              <a:spcBef>
                <a:spcPct val="0"/>
              </a:spcBef>
              <a:spcAft>
                <a:spcPct val="0"/>
              </a:spcAft>
              <a:defRPr/>
            </a:pPr>
            <a:r>
              <a:rPr lang="fr-FR" sz="1300" b="1" dirty="0">
                <a:latin typeface="+mj-lt"/>
              </a:rPr>
              <a:t>35%</a:t>
            </a:r>
          </a:p>
        </p:txBody>
      </p:sp>
      <p:sp>
        <p:nvSpPr>
          <p:cNvPr id="187" name="TextBox 186">
            <a:extLst>
              <a:ext uri="{FF2B5EF4-FFF2-40B4-BE49-F238E27FC236}">
                <a16:creationId xmlns:a16="http://schemas.microsoft.com/office/drawing/2014/main" id="{82652682-90AC-FA1B-C572-EAFBC1031FC3}"/>
              </a:ext>
            </a:extLst>
          </p:cNvPr>
          <p:cNvSpPr txBox="1"/>
          <p:nvPr/>
        </p:nvSpPr>
        <p:spPr>
          <a:xfrm>
            <a:off x="4997714" y="3339975"/>
            <a:ext cx="1005840" cy="411480"/>
          </a:xfrm>
          <a:prstGeom prst="rect">
            <a:avLst/>
          </a:prstGeom>
          <a:solidFill>
            <a:schemeClr val="bg1"/>
          </a:solidFill>
          <a:effectLst>
            <a:outerShdw blurRad="63500" sx="102000" sy="102000" algn="ctr" rotWithShape="0">
              <a:prstClr val="black">
                <a:alpha val="40000"/>
              </a:prstClr>
            </a:outerShdw>
          </a:effectLst>
        </p:spPr>
        <p:txBody>
          <a:bodyPr wrap="square" rtlCol="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mj-lt"/>
                <a:ea typeface="+mn-ea"/>
                <a:cs typeface="+mn-cs"/>
              </a:rPr>
              <a:t>Effect size</a:t>
            </a:r>
          </a:p>
          <a:p>
            <a:pPr algn="ctr" eaLnBrk="0" fontAlgn="base" hangingPunct="0">
              <a:spcBef>
                <a:spcPct val="0"/>
              </a:spcBef>
              <a:spcAft>
                <a:spcPct val="0"/>
              </a:spcAft>
              <a:defRPr/>
            </a:pPr>
            <a:r>
              <a:rPr lang="fr-FR" sz="1300" b="1" dirty="0">
                <a:latin typeface="+mj-lt"/>
              </a:rPr>
              <a:t>18%</a:t>
            </a:r>
          </a:p>
        </p:txBody>
      </p:sp>
      <p:sp>
        <p:nvSpPr>
          <p:cNvPr id="152579" name="TextBox 152578">
            <a:extLst>
              <a:ext uri="{FF2B5EF4-FFF2-40B4-BE49-F238E27FC236}">
                <a16:creationId xmlns:a16="http://schemas.microsoft.com/office/drawing/2014/main" id="{AFA62289-5EF6-6F68-625C-833147C44581}"/>
              </a:ext>
            </a:extLst>
          </p:cNvPr>
          <p:cNvSpPr txBox="1"/>
          <p:nvPr/>
        </p:nvSpPr>
        <p:spPr>
          <a:xfrm>
            <a:off x="3902126" y="3339975"/>
            <a:ext cx="1005840" cy="411480"/>
          </a:xfrm>
          <a:prstGeom prst="rect">
            <a:avLst/>
          </a:prstGeom>
          <a:solidFill>
            <a:schemeClr val="bg1"/>
          </a:solidFill>
          <a:effectLst>
            <a:outerShdw blurRad="63500" sx="102000" sy="102000" algn="ctr" rotWithShape="0">
              <a:prstClr val="black">
                <a:alpha val="40000"/>
              </a:prstClr>
            </a:outerShdw>
          </a:effectLst>
        </p:spPr>
        <p:txBody>
          <a:bodyPr wrap="square" rtlCol="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mj-lt"/>
                <a:ea typeface="+mn-ea"/>
                <a:cs typeface="+mn-cs"/>
              </a:rPr>
              <a:t>Effect size</a:t>
            </a:r>
          </a:p>
          <a:p>
            <a:pPr algn="ctr" eaLnBrk="0" fontAlgn="base" hangingPunct="0">
              <a:spcBef>
                <a:spcPct val="0"/>
              </a:spcBef>
              <a:spcAft>
                <a:spcPct val="0"/>
              </a:spcAft>
              <a:defRPr/>
            </a:pPr>
            <a:r>
              <a:rPr lang="fr-FR" sz="1300" b="1" dirty="0">
                <a:latin typeface="+mj-lt"/>
              </a:rPr>
              <a:t>46%</a:t>
            </a:r>
          </a:p>
        </p:txBody>
      </p:sp>
      <p:graphicFrame>
        <p:nvGraphicFramePr>
          <p:cNvPr id="7" name="Tableau 77">
            <a:extLst>
              <a:ext uri="{FF2B5EF4-FFF2-40B4-BE49-F238E27FC236}">
                <a16:creationId xmlns:a16="http://schemas.microsoft.com/office/drawing/2014/main" id="{965439A0-17B8-5FF9-D625-3AB96E2CA515}"/>
              </a:ext>
            </a:extLst>
          </p:cNvPr>
          <p:cNvGraphicFramePr>
            <a:graphicFrameLocks noGrp="1"/>
          </p:cNvGraphicFramePr>
          <p:nvPr/>
        </p:nvGraphicFramePr>
        <p:xfrm>
          <a:off x="6093302" y="3085120"/>
          <a:ext cx="1005840" cy="253397"/>
        </p:xfrm>
        <a:graphic>
          <a:graphicData uri="http://schemas.openxmlformats.org/drawingml/2006/table">
            <a:tbl>
              <a:tblPr firstRow="1" bandRow="1">
                <a:tableStyleId>{5940675A-B579-460E-94D1-54222C63F5DA}</a:tableStyleId>
              </a:tblPr>
              <a:tblGrid>
                <a:gridCol w="1005840">
                  <a:extLst>
                    <a:ext uri="{9D8B030D-6E8A-4147-A177-3AD203B41FA5}">
                      <a16:colId xmlns:a16="http://schemas.microsoft.com/office/drawing/2014/main" val="3315219845"/>
                    </a:ext>
                  </a:extLst>
                </a:gridCol>
              </a:tblGrid>
              <a:tr h="253397">
                <a:tc>
                  <a:txBody>
                    <a:bodyPr/>
                    <a:lstStyle/>
                    <a:p>
                      <a:pPr algn="ctr"/>
                      <a:r>
                        <a:rPr lang="fr-FR" sz="1000" b="1" dirty="0">
                          <a:solidFill>
                            <a:schemeClr val="tx1"/>
                          </a:solidFill>
                        </a:rPr>
                        <a:t>PP</a:t>
                      </a:r>
                      <a:endParaRPr lang="en-US" sz="1000" b="1" noProof="0" dirty="0">
                        <a:solidFill>
                          <a:schemeClr val="tx1"/>
                        </a:solidFill>
                      </a:endParaRPr>
                    </a:p>
                  </a:txBody>
                  <a:tcPr marL="95024" marR="95024" marT="47512" marB="47512">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3816063"/>
                  </a:ext>
                </a:extLst>
              </a:tr>
            </a:tbl>
          </a:graphicData>
        </a:graphic>
      </p:graphicFrame>
      <p:graphicFrame>
        <p:nvGraphicFramePr>
          <p:cNvPr id="11" name="Tableau 77">
            <a:extLst>
              <a:ext uri="{FF2B5EF4-FFF2-40B4-BE49-F238E27FC236}">
                <a16:creationId xmlns:a16="http://schemas.microsoft.com/office/drawing/2014/main" id="{5FE5F58A-92B4-FAFF-29A5-66A540000838}"/>
              </a:ext>
            </a:extLst>
          </p:cNvPr>
          <p:cNvGraphicFramePr>
            <a:graphicFrameLocks noGrp="1"/>
          </p:cNvGraphicFramePr>
          <p:nvPr/>
        </p:nvGraphicFramePr>
        <p:xfrm>
          <a:off x="4449920" y="3085120"/>
          <a:ext cx="1005840" cy="253397"/>
        </p:xfrm>
        <a:graphic>
          <a:graphicData uri="http://schemas.openxmlformats.org/drawingml/2006/table">
            <a:tbl>
              <a:tblPr firstRow="1" bandRow="1">
                <a:tableStyleId>{5940675A-B579-460E-94D1-54222C63F5DA}</a:tableStyleId>
              </a:tblPr>
              <a:tblGrid>
                <a:gridCol w="1005840">
                  <a:extLst>
                    <a:ext uri="{9D8B030D-6E8A-4147-A177-3AD203B41FA5}">
                      <a16:colId xmlns:a16="http://schemas.microsoft.com/office/drawing/2014/main" val="3315219845"/>
                    </a:ext>
                  </a:extLst>
                </a:gridCol>
              </a:tblGrid>
              <a:tr h="253397">
                <a:tc>
                  <a:txBody>
                    <a:bodyPr/>
                    <a:lstStyle/>
                    <a:p>
                      <a:pPr algn="ctr"/>
                      <a:r>
                        <a:rPr lang="fr-FR" sz="1000" b="1" dirty="0">
                          <a:solidFill>
                            <a:schemeClr val="tx1"/>
                          </a:solidFill>
                        </a:rPr>
                        <a:t>ITT</a:t>
                      </a:r>
                      <a:endParaRPr lang="en-US" sz="1000" b="1" noProof="0" dirty="0">
                        <a:solidFill>
                          <a:schemeClr val="tx1"/>
                        </a:solidFill>
                      </a:endParaRPr>
                    </a:p>
                  </a:txBody>
                  <a:tcPr marL="95024" marR="95024" marT="47512" marB="47512">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3816063"/>
                  </a:ext>
                </a:extLst>
              </a:tr>
            </a:tbl>
          </a:graphicData>
        </a:graphic>
      </p:graphicFrame>
      <p:graphicFrame>
        <p:nvGraphicFramePr>
          <p:cNvPr id="14" name="Tableau 77">
            <a:extLst>
              <a:ext uri="{FF2B5EF4-FFF2-40B4-BE49-F238E27FC236}">
                <a16:creationId xmlns:a16="http://schemas.microsoft.com/office/drawing/2014/main" id="{CD3DD30F-E13A-EDFC-4995-8ACD6453F021}"/>
              </a:ext>
            </a:extLst>
          </p:cNvPr>
          <p:cNvGraphicFramePr>
            <a:graphicFrameLocks noGrp="1"/>
          </p:cNvGraphicFramePr>
          <p:nvPr/>
        </p:nvGraphicFramePr>
        <p:xfrm>
          <a:off x="9380066" y="3085120"/>
          <a:ext cx="1005840" cy="253397"/>
        </p:xfrm>
        <a:graphic>
          <a:graphicData uri="http://schemas.openxmlformats.org/drawingml/2006/table">
            <a:tbl>
              <a:tblPr firstRow="1" bandRow="1">
                <a:tableStyleId>{5940675A-B579-460E-94D1-54222C63F5DA}</a:tableStyleId>
              </a:tblPr>
              <a:tblGrid>
                <a:gridCol w="1005840">
                  <a:extLst>
                    <a:ext uri="{9D8B030D-6E8A-4147-A177-3AD203B41FA5}">
                      <a16:colId xmlns:a16="http://schemas.microsoft.com/office/drawing/2014/main" val="3315219845"/>
                    </a:ext>
                  </a:extLst>
                </a:gridCol>
              </a:tblGrid>
              <a:tr h="253397">
                <a:tc>
                  <a:txBody>
                    <a:bodyPr/>
                    <a:lstStyle/>
                    <a:p>
                      <a:pPr algn="ctr"/>
                      <a:r>
                        <a:rPr lang="fr-FR" sz="1000" b="1" dirty="0">
                          <a:solidFill>
                            <a:schemeClr val="tx1"/>
                          </a:solidFill>
                        </a:rPr>
                        <a:t>ITT</a:t>
                      </a:r>
                      <a:endParaRPr lang="en-US" sz="1000" b="1" noProof="0" dirty="0">
                        <a:solidFill>
                          <a:schemeClr val="tx1"/>
                        </a:solidFill>
                      </a:endParaRPr>
                    </a:p>
                  </a:txBody>
                  <a:tcPr marL="95024" marR="95024" marT="47512" marB="47512">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3816063"/>
                  </a:ext>
                </a:extLst>
              </a:tr>
            </a:tbl>
          </a:graphicData>
        </a:graphic>
      </p:graphicFrame>
      <p:graphicFrame>
        <p:nvGraphicFramePr>
          <p:cNvPr id="18" name="Tableau 77">
            <a:extLst>
              <a:ext uri="{FF2B5EF4-FFF2-40B4-BE49-F238E27FC236}">
                <a16:creationId xmlns:a16="http://schemas.microsoft.com/office/drawing/2014/main" id="{5C8C1AE6-4286-7917-4989-A2126763CAD3}"/>
              </a:ext>
            </a:extLst>
          </p:cNvPr>
          <p:cNvGraphicFramePr>
            <a:graphicFrameLocks noGrp="1"/>
          </p:cNvGraphicFramePr>
          <p:nvPr/>
        </p:nvGraphicFramePr>
        <p:xfrm>
          <a:off x="8284478" y="3085120"/>
          <a:ext cx="1005840" cy="253397"/>
        </p:xfrm>
        <a:graphic>
          <a:graphicData uri="http://schemas.openxmlformats.org/drawingml/2006/table">
            <a:tbl>
              <a:tblPr firstRow="1" bandRow="1">
                <a:tableStyleId>{5940675A-B579-460E-94D1-54222C63F5DA}</a:tableStyleId>
              </a:tblPr>
              <a:tblGrid>
                <a:gridCol w="1005840">
                  <a:extLst>
                    <a:ext uri="{9D8B030D-6E8A-4147-A177-3AD203B41FA5}">
                      <a16:colId xmlns:a16="http://schemas.microsoft.com/office/drawing/2014/main" val="3315219845"/>
                    </a:ext>
                  </a:extLst>
                </a:gridCol>
              </a:tblGrid>
              <a:tr h="253397">
                <a:tc>
                  <a:txBody>
                    <a:bodyPr/>
                    <a:lstStyle/>
                    <a:p>
                      <a:pPr algn="ctr"/>
                      <a:r>
                        <a:rPr lang="fr-FR" sz="1000" b="1" dirty="0">
                          <a:solidFill>
                            <a:schemeClr val="tx1"/>
                          </a:solidFill>
                        </a:rPr>
                        <a:t>ITT</a:t>
                      </a:r>
                      <a:endParaRPr lang="en-US" sz="1000" b="1" noProof="0" dirty="0">
                        <a:solidFill>
                          <a:schemeClr val="tx1"/>
                        </a:solidFill>
                      </a:endParaRPr>
                    </a:p>
                  </a:txBody>
                  <a:tcPr marL="95024" marR="95024" marT="47512" marB="47512">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3816063"/>
                  </a:ext>
                </a:extLst>
              </a:tr>
            </a:tbl>
          </a:graphicData>
        </a:graphic>
      </p:graphicFrame>
      <p:graphicFrame>
        <p:nvGraphicFramePr>
          <p:cNvPr id="86" name="Tableau 36">
            <a:extLst>
              <a:ext uri="{FF2B5EF4-FFF2-40B4-BE49-F238E27FC236}">
                <a16:creationId xmlns:a16="http://schemas.microsoft.com/office/drawing/2014/main" id="{03A7BCFA-C29C-E5A2-3740-255DC0D8F006}"/>
              </a:ext>
            </a:extLst>
          </p:cNvPr>
          <p:cNvGraphicFramePr>
            <a:graphicFrameLocks noGrp="1"/>
          </p:cNvGraphicFramePr>
          <p:nvPr/>
        </p:nvGraphicFramePr>
        <p:xfrm>
          <a:off x="3902126" y="2512811"/>
          <a:ext cx="1005840" cy="555808"/>
        </p:xfrm>
        <a:graphic>
          <a:graphicData uri="http://schemas.openxmlformats.org/drawingml/2006/table">
            <a:tbl>
              <a:tblPr firstRow="1" bandRow="1">
                <a:tableStyleId>{5940675A-B579-460E-94D1-54222C63F5DA}</a:tableStyleId>
              </a:tblPr>
              <a:tblGrid>
                <a:gridCol w="1005840">
                  <a:extLst>
                    <a:ext uri="{9D8B030D-6E8A-4147-A177-3AD203B41FA5}">
                      <a16:colId xmlns:a16="http://schemas.microsoft.com/office/drawing/2014/main" val="3315219845"/>
                    </a:ext>
                  </a:extLst>
                </a:gridCol>
              </a:tblGrid>
              <a:tr h="236260">
                <a:tc>
                  <a:txBody>
                    <a:bodyPr/>
                    <a:lstStyle/>
                    <a:p>
                      <a:pPr algn="ctr"/>
                      <a:r>
                        <a:rPr lang="fr-FR" sz="800" b="1" dirty="0">
                          <a:solidFill>
                            <a:schemeClr val="tx1"/>
                          </a:solidFill>
                        </a:rPr>
                        <a:t>Phase </a:t>
                      </a:r>
                      <a:r>
                        <a:rPr lang="fr-FR" sz="800" b="1" dirty="0" err="1">
                          <a:solidFill>
                            <a:schemeClr val="tx1"/>
                          </a:solidFill>
                        </a:rPr>
                        <a:t>IIb</a:t>
                      </a:r>
                      <a:endParaRPr lang="fr-FR" sz="800" b="1" dirty="0">
                        <a:solidFill>
                          <a:schemeClr val="tx1"/>
                        </a:solidFill>
                      </a:endParaRPr>
                    </a:p>
                    <a:p>
                      <a:pPr algn="ctr"/>
                      <a:r>
                        <a:rPr lang="fr-FR" sz="800" b="1" dirty="0">
                          <a:solidFill>
                            <a:schemeClr val="tx1"/>
                          </a:solidFill>
                        </a:rPr>
                        <a:t>6 </a:t>
                      </a:r>
                      <a:r>
                        <a:rPr lang="fr-FR" sz="800" b="1" dirty="0" err="1">
                          <a:solidFill>
                            <a:schemeClr val="tx1"/>
                          </a:solidFill>
                        </a:rPr>
                        <a:t>months</a:t>
                      </a:r>
                      <a:endParaRPr lang="fr-FR" sz="800" b="1" dirty="0">
                        <a:solidFill>
                          <a:schemeClr val="tx1"/>
                        </a:solidFill>
                      </a:endParaRPr>
                    </a:p>
                  </a:txBody>
                  <a:tcPr marL="95024" marR="95024" marT="47512" marB="47512">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rgbClr val="437CBB"/>
                      </a:solidFill>
                      <a:prstDash val="solid"/>
                      <a:round/>
                      <a:headEnd type="none" w="med" len="med"/>
                      <a:tailEnd type="none" w="med" len="med"/>
                    </a:lnB>
                    <a:lnTlToBr w="12700" cmpd="sng">
                      <a:noFill/>
                      <a:prstDash val="solid"/>
                    </a:lnTlToBr>
                    <a:lnBlToTr w="12700" cmpd="sng">
                      <a:noFill/>
                      <a:prstDash val="solid"/>
                    </a:lnBlToTr>
                    <a:solidFill>
                      <a:srgbClr val="DAE5F2"/>
                    </a:solidFill>
                  </a:tcPr>
                </a:tc>
                <a:extLst>
                  <a:ext uri="{0D108BD9-81ED-4DB2-BD59-A6C34878D82A}">
                    <a16:rowId xmlns:a16="http://schemas.microsoft.com/office/drawing/2014/main" val="3403816063"/>
                  </a:ext>
                </a:extLst>
              </a:tr>
              <a:tr h="151256">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800" b="1" u="none" dirty="0">
                          <a:solidFill>
                            <a:schemeClr val="tx1"/>
                          </a:solidFill>
                        </a:rPr>
                        <a:t>N=128</a:t>
                      </a:r>
                    </a:p>
                  </a:txBody>
                  <a:tcPr marL="95024" marR="95024" marT="47512" marB="47512">
                    <a:lnL w="12700" cap="flat" cmpd="sng" algn="ctr">
                      <a:solidFill>
                        <a:srgbClr val="437CBB"/>
                      </a:solidFill>
                      <a:prstDash val="solid"/>
                      <a:round/>
                      <a:headEnd type="none" w="med" len="med"/>
                      <a:tailEnd type="none" w="med" len="med"/>
                    </a:lnL>
                    <a:lnR w="12700" cap="flat" cmpd="sng" algn="ctr">
                      <a:solidFill>
                        <a:srgbClr val="437CBB"/>
                      </a:solidFill>
                      <a:prstDash val="solid"/>
                      <a:round/>
                      <a:headEnd type="none" w="med" len="med"/>
                      <a:tailEnd type="none" w="med" len="med"/>
                    </a:lnR>
                    <a:lnT w="12700" cap="flat" cmpd="sng" algn="ctr">
                      <a:solidFill>
                        <a:srgbClr val="437CBB"/>
                      </a:solidFill>
                      <a:prstDash val="solid"/>
                      <a:round/>
                      <a:headEnd type="none" w="med" len="med"/>
                      <a:tailEnd type="none" w="med" len="med"/>
                    </a:lnT>
                    <a:lnB w="12700" cap="flat" cmpd="sng" algn="ctr">
                      <a:solidFill>
                        <a:srgbClr val="437CB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85092992"/>
                  </a:ext>
                </a:extLst>
              </a:tr>
            </a:tbl>
          </a:graphicData>
        </a:graphic>
      </p:graphicFrame>
      <p:sp>
        <p:nvSpPr>
          <p:cNvPr id="91" name="Rectangle 90">
            <a:extLst>
              <a:ext uri="{FF2B5EF4-FFF2-40B4-BE49-F238E27FC236}">
                <a16:creationId xmlns:a16="http://schemas.microsoft.com/office/drawing/2014/main" id="{890CBDA0-1696-327C-237F-0F064C9F3024}"/>
              </a:ext>
            </a:extLst>
          </p:cNvPr>
          <p:cNvSpPr/>
          <p:nvPr/>
        </p:nvSpPr>
        <p:spPr>
          <a:xfrm>
            <a:off x="7188890" y="2254456"/>
            <a:ext cx="1005840" cy="246221"/>
          </a:xfrm>
          <a:prstGeom prst="rect">
            <a:avLst/>
          </a:prstGeom>
        </p:spPr>
        <p:txBody>
          <a:bodyPr wrap="none">
            <a:spAutoFit/>
          </a:bodyPr>
          <a:lstStyle/>
          <a:p>
            <a:pPr marL="0" marR="0" lvl="0" indent="0" algn="ctr" defTabSz="861993" rtl="0" eaLnBrk="0" fontAlgn="auto" latinLnBrk="0" hangingPunct="0">
              <a:lnSpc>
                <a:spcPct val="100000"/>
              </a:lnSpc>
              <a:spcBef>
                <a:spcPts val="0"/>
              </a:spcBef>
              <a:spcAft>
                <a:spcPts val="0"/>
              </a:spcAft>
              <a:buClrTx/>
              <a:buSzTx/>
              <a:buFontTx/>
              <a:buNone/>
              <a:tabLst/>
              <a:defRPr/>
            </a:pPr>
            <a:r>
              <a:rPr kumimoji="0" lang="fr-FR" sz="1000" b="1" i="0" u="none" strike="noStrike" kern="1200" cap="none" spc="0" normalizeH="0" baseline="0" noProof="0" dirty="0" err="1">
                <a:ln>
                  <a:noFill/>
                </a:ln>
                <a:effectLst/>
                <a:uLnTx/>
                <a:uFillTx/>
                <a:latin typeface="Arial"/>
                <a:ea typeface="+mn-ea"/>
                <a:cs typeface="+mn-cs"/>
              </a:rPr>
              <a:t>Semaglutide</a:t>
            </a:r>
            <a:r>
              <a:rPr kumimoji="0" lang="fr-FR" sz="1000" b="1" i="0" u="none" strike="noStrike" kern="1200" cap="none" spc="0" normalizeH="0" baseline="0" noProof="0" dirty="0">
                <a:ln>
                  <a:noFill/>
                </a:ln>
                <a:effectLst/>
                <a:uLnTx/>
                <a:uFillTx/>
                <a:latin typeface="Arial"/>
                <a:ea typeface="+mn-ea"/>
                <a:cs typeface="+mn-cs"/>
              </a:rPr>
              <a:t> </a:t>
            </a:r>
          </a:p>
        </p:txBody>
      </p:sp>
      <p:sp>
        <p:nvSpPr>
          <p:cNvPr id="96" name="Rectangle 95">
            <a:extLst>
              <a:ext uri="{FF2B5EF4-FFF2-40B4-BE49-F238E27FC236}">
                <a16:creationId xmlns:a16="http://schemas.microsoft.com/office/drawing/2014/main" id="{06CA11EF-D136-A89B-47B8-EA5E62740B3A}"/>
              </a:ext>
            </a:extLst>
          </p:cNvPr>
          <p:cNvSpPr/>
          <p:nvPr/>
        </p:nvSpPr>
        <p:spPr>
          <a:xfrm>
            <a:off x="6067071" y="2254456"/>
            <a:ext cx="1058303" cy="246221"/>
          </a:xfrm>
          <a:prstGeom prst="rect">
            <a:avLst/>
          </a:prstGeom>
        </p:spPr>
        <p:txBody>
          <a:bodyPr wrap="none">
            <a:spAutoFit/>
          </a:bodyPr>
          <a:lstStyle/>
          <a:p>
            <a:pPr marL="0" marR="0" lvl="0" indent="0" algn="ctr" defTabSz="861993" rtl="0" eaLnBrk="0" fontAlgn="auto" latinLnBrk="0" hangingPunct="0">
              <a:lnSpc>
                <a:spcPct val="100000"/>
              </a:lnSpc>
              <a:spcBef>
                <a:spcPts val="0"/>
              </a:spcBef>
              <a:spcAft>
                <a:spcPts val="0"/>
              </a:spcAft>
              <a:buClrTx/>
              <a:buSzTx/>
              <a:buFontTx/>
              <a:buNone/>
              <a:tabLst/>
              <a:defRPr/>
            </a:pPr>
            <a:r>
              <a:rPr kumimoji="0" lang="fr-FR" sz="1000" b="1" i="0" u="none" strike="noStrike" kern="1200" cap="none" spc="0" normalizeH="0" baseline="0" noProof="0" dirty="0" err="1">
                <a:ln>
                  <a:noFill/>
                </a:ln>
                <a:effectLst/>
                <a:uLnTx/>
                <a:uFillTx/>
                <a:latin typeface="Arial"/>
                <a:ea typeface="+mn-ea"/>
                <a:cs typeface="+mn-cs"/>
              </a:rPr>
              <a:t>Pegozafermin</a:t>
            </a:r>
            <a:r>
              <a:rPr kumimoji="0" lang="fr-FR" sz="1000" b="1" i="0" u="none" strike="noStrike" kern="1200" cap="none" spc="0" normalizeH="0" baseline="0" noProof="0" dirty="0">
                <a:ln>
                  <a:noFill/>
                </a:ln>
                <a:effectLst/>
                <a:uLnTx/>
                <a:uFillTx/>
                <a:latin typeface="Arial"/>
                <a:ea typeface="+mn-ea"/>
                <a:cs typeface="+mn-cs"/>
              </a:rPr>
              <a:t> </a:t>
            </a:r>
          </a:p>
        </p:txBody>
      </p:sp>
      <p:graphicFrame>
        <p:nvGraphicFramePr>
          <p:cNvPr id="112" name="Tableau 15">
            <a:extLst>
              <a:ext uri="{FF2B5EF4-FFF2-40B4-BE49-F238E27FC236}">
                <a16:creationId xmlns:a16="http://schemas.microsoft.com/office/drawing/2014/main" id="{7E1DC777-0C80-3BE8-AA40-075DBB2E59DB}"/>
              </a:ext>
            </a:extLst>
          </p:cNvPr>
          <p:cNvGraphicFramePr>
            <a:graphicFrameLocks noGrp="1"/>
          </p:cNvGraphicFramePr>
          <p:nvPr/>
        </p:nvGraphicFramePr>
        <p:xfrm>
          <a:off x="6093302" y="2512811"/>
          <a:ext cx="1005840" cy="555808"/>
        </p:xfrm>
        <a:graphic>
          <a:graphicData uri="http://schemas.openxmlformats.org/drawingml/2006/table">
            <a:tbl>
              <a:tblPr firstRow="1" bandRow="1">
                <a:tableStyleId>{5940675A-B579-460E-94D1-54222C63F5DA}</a:tableStyleId>
              </a:tblPr>
              <a:tblGrid>
                <a:gridCol w="1005840">
                  <a:extLst>
                    <a:ext uri="{9D8B030D-6E8A-4147-A177-3AD203B41FA5}">
                      <a16:colId xmlns:a16="http://schemas.microsoft.com/office/drawing/2014/main" val="3315219845"/>
                    </a:ext>
                  </a:extLst>
                </a:gridCol>
              </a:tblGrid>
              <a:tr h="236260">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800" b="1" dirty="0">
                          <a:solidFill>
                            <a:schemeClr val="tx1"/>
                          </a:solidFill>
                        </a:rPr>
                        <a:t>Phase II</a:t>
                      </a:r>
                    </a:p>
                    <a:p>
                      <a:pPr marL="0" marR="0" lvl="0" indent="0" algn="ctr" defTabSz="1007943" rtl="0" eaLnBrk="1" fontAlgn="auto" latinLnBrk="0" hangingPunct="1">
                        <a:lnSpc>
                          <a:spcPct val="100000"/>
                        </a:lnSpc>
                        <a:spcBef>
                          <a:spcPts val="0"/>
                        </a:spcBef>
                        <a:spcAft>
                          <a:spcPts val="0"/>
                        </a:spcAft>
                        <a:buClrTx/>
                        <a:buSzTx/>
                        <a:buFontTx/>
                        <a:buNone/>
                        <a:tabLst/>
                        <a:defRPr/>
                      </a:pPr>
                      <a:r>
                        <a:rPr lang="fr-FR" sz="800" b="1" baseline="0" dirty="0">
                          <a:solidFill>
                            <a:schemeClr val="tx1"/>
                          </a:solidFill>
                        </a:rPr>
                        <a:t>6 </a:t>
                      </a:r>
                      <a:r>
                        <a:rPr lang="fr-FR" sz="800" b="1" dirty="0" err="1">
                          <a:solidFill>
                            <a:schemeClr val="tx1"/>
                          </a:solidFill>
                        </a:rPr>
                        <a:t>months</a:t>
                      </a:r>
                      <a:endParaRPr lang="fr-FR" sz="800" b="1" dirty="0">
                        <a:solidFill>
                          <a:schemeClr val="tx1"/>
                        </a:solidFill>
                      </a:endParaRPr>
                    </a:p>
                  </a:txBody>
                  <a:tcPr marL="95024" marR="95024" marT="47512" marB="47512">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rgbClr val="437CBB"/>
                      </a:solidFill>
                      <a:prstDash val="solid"/>
                      <a:round/>
                      <a:headEnd type="none" w="med" len="med"/>
                      <a:tailEnd type="none" w="med" len="med"/>
                    </a:lnB>
                    <a:lnTlToBr w="12700" cmpd="sng">
                      <a:noFill/>
                      <a:prstDash val="solid"/>
                    </a:lnTlToBr>
                    <a:lnBlToTr w="12700" cmpd="sng">
                      <a:noFill/>
                      <a:prstDash val="solid"/>
                    </a:lnBlToTr>
                    <a:solidFill>
                      <a:srgbClr val="DAE5F2"/>
                    </a:solidFill>
                  </a:tcPr>
                </a:tc>
                <a:extLst>
                  <a:ext uri="{0D108BD9-81ED-4DB2-BD59-A6C34878D82A}">
                    <a16:rowId xmlns:a16="http://schemas.microsoft.com/office/drawing/2014/main" val="3403816063"/>
                  </a:ext>
                </a:extLst>
              </a:tr>
              <a:tr h="151256">
                <a:tc>
                  <a:txBody>
                    <a:bodyPr/>
                    <a:lstStyle/>
                    <a:p>
                      <a:pPr algn="ctr"/>
                      <a:r>
                        <a:rPr lang="fr-FR" sz="800" b="1" dirty="0">
                          <a:solidFill>
                            <a:schemeClr val="tx1"/>
                          </a:solidFill>
                        </a:rPr>
                        <a:t>N=222</a:t>
                      </a:r>
                    </a:p>
                  </a:txBody>
                  <a:tcPr marL="95024" marR="95024" marT="47512" marB="47512">
                    <a:lnL w="12700" cap="flat" cmpd="sng" algn="ctr">
                      <a:solidFill>
                        <a:srgbClr val="437CBB"/>
                      </a:solidFill>
                      <a:prstDash val="solid"/>
                      <a:round/>
                      <a:headEnd type="none" w="med" len="med"/>
                      <a:tailEnd type="none" w="med" len="med"/>
                    </a:lnL>
                    <a:lnR w="12700" cap="flat" cmpd="sng" algn="ctr">
                      <a:solidFill>
                        <a:srgbClr val="437CBB"/>
                      </a:solidFill>
                      <a:prstDash val="solid"/>
                      <a:round/>
                      <a:headEnd type="none" w="med" len="med"/>
                      <a:tailEnd type="none" w="med" len="med"/>
                    </a:lnR>
                    <a:lnT w="12700" cap="flat" cmpd="sng" algn="ctr">
                      <a:solidFill>
                        <a:srgbClr val="437CBB"/>
                      </a:solidFill>
                      <a:prstDash val="solid"/>
                      <a:round/>
                      <a:headEnd type="none" w="med" len="med"/>
                      <a:tailEnd type="none" w="med" len="med"/>
                    </a:lnT>
                    <a:lnB w="12700" cap="flat" cmpd="sng" algn="ctr">
                      <a:solidFill>
                        <a:srgbClr val="437CB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85092992"/>
                  </a:ext>
                </a:extLst>
              </a:tr>
            </a:tbl>
          </a:graphicData>
        </a:graphic>
      </p:graphicFrame>
      <p:sp>
        <p:nvSpPr>
          <p:cNvPr id="114" name="Rectangle 113">
            <a:extLst>
              <a:ext uri="{FF2B5EF4-FFF2-40B4-BE49-F238E27FC236}">
                <a16:creationId xmlns:a16="http://schemas.microsoft.com/office/drawing/2014/main" id="{78AA43E0-DDC0-3E0E-9AC6-17513D7F5A9F}"/>
              </a:ext>
            </a:extLst>
          </p:cNvPr>
          <p:cNvSpPr/>
          <p:nvPr/>
        </p:nvSpPr>
        <p:spPr>
          <a:xfrm>
            <a:off x="4449920" y="2254456"/>
            <a:ext cx="1005840" cy="246221"/>
          </a:xfrm>
          <a:prstGeom prst="rect">
            <a:avLst/>
          </a:prstGeom>
        </p:spPr>
        <p:txBody>
          <a:bodyPr wrap="none">
            <a:spAutoFit/>
          </a:bodyPr>
          <a:lstStyle/>
          <a:p>
            <a:pPr marL="0" marR="0" lvl="0" indent="0" algn="ctr" defTabSz="861993" rtl="0" eaLnBrk="0" fontAlgn="auto" latinLnBrk="0" hangingPunct="0">
              <a:lnSpc>
                <a:spcPct val="100000"/>
              </a:lnSpc>
              <a:spcBef>
                <a:spcPts val="0"/>
              </a:spcBef>
              <a:spcAft>
                <a:spcPts val="0"/>
              </a:spcAft>
              <a:buClrTx/>
              <a:buSzTx/>
              <a:buFontTx/>
              <a:buNone/>
              <a:tabLst/>
              <a:defRPr/>
            </a:pPr>
            <a:r>
              <a:rPr kumimoji="0" lang="fr-FR" sz="1000" b="1" i="0" u="none" strike="noStrike" kern="1200" cap="none" spc="0" normalizeH="0" baseline="0" noProof="0" dirty="0" err="1">
                <a:ln>
                  <a:noFill/>
                </a:ln>
                <a:effectLst/>
                <a:uLnTx/>
                <a:uFillTx/>
                <a:latin typeface="Arial"/>
                <a:ea typeface="+mn-ea"/>
                <a:cs typeface="+mn-cs"/>
              </a:rPr>
              <a:t>Efruxifermin</a:t>
            </a:r>
            <a:r>
              <a:rPr kumimoji="0" lang="fr-FR" sz="1000" b="1" i="0" u="none" strike="noStrike" kern="1200" cap="none" spc="0" normalizeH="0" baseline="0" noProof="0" dirty="0">
                <a:ln>
                  <a:noFill/>
                </a:ln>
                <a:effectLst/>
                <a:uLnTx/>
                <a:uFillTx/>
                <a:latin typeface="Arial"/>
                <a:ea typeface="+mn-ea"/>
                <a:cs typeface="+mn-cs"/>
              </a:rPr>
              <a:t> </a:t>
            </a:r>
          </a:p>
        </p:txBody>
      </p:sp>
      <p:graphicFrame>
        <p:nvGraphicFramePr>
          <p:cNvPr id="136" name="Tableau 36">
            <a:extLst>
              <a:ext uri="{FF2B5EF4-FFF2-40B4-BE49-F238E27FC236}">
                <a16:creationId xmlns:a16="http://schemas.microsoft.com/office/drawing/2014/main" id="{917254EF-3E89-6579-50E7-473A47F04396}"/>
              </a:ext>
            </a:extLst>
          </p:cNvPr>
          <p:cNvGraphicFramePr>
            <a:graphicFrameLocks noGrp="1"/>
          </p:cNvGraphicFramePr>
          <p:nvPr/>
        </p:nvGraphicFramePr>
        <p:xfrm>
          <a:off x="4997714" y="2512811"/>
          <a:ext cx="1005840" cy="555808"/>
        </p:xfrm>
        <a:graphic>
          <a:graphicData uri="http://schemas.openxmlformats.org/drawingml/2006/table">
            <a:tbl>
              <a:tblPr firstRow="1" bandRow="1">
                <a:tableStyleId>{5940675A-B579-460E-94D1-54222C63F5DA}</a:tableStyleId>
              </a:tblPr>
              <a:tblGrid>
                <a:gridCol w="1005840">
                  <a:extLst>
                    <a:ext uri="{9D8B030D-6E8A-4147-A177-3AD203B41FA5}">
                      <a16:colId xmlns:a16="http://schemas.microsoft.com/office/drawing/2014/main" val="3315219845"/>
                    </a:ext>
                  </a:extLst>
                </a:gridCol>
              </a:tblGrid>
              <a:tr h="236260">
                <a:tc>
                  <a:txBody>
                    <a:bodyPr/>
                    <a:lstStyle/>
                    <a:p>
                      <a:pPr algn="ctr"/>
                      <a:r>
                        <a:rPr lang="fr-FR" sz="800" b="1" dirty="0">
                          <a:solidFill>
                            <a:schemeClr val="tx1"/>
                          </a:solidFill>
                        </a:rPr>
                        <a:t>Phase </a:t>
                      </a:r>
                      <a:r>
                        <a:rPr lang="fr-FR" sz="800" b="1" dirty="0" err="1">
                          <a:solidFill>
                            <a:schemeClr val="tx1"/>
                          </a:solidFill>
                        </a:rPr>
                        <a:t>IIb</a:t>
                      </a:r>
                      <a:endParaRPr lang="fr-FR" sz="800" b="1" dirty="0">
                        <a:solidFill>
                          <a:schemeClr val="tx1"/>
                        </a:solidFill>
                      </a:endParaRPr>
                    </a:p>
                    <a:p>
                      <a:pPr algn="ctr"/>
                      <a:r>
                        <a:rPr lang="fr-FR" sz="800" b="1" dirty="0">
                          <a:solidFill>
                            <a:schemeClr val="tx1"/>
                          </a:solidFill>
                        </a:rPr>
                        <a:t>24 </a:t>
                      </a:r>
                      <a:r>
                        <a:rPr lang="fr-FR" sz="800" b="1" dirty="0" err="1">
                          <a:solidFill>
                            <a:schemeClr val="tx1"/>
                          </a:solidFill>
                        </a:rPr>
                        <a:t>months</a:t>
                      </a:r>
                      <a:endParaRPr lang="fr-FR" sz="800" b="1" dirty="0">
                        <a:solidFill>
                          <a:schemeClr val="tx1"/>
                        </a:solidFill>
                      </a:endParaRPr>
                    </a:p>
                  </a:txBody>
                  <a:tcPr marL="95024" marR="95024" marT="47512" marB="47512">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rgbClr val="437CBB"/>
                      </a:solidFill>
                      <a:prstDash val="solid"/>
                      <a:round/>
                      <a:headEnd type="none" w="med" len="med"/>
                      <a:tailEnd type="none" w="med" len="med"/>
                    </a:lnB>
                    <a:lnTlToBr w="12700" cmpd="sng">
                      <a:noFill/>
                      <a:prstDash val="solid"/>
                    </a:lnTlToBr>
                    <a:lnBlToTr w="12700" cmpd="sng">
                      <a:noFill/>
                      <a:prstDash val="solid"/>
                    </a:lnBlToTr>
                    <a:solidFill>
                      <a:srgbClr val="DAE5F2"/>
                    </a:solidFill>
                  </a:tcPr>
                </a:tc>
                <a:extLst>
                  <a:ext uri="{0D108BD9-81ED-4DB2-BD59-A6C34878D82A}">
                    <a16:rowId xmlns:a16="http://schemas.microsoft.com/office/drawing/2014/main" val="3403816063"/>
                  </a:ext>
                </a:extLst>
              </a:tr>
              <a:tr h="151256">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800" b="1" u="none" dirty="0">
                          <a:solidFill>
                            <a:schemeClr val="tx1"/>
                          </a:solidFill>
                        </a:rPr>
                        <a:t>N=126</a:t>
                      </a:r>
                    </a:p>
                  </a:txBody>
                  <a:tcPr marL="95024" marR="95024" marT="47512" marB="47512">
                    <a:lnL w="12700" cap="flat" cmpd="sng" algn="ctr">
                      <a:solidFill>
                        <a:srgbClr val="437CBB"/>
                      </a:solidFill>
                      <a:prstDash val="solid"/>
                      <a:round/>
                      <a:headEnd type="none" w="med" len="med"/>
                      <a:tailEnd type="none" w="med" len="med"/>
                    </a:lnL>
                    <a:lnR w="12700" cap="flat" cmpd="sng" algn="ctr">
                      <a:solidFill>
                        <a:srgbClr val="437CBB"/>
                      </a:solidFill>
                      <a:prstDash val="solid"/>
                      <a:round/>
                      <a:headEnd type="none" w="med" len="med"/>
                      <a:tailEnd type="none" w="med" len="med"/>
                    </a:lnR>
                    <a:lnT w="12700" cap="flat" cmpd="sng" algn="ctr">
                      <a:solidFill>
                        <a:srgbClr val="437CBB"/>
                      </a:solidFill>
                      <a:prstDash val="solid"/>
                      <a:round/>
                      <a:headEnd type="none" w="med" len="med"/>
                      <a:tailEnd type="none" w="med" len="med"/>
                    </a:lnT>
                    <a:lnB w="12700" cap="flat" cmpd="sng" algn="ctr">
                      <a:solidFill>
                        <a:srgbClr val="437CB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85092992"/>
                  </a:ext>
                </a:extLst>
              </a:tr>
            </a:tbl>
          </a:graphicData>
        </a:graphic>
      </p:graphicFrame>
      <p:sp>
        <p:nvSpPr>
          <p:cNvPr id="155" name="Rectangle 154">
            <a:extLst>
              <a:ext uri="{FF2B5EF4-FFF2-40B4-BE49-F238E27FC236}">
                <a16:creationId xmlns:a16="http://schemas.microsoft.com/office/drawing/2014/main" id="{098A2D36-86D9-C7BB-FA4A-9325C25ACD8A}"/>
              </a:ext>
            </a:extLst>
          </p:cNvPr>
          <p:cNvSpPr/>
          <p:nvPr/>
        </p:nvSpPr>
        <p:spPr>
          <a:xfrm>
            <a:off x="8321565" y="2254456"/>
            <a:ext cx="931665" cy="246221"/>
          </a:xfrm>
          <a:prstGeom prst="rect">
            <a:avLst/>
          </a:prstGeom>
        </p:spPr>
        <p:txBody>
          <a:bodyPr wrap="none">
            <a:spAutoFit/>
          </a:bodyPr>
          <a:lstStyle/>
          <a:p>
            <a:pPr marL="0" marR="0" lvl="0" indent="0" algn="ctr" defTabSz="861993" rtl="0" eaLnBrk="0" fontAlgn="auto" latinLnBrk="0" hangingPunct="0">
              <a:lnSpc>
                <a:spcPct val="100000"/>
              </a:lnSpc>
              <a:spcBef>
                <a:spcPts val="0"/>
              </a:spcBef>
              <a:spcAft>
                <a:spcPts val="0"/>
              </a:spcAft>
              <a:buClrTx/>
              <a:buSzTx/>
              <a:buFontTx/>
              <a:buNone/>
              <a:tabLst/>
              <a:defRPr/>
            </a:pPr>
            <a:r>
              <a:rPr lang="fr-FR" sz="1000" b="1" dirty="0" err="1">
                <a:latin typeface="Arial"/>
              </a:rPr>
              <a:t>Survodutide</a:t>
            </a:r>
            <a:endParaRPr kumimoji="0" lang="fr-FR" sz="1000" b="1" i="0" u="none" strike="noStrike" kern="1200" cap="none" spc="0" normalizeH="0" baseline="0" noProof="0" dirty="0">
              <a:ln>
                <a:noFill/>
              </a:ln>
              <a:effectLst/>
              <a:uLnTx/>
              <a:uFillTx/>
              <a:latin typeface="Arial"/>
              <a:ea typeface="+mn-ea"/>
              <a:cs typeface="+mn-cs"/>
            </a:endParaRPr>
          </a:p>
        </p:txBody>
      </p:sp>
      <p:graphicFrame>
        <p:nvGraphicFramePr>
          <p:cNvPr id="156" name="Tableau 15">
            <a:extLst>
              <a:ext uri="{FF2B5EF4-FFF2-40B4-BE49-F238E27FC236}">
                <a16:creationId xmlns:a16="http://schemas.microsoft.com/office/drawing/2014/main" id="{9CF1C884-FC71-4CEB-83DA-4DA39A66005A}"/>
              </a:ext>
            </a:extLst>
          </p:cNvPr>
          <p:cNvGraphicFramePr>
            <a:graphicFrameLocks noGrp="1"/>
          </p:cNvGraphicFramePr>
          <p:nvPr/>
        </p:nvGraphicFramePr>
        <p:xfrm>
          <a:off x="8284478" y="2512811"/>
          <a:ext cx="1005840" cy="555808"/>
        </p:xfrm>
        <a:graphic>
          <a:graphicData uri="http://schemas.openxmlformats.org/drawingml/2006/table">
            <a:tbl>
              <a:tblPr firstRow="1" bandRow="1">
                <a:tableStyleId>{5940675A-B579-460E-94D1-54222C63F5DA}</a:tableStyleId>
              </a:tblPr>
              <a:tblGrid>
                <a:gridCol w="1005840">
                  <a:extLst>
                    <a:ext uri="{9D8B030D-6E8A-4147-A177-3AD203B41FA5}">
                      <a16:colId xmlns:a16="http://schemas.microsoft.com/office/drawing/2014/main" val="3315219845"/>
                    </a:ext>
                  </a:extLst>
                </a:gridCol>
              </a:tblGrid>
              <a:tr h="236260">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800" b="1" dirty="0">
                          <a:solidFill>
                            <a:schemeClr val="tx1"/>
                          </a:solidFill>
                        </a:rPr>
                        <a:t>Phase II</a:t>
                      </a:r>
                    </a:p>
                    <a:p>
                      <a:pPr marL="0" marR="0" lvl="0" indent="0" algn="ctr" defTabSz="1007943" rtl="0" eaLnBrk="1" fontAlgn="auto" latinLnBrk="0" hangingPunct="1">
                        <a:lnSpc>
                          <a:spcPct val="100000"/>
                        </a:lnSpc>
                        <a:spcBef>
                          <a:spcPts val="0"/>
                        </a:spcBef>
                        <a:spcAft>
                          <a:spcPts val="0"/>
                        </a:spcAft>
                        <a:buClrTx/>
                        <a:buSzTx/>
                        <a:buFontTx/>
                        <a:buNone/>
                        <a:tabLst/>
                        <a:defRPr/>
                      </a:pPr>
                      <a:r>
                        <a:rPr lang="fr-FR" sz="800" b="1" baseline="0" dirty="0">
                          <a:solidFill>
                            <a:schemeClr val="tx1"/>
                          </a:solidFill>
                        </a:rPr>
                        <a:t>12 </a:t>
                      </a:r>
                      <a:r>
                        <a:rPr lang="fr-FR" sz="800" b="1" dirty="0" err="1">
                          <a:solidFill>
                            <a:schemeClr val="tx1"/>
                          </a:solidFill>
                        </a:rPr>
                        <a:t>months</a:t>
                      </a:r>
                      <a:endParaRPr lang="fr-FR" sz="800" b="1" dirty="0">
                        <a:solidFill>
                          <a:schemeClr val="tx1"/>
                        </a:solidFill>
                      </a:endParaRPr>
                    </a:p>
                  </a:txBody>
                  <a:tcPr marL="95024" marR="95024" marT="47512" marB="47512">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rgbClr val="437CBB"/>
                      </a:solidFill>
                      <a:prstDash val="solid"/>
                      <a:round/>
                      <a:headEnd type="none" w="med" len="med"/>
                      <a:tailEnd type="none" w="med" len="med"/>
                    </a:lnB>
                    <a:lnTlToBr w="12700" cmpd="sng">
                      <a:noFill/>
                      <a:prstDash val="solid"/>
                    </a:lnTlToBr>
                    <a:lnBlToTr w="12700" cmpd="sng">
                      <a:noFill/>
                      <a:prstDash val="solid"/>
                    </a:lnBlToTr>
                    <a:solidFill>
                      <a:srgbClr val="DAE5F2"/>
                    </a:solidFill>
                  </a:tcPr>
                </a:tc>
                <a:extLst>
                  <a:ext uri="{0D108BD9-81ED-4DB2-BD59-A6C34878D82A}">
                    <a16:rowId xmlns:a16="http://schemas.microsoft.com/office/drawing/2014/main" val="3403816063"/>
                  </a:ext>
                </a:extLst>
              </a:tr>
              <a:tr h="151256">
                <a:tc>
                  <a:txBody>
                    <a:bodyPr/>
                    <a:lstStyle/>
                    <a:p>
                      <a:pPr algn="ctr"/>
                      <a:r>
                        <a:rPr lang="fr-FR" sz="800" b="1" dirty="0">
                          <a:solidFill>
                            <a:schemeClr val="tx1"/>
                          </a:solidFill>
                        </a:rPr>
                        <a:t>N=293</a:t>
                      </a:r>
                    </a:p>
                  </a:txBody>
                  <a:tcPr marL="95024" marR="95024" marT="47512" marB="47512">
                    <a:lnL w="12700" cap="flat" cmpd="sng" algn="ctr">
                      <a:solidFill>
                        <a:srgbClr val="437CBB"/>
                      </a:solidFill>
                      <a:prstDash val="solid"/>
                      <a:round/>
                      <a:headEnd type="none" w="med" len="med"/>
                      <a:tailEnd type="none" w="med" len="med"/>
                    </a:lnL>
                    <a:lnR w="12700" cap="flat" cmpd="sng" algn="ctr">
                      <a:solidFill>
                        <a:srgbClr val="437CBB"/>
                      </a:solidFill>
                      <a:prstDash val="solid"/>
                      <a:round/>
                      <a:headEnd type="none" w="med" len="med"/>
                      <a:tailEnd type="none" w="med" len="med"/>
                    </a:lnR>
                    <a:lnT w="12700" cap="flat" cmpd="sng" algn="ctr">
                      <a:solidFill>
                        <a:srgbClr val="437CBB"/>
                      </a:solidFill>
                      <a:prstDash val="solid"/>
                      <a:round/>
                      <a:headEnd type="none" w="med" len="med"/>
                      <a:tailEnd type="none" w="med" len="med"/>
                    </a:lnT>
                    <a:lnB w="12700" cap="flat" cmpd="sng" algn="ctr">
                      <a:solidFill>
                        <a:srgbClr val="437CB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85092992"/>
                  </a:ext>
                </a:extLst>
              </a:tr>
            </a:tbl>
          </a:graphicData>
        </a:graphic>
      </p:graphicFrame>
      <p:sp>
        <p:nvSpPr>
          <p:cNvPr id="157" name="Rectangle 156">
            <a:extLst>
              <a:ext uri="{FF2B5EF4-FFF2-40B4-BE49-F238E27FC236}">
                <a16:creationId xmlns:a16="http://schemas.microsoft.com/office/drawing/2014/main" id="{2265BAA8-7524-C095-5BE0-9F53E88D7B3C}"/>
              </a:ext>
            </a:extLst>
          </p:cNvPr>
          <p:cNvSpPr/>
          <p:nvPr/>
        </p:nvSpPr>
        <p:spPr>
          <a:xfrm>
            <a:off x="9453220" y="2254456"/>
            <a:ext cx="859531" cy="246221"/>
          </a:xfrm>
          <a:prstGeom prst="rect">
            <a:avLst/>
          </a:prstGeom>
        </p:spPr>
        <p:txBody>
          <a:bodyPr wrap="none">
            <a:spAutoFit/>
          </a:bodyPr>
          <a:lstStyle/>
          <a:p>
            <a:pPr marL="0" marR="0" lvl="0" indent="0" algn="ctr" defTabSz="861993" rtl="0" eaLnBrk="0" fontAlgn="auto" latinLnBrk="0" hangingPunct="0">
              <a:lnSpc>
                <a:spcPct val="100000"/>
              </a:lnSpc>
              <a:spcBef>
                <a:spcPts val="0"/>
              </a:spcBef>
              <a:spcAft>
                <a:spcPts val="0"/>
              </a:spcAft>
              <a:buClrTx/>
              <a:buSzTx/>
              <a:buFontTx/>
              <a:buNone/>
              <a:tabLst/>
              <a:defRPr/>
            </a:pPr>
            <a:r>
              <a:rPr lang="fr-FR" sz="1000" b="1" dirty="0" err="1">
                <a:latin typeface="Arial"/>
              </a:rPr>
              <a:t>Tirzepatide</a:t>
            </a:r>
            <a:endParaRPr kumimoji="0" lang="fr-FR" sz="1000" b="1" i="0" u="none" strike="noStrike" kern="1200" cap="none" spc="0" normalizeH="0" baseline="0" noProof="0" dirty="0">
              <a:ln>
                <a:noFill/>
              </a:ln>
              <a:effectLst/>
              <a:uLnTx/>
              <a:uFillTx/>
              <a:latin typeface="Arial"/>
              <a:ea typeface="+mn-ea"/>
              <a:cs typeface="+mn-cs"/>
            </a:endParaRPr>
          </a:p>
        </p:txBody>
      </p:sp>
      <p:graphicFrame>
        <p:nvGraphicFramePr>
          <p:cNvPr id="158" name="Tableau 15">
            <a:extLst>
              <a:ext uri="{FF2B5EF4-FFF2-40B4-BE49-F238E27FC236}">
                <a16:creationId xmlns:a16="http://schemas.microsoft.com/office/drawing/2014/main" id="{C3F5254E-A502-4B56-D55F-E694A61F6EC9}"/>
              </a:ext>
            </a:extLst>
          </p:cNvPr>
          <p:cNvGraphicFramePr>
            <a:graphicFrameLocks noGrp="1"/>
          </p:cNvGraphicFramePr>
          <p:nvPr/>
        </p:nvGraphicFramePr>
        <p:xfrm>
          <a:off x="9380066" y="2512811"/>
          <a:ext cx="1005840" cy="555808"/>
        </p:xfrm>
        <a:graphic>
          <a:graphicData uri="http://schemas.openxmlformats.org/drawingml/2006/table">
            <a:tbl>
              <a:tblPr firstRow="1" bandRow="1">
                <a:tableStyleId>{5940675A-B579-460E-94D1-54222C63F5DA}</a:tableStyleId>
              </a:tblPr>
              <a:tblGrid>
                <a:gridCol w="1005840">
                  <a:extLst>
                    <a:ext uri="{9D8B030D-6E8A-4147-A177-3AD203B41FA5}">
                      <a16:colId xmlns:a16="http://schemas.microsoft.com/office/drawing/2014/main" val="3315219845"/>
                    </a:ext>
                  </a:extLst>
                </a:gridCol>
              </a:tblGrid>
              <a:tr h="236260">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800" b="1" dirty="0">
                          <a:solidFill>
                            <a:schemeClr val="tx1"/>
                          </a:solidFill>
                        </a:rPr>
                        <a:t>Phase II</a:t>
                      </a:r>
                    </a:p>
                    <a:p>
                      <a:pPr marL="0" marR="0" lvl="0" indent="0" algn="ctr" defTabSz="1007943" rtl="0" eaLnBrk="1" fontAlgn="auto" latinLnBrk="0" hangingPunct="1">
                        <a:lnSpc>
                          <a:spcPct val="100000"/>
                        </a:lnSpc>
                        <a:spcBef>
                          <a:spcPts val="0"/>
                        </a:spcBef>
                        <a:spcAft>
                          <a:spcPts val="0"/>
                        </a:spcAft>
                        <a:buClrTx/>
                        <a:buSzTx/>
                        <a:buFontTx/>
                        <a:buNone/>
                        <a:tabLst/>
                        <a:defRPr/>
                      </a:pPr>
                      <a:r>
                        <a:rPr lang="fr-FR" sz="800" b="1" baseline="0" dirty="0">
                          <a:solidFill>
                            <a:schemeClr val="tx1"/>
                          </a:solidFill>
                        </a:rPr>
                        <a:t>12 </a:t>
                      </a:r>
                      <a:r>
                        <a:rPr lang="fr-FR" sz="800" b="1" dirty="0" err="1">
                          <a:solidFill>
                            <a:schemeClr val="tx1"/>
                          </a:solidFill>
                        </a:rPr>
                        <a:t>months</a:t>
                      </a:r>
                      <a:endParaRPr lang="fr-FR" sz="800" b="1" dirty="0">
                        <a:solidFill>
                          <a:schemeClr val="tx1"/>
                        </a:solidFill>
                      </a:endParaRPr>
                    </a:p>
                  </a:txBody>
                  <a:tcPr marL="95024" marR="95024" marT="47512" marB="47512">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rgbClr val="437CBB"/>
                      </a:solidFill>
                      <a:prstDash val="solid"/>
                      <a:round/>
                      <a:headEnd type="none" w="med" len="med"/>
                      <a:tailEnd type="none" w="med" len="med"/>
                    </a:lnB>
                    <a:lnTlToBr w="12700" cmpd="sng">
                      <a:noFill/>
                      <a:prstDash val="solid"/>
                    </a:lnTlToBr>
                    <a:lnBlToTr w="12700" cmpd="sng">
                      <a:noFill/>
                      <a:prstDash val="solid"/>
                    </a:lnBlToTr>
                    <a:solidFill>
                      <a:srgbClr val="DAE5F2"/>
                    </a:solidFill>
                  </a:tcPr>
                </a:tc>
                <a:extLst>
                  <a:ext uri="{0D108BD9-81ED-4DB2-BD59-A6C34878D82A}">
                    <a16:rowId xmlns:a16="http://schemas.microsoft.com/office/drawing/2014/main" val="3403816063"/>
                  </a:ext>
                </a:extLst>
              </a:tr>
              <a:tr h="151256">
                <a:tc>
                  <a:txBody>
                    <a:bodyPr/>
                    <a:lstStyle/>
                    <a:p>
                      <a:pPr algn="ctr"/>
                      <a:r>
                        <a:rPr lang="fr-FR" sz="800" b="1" dirty="0">
                          <a:solidFill>
                            <a:schemeClr val="tx1"/>
                          </a:solidFill>
                        </a:rPr>
                        <a:t>N=190</a:t>
                      </a:r>
                    </a:p>
                  </a:txBody>
                  <a:tcPr marL="95024" marR="95024" marT="47512" marB="47512">
                    <a:lnL w="12700" cap="flat" cmpd="sng" algn="ctr">
                      <a:solidFill>
                        <a:srgbClr val="437CBB"/>
                      </a:solidFill>
                      <a:prstDash val="solid"/>
                      <a:round/>
                      <a:headEnd type="none" w="med" len="med"/>
                      <a:tailEnd type="none" w="med" len="med"/>
                    </a:lnL>
                    <a:lnR w="12700" cap="flat" cmpd="sng" algn="ctr">
                      <a:solidFill>
                        <a:srgbClr val="437CBB"/>
                      </a:solidFill>
                      <a:prstDash val="solid"/>
                      <a:round/>
                      <a:headEnd type="none" w="med" len="med"/>
                      <a:tailEnd type="none" w="med" len="med"/>
                    </a:lnR>
                    <a:lnT w="12700" cap="flat" cmpd="sng" algn="ctr">
                      <a:solidFill>
                        <a:srgbClr val="437CBB"/>
                      </a:solidFill>
                      <a:prstDash val="solid"/>
                      <a:round/>
                      <a:headEnd type="none" w="med" len="med"/>
                      <a:tailEnd type="none" w="med" len="med"/>
                    </a:lnT>
                    <a:lnB w="12700" cap="flat" cmpd="sng" algn="ctr">
                      <a:solidFill>
                        <a:srgbClr val="437CB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85092992"/>
                  </a:ext>
                </a:extLst>
              </a:tr>
            </a:tbl>
          </a:graphicData>
        </a:graphic>
      </p:graphicFrame>
      <p:sp>
        <p:nvSpPr>
          <p:cNvPr id="174" name="Ellipse 53">
            <a:extLst>
              <a:ext uri="{FF2B5EF4-FFF2-40B4-BE49-F238E27FC236}">
                <a16:creationId xmlns:a16="http://schemas.microsoft.com/office/drawing/2014/main" id="{93ABC695-2E96-A15B-CAC2-D7405B1C4BF4}"/>
              </a:ext>
            </a:extLst>
          </p:cNvPr>
          <p:cNvSpPr/>
          <p:nvPr/>
        </p:nvSpPr>
        <p:spPr bwMode="auto">
          <a:xfrm>
            <a:off x="2659512" y="6126801"/>
            <a:ext cx="263922" cy="85130"/>
          </a:xfrm>
          <a:prstGeom prst="roundRect">
            <a:avLst/>
          </a:prstGeom>
          <a:noFill/>
          <a:ln w="1905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marL="0" marR="0" lvl="0" indent="0" algn="ctr" defTabSz="861993" rtl="0" eaLnBrk="0" fontAlgn="base" latinLnBrk="0" hangingPunct="0">
              <a:lnSpc>
                <a:spcPct val="100000"/>
              </a:lnSpc>
              <a:spcBef>
                <a:spcPct val="0"/>
              </a:spcBef>
              <a:spcAft>
                <a:spcPct val="0"/>
              </a:spcAft>
              <a:buClrTx/>
              <a:buSzTx/>
              <a:buFontTx/>
              <a:buNone/>
              <a:tabLst/>
              <a:defRPr/>
            </a:pPr>
            <a:r>
              <a:rPr kumimoji="0" lang="en-US" sz="600" b="0" i="0" u="none" strike="noStrike" kern="1200" cap="none" spc="0" normalizeH="0" baseline="0" noProof="0" dirty="0">
                <a:ln>
                  <a:noFill/>
                </a:ln>
                <a:effectLst/>
                <a:uLnTx/>
                <a:uFillTx/>
                <a:latin typeface="Arial" pitchFamily="34" charset="0"/>
                <a:ea typeface="+mn-ea"/>
                <a:cs typeface="+mn-cs"/>
              </a:rPr>
              <a:t>&lt;0.0001*</a:t>
            </a:r>
          </a:p>
        </p:txBody>
      </p:sp>
      <p:sp>
        <p:nvSpPr>
          <p:cNvPr id="152586" name="TextBox 152585">
            <a:extLst>
              <a:ext uri="{FF2B5EF4-FFF2-40B4-BE49-F238E27FC236}">
                <a16:creationId xmlns:a16="http://schemas.microsoft.com/office/drawing/2014/main" id="{8A901459-2A74-7698-1CFE-D3CF3A42EF19}"/>
              </a:ext>
            </a:extLst>
          </p:cNvPr>
          <p:cNvSpPr txBox="1"/>
          <p:nvPr/>
        </p:nvSpPr>
        <p:spPr>
          <a:xfrm>
            <a:off x="8386858" y="5917010"/>
            <a:ext cx="182880" cy="76944"/>
          </a:xfrm>
          <a:prstGeom prst="rect">
            <a:avLst/>
          </a:prstGeom>
          <a:noFill/>
        </p:spPr>
        <p:txBody>
          <a:bodyPr wrap="none" lIns="0" tIns="0" rIns="0" bIns="0" rtlCol="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600" b="0" i="0" u="none" strike="noStrike" kern="1200" cap="none" spc="0" normalizeH="0" baseline="0" noProof="0" dirty="0" err="1">
                <a:ln>
                  <a:noFill/>
                </a:ln>
                <a:effectLst/>
                <a:uLnTx/>
                <a:uFillTx/>
                <a:latin typeface="Arial"/>
                <a:ea typeface="+mn-ea"/>
                <a:cs typeface="+mn-cs"/>
              </a:rPr>
              <a:t>Pbo</a:t>
            </a:r>
            <a:endParaRPr kumimoji="0" lang="fr-FR" sz="600" b="0" i="0" u="none" strike="noStrike" kern="1200" cap="none" spc="0" normalizeH="0" baseline="0" noProof="0" dirty="0">
              <a:ln>
                <a:noFill/>
              </a:ln>
              <a:effectLst/>
              <a:uLnTx/>
              <a:uFillTx/>
              <a:latin typeface="Arial"/>
              <a:ea typeface="+mn-ea"/>
              <a:cs typeface="+mn-cs"/>
            </a:endParaRPr>
          </a:p>
        </p:txBody>
      </p:sp>
      <p:sp>
        <p:nvSpPr>
          <p:cNvPr id="152587" name="TextBox 152586">
            <a:extLst>
              <a:ext uri="{FF2B5EF4-FFF2-40B4-BE49-F238E27FC236}">
                <a16:creationId xmlns:a16="http://schemas.microsoft.com/office/drawing/2014/main" id="{5648ECB5-583B-14D0-ADDA-A518B5153ADF}"/>
              </a:ext>
            </a:extLst>
          </p:cNvPr>
          <p:cNvSpPr txBox="1"/>
          <p:nvPr/>
        </p:nvSpPr>
        <p:spPr>
          <a:xfrm>
            <a:off x="8599280" y="5917010"/>
            <a:ext cx="182880" cy="153888"/>
          </a:xfrm>
          <a:prstGeom prst="rect">
            <a:avLst/>
          </a:prstGeom>
          <a:noFill/>
        </p:spPr>
        <p:txBody>
          <a:bodyPr wrap="none" lIns="0" tIns="0" rIns="0" bIns="0" rtlCol="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600" b="0" i="0" u="none" strike="noStrike" kern="1200" cap="none" spc="0" normalizeH="0" baseline="0" noProof="0" dirty="0">
                <a:ln>
                  <a:noFill/>
                </a:ln>
                <a:effectLst/>
                <a:uLnTx/>
                <a:uFillTx/>
                <a:latin typeface="Arial"/>
                <a:ea typeface="+mn-ea"/>
                <a:cs typeface="+mn-cs"/>
              </a:rPr>
              <a:t>2.4</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600" b="0" i="0" u="none" strike="noStrike" kern="1200" cap="none" spc="0" normalizeH="0" baseline="0" noProof="0" dirty="0">
                <a:ln>
                  <a:noFill/>
                </a:ln>
                <a:effectLst/>
                <a:uLnTx/>
                <a:uFillTx/>
                <a:latin typeface="Arial"/>
                <a:ea typeface="+mn-ea"/>
                <a:cs typeface="+mn-cs"/>
              </a:rPr>
              <a:t>QW</a:t>
            </a:r>
          </a:p>
        </p:txBody>
      </p:sp>
      <p:sp>
        <p:nvSpPr>
          <p:cNvPr id="152588" name="TextBox 152587">
            <a:extLst>
              <a:ext uri="{FF2B5EF4-FFF2-40B4-BE49-F238E27FC236}">
                <a16:creationId xmlns:a16="http://schemas.microsoft.com/office/drawing/2014/main" id="{D86B6D47-A906-B127-4742-CB68261BADFB}"/>
              </a:ext>
            </a:extLst>
          </p:cNvPr>
          <p:cNvSpPr txBox="1"/>
          <p:nvPr/>
        </p:nvSpPr>
        <p:spPr>
          <a:xfrm>
            <a:off x="9024124" y="5917010"/>
            <a:ext cx="182880" cy="153888"/>
          </a:xfrm>
          <a:prstGeom prst="rect">
            <a:avLst/>
          </a:prstGeom>
          <a:noFill/>
        </p:spPr>
        <p:txBody>
          <a:bodyPr wrap="none" lIns="0" tIns="0" rIns="0" bIns="0" rtlCol="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fr-FR" sz="600" dirty="0">
                <a:latin typeface="Arial"/>
              </a:rPr>
              <a:t>6m</a:t>
            </a:r>
            <a:r>
              <a:rPr kumimoji="0" lang="fr-FR" sz="600" b="0" i="0" u="none" strike="noStrike" kern="1200" cap="none" spc="0" normalizeH="0" baseline="0" noProof="0" dirty="0">
                <a:ln>
                  <a:noFill/>
                </a:ln>
                <a:effectLst/>
                <a:uLnTx/>
                <a:uFillTx/>
                <a:latin typeface="Arial"/>
                <a:ea typeface="+mn-ea"/>
                <a:cs typeface="+mn-cs"/>
              </a:rPr>
              <a:t>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600" b="0" i="0" u="none" strike="noStrike" kern="1200" cap="none" spc="0" normalizeH="0" baseline="0" noProof="0" dirty="0">
                <a:ln>
                  <a:noFill/>
                </a:ln>
                <a:effectLst/>
                <a:uLnTx/>
                <a:uFillTx/>
                <a:latin typeface="Arial"/>
                <a:ea typeface="+mn-ea"/>
                <a:cs typeface="+mn-cs"/>
              </a:rPr>
              <a:t>QW</a:t>
            </a:r>
          </a:p>
        </p:txBody>
      </p:sp>
      <p:sp>
        <p:nvSpPr>
          <p:cNvPr id="152589" name="TextBox 152588">
            <a:extLst>
              <a:ext uri="{FF2B5EF4-FFF2-40B4-BE49-F238E27FC236}">
                <a16:creationId xmlns:a16="http://schemas.microsoft.com/office/drawing/2014/main" id="{BBD7A098-C38D-847B-65A4-7DE2BDF34C37}"/>
              </a:ext>
            </a:extLst>
          </p:cNvPr>
          <p:cNvSpPr txBox="1"/>
          <p:nvPr/>
        </p:nvSpPr>
        <p:spPr>
          <a:xfrm>
            <a:off x="9472648" y="5917010"/>
            <a:ext cx="182880" cy="76944"/>
          </a:xfrm>
          <a:prstGeom prst="rect">
            <a:avLst/>
          </a:prstGeom>
          <a:noFill/>
        </p:spPr>
        <p:txBody>
          <a:bodyPr wrap="none" lIns="0" tIns="0" rIns="0" bIns="0" rtlCol="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600" b="0" i="0" u="none" strike="noStrike" kern="1200" cap="none" spc="0" normalizeH="0" baseline="0" noProof="0" dirty="0" err="1">
                <a:ln>
                  <a:noFill/>
                </a:ln>
                <a:effectLst/>
                <a:uLnTx/>
                <a:uFillTx/>
                <a:latin typeface="Arial"/>
                <a:ea typeface="+mn-ea"/>
                <a:cs typeface="+mn-cs"/>
              </a:rPr>
              <a:t>Pbo</a:t>
            </a:r>
            <a:endParaRPr kumimoji="0" lang="fr-FR" sz="600" b="0" i="0" u="none" strike="noStrike" kern="1200" cap="none" spc="0" normalizeH="0" baseline="0" noProof="0" dirty="0">
              <a:ln>
                <a:noFill/>
              </a:ln>
              <a:effectLst/>
              <a:uLnTx/>
              <a:uFillTx/>
              <a:latin typeface="Arial"/>
              <a:ea typeface="+mn-ea"/>
              <a:cs typeface="+mn-cs"/>
            </a:endParaRPr>
          </a:p>
        </p:txBody>
      </p:sp>
      <p:sp>
        <p:nvSpPr>
          <p:cNvPr id="152590" name="TextBox 152589">
            <a:extLst>
              <a:ext uri="{FF2B5EF4-FFF2-40B4-BE49-F238E27FC236}">
                <a16:creationId xmlns:a16="http://schemas.microsoft.com/office/drawing/2014/main" id="{D0C71BB9-E23F-1951-A330-34C6256DEE64}"/>
              </a:ext>
            </a:extLst>
          </p:cNvPr>
          <p:cNvSpPr txBox="1"/>
          <p:nvPr/>
        </p:nvSpPr>
        <p:spPr>
          <a:xfrm>
            <a:off x="9692395" y="5917010"/>
            <a:ext cx="182880" cy="76944"/>
          </a:xfrm>
          <a:prstGeom prst="rect">
            <a:avLst/>
          </a:prstGeom>
          <a:noFill/>
        </p:spPr>
        <p:txBody>
          <a:bodyPr wrap="none" lIns="0" tIns="0" rIns="0" bIns="0" rtlCol="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fr-FR" sz="600" dirty="0">
                <a:latin typeface="Arial"/>
              </a:rPr>
              <a:t>5mg</a:t>
            </a:r>
            <a:endParaRPr kumimoji="0" lang="fr-FR" sz="600" b="0" i="0" u="none" strike="noStrike" kern="1200" cap="none" spc="0" normalizeH="0" baseline="0" noProof="0" dirty="0">
              <a:ln>
                <a:noFill/>
              </a:ln>
              <a:effectLst/>
              <a:uLnTx/>
              <a:uFillTx/>
              <a:latin typeface="Arial"/>
              <a:ea typeface="+mn-ea"/>
              <a:cs typeface="+mn-cs"/>
            </a:endParaRPr>
          </a:p>
        </p:txBody>
      </p:sp>
      <p:sp>
        <p:nvSpPr>
          <p:cNvPr id="152591" name="TextBox 152590">
            <a:extLst>
              <a:ext uri="{FF2B5EF4-FFF2-40B4-BE49-F238E27FC236}">
                <a16:creationId xmlns:a16="http://schemas.microsoft.com/office/drawing/2014/main" id="{371F3A26-5698-96B1-6C92-3398C91D0748}"/>
              </a:ext>
            </a:extLst>
          </p:cNvPr>
          <p:cNvSpPr txBox="1"/>
          <p:nvPr/>
        </p:nvSpPr>
        <p:spPr>
          <a:xfrm>
            <a:off x="9912142" y="5917010"/>
            <a:ext cx="182880" cy="76944"/>
          </a:xfrm>
          <a:prstGeom prst="rect">
            <a:avLst/>
          </a:prstGeom>
          <a:noFill/>
        </p:spPr>
        <p:txBody>
          <a:bodyPr wrap="none" lIns="0" tIns="0" rIns="0" bIns="0" rtlCol="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fr-FR" sz="600" dirty="0">
                <a:latin typeface="Arial"/>
              </a:rPr>
              <a:t>10</a:t>
            </a:r>
            <a:r>
              <a:rPr kumimoji="0" lang="fr-FR" sz="600" b="0" i="0" u="none" strike="noStrike" kern="1200" cap="none" spc="0" normalizeH="0" baseline="0" noProof="0" dirty="0">
                <a:ln>
                  <a:noFill/>
                </a:ln>
                <a:effectLst/>
                <a:uLnTx/>
                <a:uFillTx/>
                <a:latin typeface="Arial"/>
                <a:ea typeface="+mn-ea"/>
                <a:cs typeface="+mn-cs"/>
              </a:rPr>
              <a:t>mg</a:t>
            </a:r>
          </a:p>
        </p:txBody>
      </p:sp>
      <p:sp>
        <p:nvSpPr>
          <p:cNvPr id="152592" name="TextBox 152591">
            <a:extLst>
              <a:ext uri="{FF2B5EF4-FFF2-40B4-BE49-F238E27FC236}">
                <a16:creationId xmlns:a16="http://schemas.microsoft.com/office/drawing/2014/main" id="{FF0EB078-9DFD-B817-E974-4B7EEF3F4D2A}"/>
              </a:ext>
            </a:extLst>
          </p:cNvPr>
          <p:cNvSpPr txBox="1"/>
          <p:nvPr/>
        </p:nvSpPr>
        <p:spPr>
          <a:xfrm>
            <a:off x="10131888" y="5917010"/>
            <a:ext cx="182880" cy="76944"/>
          </a:xfrm>
          <a:prstGeom prst="rect">
            <a:avLst/>
          </a:prstGeom>
          <a:noFill/>
        </p:spPr>
        <p:txBody>
          <a:bodyPr wrap="none" lIns="0" tIns="0" rIns="0" bIns="0" rtlCol="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fr-FR" sz="600" dirty="0">
                <a:latin typeface="Arial"/>
              </a:rPr>
              <a:t>15m</a:t>
            </a:r>
            <a:r>
              <a:rPr kumimoji="0" lang="fr-FR" sz="600" b="0" i="0" u="none" strike="noStrike" kern="1200" cap="none" spc="0" normalizeH="0" baseline="0" noProof="0" dirty="0">
                <a:ln>
                  <a:noFill/>
                </a:ln>
                <a:effectLst/>
                <a:uLnTx/>
                <a:uFillTx/>
                <a:latin typeface="Arial"/>
                <a:ea typeface="+mn-ea"/>
                <a:cs typeface="+mn-cs"/>
              </a:rPr>
              <a:t>g</a:t>
            </a:r>
          </a:p>
        </p:txBody>
      </p:sp>
      <p:sp>
        <p:nvSpPr>
          <p:cNvPr id="152594" name="TextBox 152593">
            <a:extLst>
              <a:ext uri="{FF2B5EF4-FFF2-40B4-BE49-F238E27FC236}">
                <a16:creationId xmlns:a16="http://schemas.microsoft.com/office/drawing/2014/main" id="{7019346B-30C6-0719-716E-E22E3AFD2588}"/>
              </a:ext>
            </a:extLst>
          </p:cNvPr>
          <p:cNvSpPr txBox="1"/>
          <p:nvPr/>
        </p:nvSpPr>
        <p:spPr>
          <a:xfrm>
            <a:off x="8811702" y="5917010"/>
            <a:ext cx="182880" cy="153888"/>
          </a:xfrm>
          <a:prstGeom prst="rect">
            <a:avLst/>
          </a:prstGeom>
          <a:noFill/>
        </p:spPr>
        <p:txBody>
          <a:bodyPr wrap="none" lIns="0" tIns="0" rIns="0" bIns="0" rtlCol="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fr-FR" sz="600" dirty="0">
                <a:latin typeface="Arial"/>
              </a:rPr>
              <a:t>4.8</a:t>
            </a:r>
            <a:endParaRPr kumimoji="0" lang="fr-FR" sz="600" b="0" i="0" u="none" strike="noStrike" kern="1200" cap="none" spc="0" normalizeH="0" baseline="0" noProof="0" dirty="0">
              <a:ln>
                <a:noFill/>
              </a:ln>
              <a:effectLst/>
              <a:uLnTx/>
              <a:uFillTx/>
              <a:latin typeface="Arial"/>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600" b="0" i="0" u="none" strike="noStrike" kern="1200" cap="none" spc="0" normalizeH="0" baseline="0" noProof="0" dirty="0">
                <a:ln>
                  <a:noFill/>
                </a:ln>
                <a:effectLst/>
                <a:uLnTx/>
                <a:uFillTx/>
                <a:latin typeface="Arial"/>
                <a:ea typeface="+mn-ea"/>
                <a:cs typeface="+mn-cs"/>
              </a:rPr>
              <a:t>QW</a:t>
            </a:r>
          </a:p>
        </p:txBody>
      </p:sp>
      <p:sp>
        <p:nvSpPr>
          <p:cNvPr id="152597" name="Ellipse 53">
            <a:extLst>
              <a:ext uri="{FF2B5EF4-FFF2-40B4-BE49-F238E27FC236}">
                <a16:creationId xmlns:a16="http://schemas.microsoft.com/office/drawing/2014/main" id="{1C72B00F-8AD3-FDB2-AA31-522AF1A34F34}"/>
              </a:ext>
            </a:extLst>
          </p:cNvPr>
          <p:cNvSpPr/>
          <p:nvPr/>
        </p:nvSpPr>
        <p:spPr bwMode="auto">
          <a:xfrm>
            <a:off x="5410835" y="6126801"/>
            <a:ext cx="191477" cy="85130"/>
          </a:xfrm>
          <a:prstGeom prst="roundRect">
            <a:avLst/>
          </a:prstGeom>
          <a:noFill/>
          <a:ln w="1905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marL="0" marR="0" lvl="0" indent="0" algn="ctr" defTabSz="861993" rtl="0" eaLnBrk="0" fontAlgn="base" latinLnBrk="0" hangingPunct="0">
              <a:lnSpc>
                <a:spcPct val="100000"/>
              </a:lnSpc>
              <a:spcBef>
                <a:spcPct val="0"/>
              </a:spcBef>
              <a:spcAft>
                <a:spcPct val="0"/>
              </a:spcAft>
              <a:buClrTx/>
              <a:buSzTx/>
              <a:buFontTx/>
              <a:buNone/>
              <a:tabLst/>
              <a:defRPr/>
            </a:pPr>
            <a:r>
              <a:rPr kumimoji="0" lang="en-US" sz="600" b="0" i="0" u="none" strike="noStrike" kern="1200" cap="none" spc="0" normalizeH="0" baseline="0" noProof="0" dirty="0">
                <a:ln>
                  <a:noFill/>
                </a:ln>
                <a:effectLst/>
                <a:uLnTx/>
                <a:uFillTx/>
                <a:latin typeface="Arial" pitchFamily="34" charset="0"/>
                <a:ea typeface="+mn-ea"/>
                <a:cs typeface="+mn-cs"/>
              </a:rPr>
              <a:t>0.</a:t>
            </a:r>
            <a:r>
              <a:rPr lang="en-US" sz="600" dirty="0">
                <a:latin typeface="Arial" pitchFamily="34" charset="0"/>
              </a:rPr>
              <a:t>005</a:t>
            </a:r>
            <a:r>
              <a:rPr kumimoji="0" lang="en-US" sz="600" b="0" i="0" u="none" strike="noStrike" kern="1200" cap="none" spc="0" normalizeH="0" baseline="0" noProof="0" dirty="0">
                <a:ln>
                  <a:noFill/>
                </a:ln>
                <a:effectLst/>
                <a:uLnTx/>
                <a:uFillTx/>
                <a:latin typeface="Arial" pitchFamily="34" charset="0"/>
                <a:ea typeface="+mn-ea"/>
                <a:cs typeface="+mn-cs"/>
              </a:rPr>
              <a:t>*</a:t>
            </a:r>
          </a:p>
        </p:txBody>
      </p:sp>
      <p:cxnSp>
        <p:nvCxnSpPr>
          <p:cNvPr id="56" name="Connecteur droit 62">
            <a:extLst>
              <a:ext uri="{FF2B5EF4-FFF2-40B4-BE49-F238E27FC236}">
                <a16:creationId xmlns:a16="http://schemas.microsoft.com/office/drawing/2014/main" id="{F4253716-A1BB-6E97-59FD-6D06980532E9}"/>
              </a:ext>
            </a:extLst>
          </p:cNvPr>
          <p:cNvCxnSpPr>
            <a:cxnSpLocks/>
          </p:cNvCxnSpPr>
          <p:nvPr/>
        </p:nvCxnSpPr>
        <p:spPr bwMode="auto">
          <a:xfrm>
            <a:off x="3696521" y="1051799"/>
            <a:ext cx="0" cy="4754880"/>
          </a:xfrm>
          <a:prstGeom prst="line">
            <a:avLst/>
          </a:prstGeom>
          <a:solidFill>
            <a:schemeClr val="accent1"/>
          </a:solidFill>
          <a:ln w="19050" cap="flat" cmpd="sng" algn="ctr">
            <a:solidFill>
              <a:srgbClr val="6699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055" name="TextBox 2054">
            <a:extLst>
              <a:ext uri="{FF2B5EF4-FFF2-40B4-BE49-F238E27FC236}">
                <a16:creationId xmlns:a16="http://schemas.microsoft.com/office/drawing/2014/main" id="{4130F2F5-EE96-4B8D-DA2B-2342BFCF1CEC}"/>
              </a:ext>
            </a:extLst>
          </p:cNvPr>
          <p:cNvSpPr txBox="1"/>
          <p:nvPr/>
        </p:nvSpPr>
        <p:spPr>
          <a:xfrm>
            <a:off x="6638497" y="5917010"/>
            <a:ext cx="158698" cy="153888"/>
          </a:xfrm>
          <a:prstGeom prst="rect">
            <a:avLst/>
          </a:prstGeom>
          <a:noFill/>
        </p:spPr>
        <p:txBody>
          <a:bodyPr wrap="none" lIns="0" tIns="0" rIns="0" bIns="0" rtlCol="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600" b="0" i="0" u="none" strike="noStrike" kern="1200" cap="none" spc="0" normalizeH="0" baseline="0" noProof="0" dirty="0">
                <a:ln>
                  <a:noFill/>
                </a:ln>
                <a:effectLst/>
                <a:uLnTx/>
                <a:uFillTx/>
                <a:latin typeface="Arial"/>
                <a:ea typeface="+mn-ea"/>
                <a:cs typeface="+mn-cs"/>
              </a:rPr>
              <a:t>30mg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600" b="0" i="0" u="none" strike="noStrike" kern="1200" cap="none" spc="0" normalizeH="0" baseline="0" noProof="0" dirty="0">
                <a:ln>
                  <a:noFill/>
                </a:ln>
                <a:effectLst/>
                <a:uLnTx/>
                <a:uFillTx/>
                <a:latin typeface="Arial"/>
                <a:ea typeface="+mn-ea"/>
                <a:cs typeface="+mn-cs"/>
              </a:rPr>
              <a:t>QW</a:t>
            </a:r>
          </a:p>
        </p:txBody>
      </p:sp>
      <p:sp>
        <p:nvSpPr>
          <p:cNvPr id="2056" name="Rectangle: Rounded Corners 31">
            <a:extLst>
              <a:ext uri="{FF2B5EF4-FFF2-40B4-BE49-F238E27FC236}">
                <a16:creationId xmlns:a16="http://schemas.microsoft.com/office/drawing/2014/main" id="{5A5E710A-255E-4468-ADBC-98FEFAEABA8F}"/>
              </a:ext>
            </a:extLst>
          </p:cNvPr>
          <p:cNvSpPr/>
          <p:nvPr/>
        </p:nvSpPr>
        <p:spPr bwMode="auto">
          <a:xfrm>
            <a:off x="302280" y="1051003"/>
            <a:ext cx="3182777" cy="320040"/>
          </a:xfrm>
          <a:prstGeom prst="roundRect">
            <a:avLst/>
          </a:prstGeom>
          <a:solidFill>
            <a:srgbClr val="669900"/>
          </a:solidFill>
          <a:ln w="12700" cap="flat" cmpd="sng" algn="ctr">
            <a:solidFill>
              <a:srgbClr val="669900"/>
            </a:solidFill>
            <a:prstDash val="solid"/>
            <a:round/>
            <a:headEnd type="none" w="med" len="med"/>
            <a:tailEnd type="none" w="med" len="med"/>
          </a:ln>
          <a:effectLst/>
        </p:spPr>
        <p:txBody>
          <a:bodyPr vert="horz" wrap="none" lIns="78203" tIns="39101" rIns="78203" bIns="39101" numCol="1" rtlCol="0" anchor="ctr" anchorCtr="0" compatLnSpc="1">
            <a:prstTxWarp prst="textNoShape">
              <a:avLst/>
            </a:prstTxWarp>
            <a:noAutofit/>
          </a:bodyPr>
          <a:lstStyle/>
          <a:p>
            <a:pPr marL="0" marR="0" lvl="0" indent="0" algn="ctr" defTabSz="920358" rtl="0" eaLnBrk="0" fontAlgn="base" latinLnBrk="0" hangingPunct="0">
              <a:lnSpc>
                <a:spcPct val="100000"/>
              </a:lnSpc>
              <a:spcBef>
                <a:spcPct val="50000"/>
              </a:spcBef>
              <a:spcAft>
                <a:spcPct val="0"/>
              </a:spcAft>
              <a:buClr>
                <a:srgbClr val="669800"/>
              </a:buClr>
              <a:buSzTx/>
              <a:buFontTx/>
              <a:buNone/>
              <a:tabLst/>
              <a:defRPr/>
            </a:pPr>
            <a:r>
              <a:rPr kumimoji="0" lang="en-GB" sz="1400" b="1" i="0" u="none" strike="noStrike" kern="1200" cap="none" spc="0" normalizeH="0" baseline="0" noProof="0" dirty="0">
                <a:ln>
                  <a:noFill/>
                </a:ln>
                <a:solidFill>
                  <a:prstClr val="white"/>
                </a:solidFill>
                <a:effectLst/>
                <a:uLnTx/>
                <a:uFillTx/>
                <a:latin typeface="Arial"/>
                <a:ea typeface="+mn-ea"/>
                <a:cs typeface="+mn-cs"/>
              </a:rPr>
              <a:t>ORAL</a:t>
            </a:r>
          </a:p>
        </p:txBody>
      </p:sp>
      <p:sp>
        <p:nvSpPr>
          <p:cNvPr id="2057" name="Rectangle: Rounded Corners 31">
            <a:extLst>
              <a:ext uri="{FF2B5EF4-FFF2-40B4-BE49-F238E27FC236}">
                <a16:creationId xmlns:a16="http://schemas.microsoft.com/office/drawing/2014/main" id="{CD12623A-F941-18E7-BA2C-9B792614E9F8}"/>
              </a:ext>
            </a:extLst>
          </p:cNvPr>
          <p:cNvSpPr/>
          <p:nvPr/>
        </p:nvSpPr>
        <p:spPr bwMode="auto">
          <a:xfrm>
            <a:off x="3914748" y="1051003"/>
            <a:ext cx="6472265" cy="320040"/>
          </a:xfrm>
          <a:prstGeom prst="roundRect">
            <a:avLst/>
          </a:prstGeom>
          <a:solidFill>
            <a:srgbClr val="669900"/>
          </a:solidFill>
          <a:ln w="12700" cap="flat" cmpd="sng" algn="ctr">
            <a:solidFill>
              <a:srgbClr val="669900"/>
            </a:solidFill>
            <a:prstDash val="solid"/>
            <a:round/>
            <a:headEnd type="none" w="med" len="med"/>
            <a:tailEnd type="none" w="med" len="med"/>
          </a:ln>
          <a:effectLst/>
        </p:spPr>
        <p:txBody>
          <a:bodyPr vert="horz" wrap="none" lIns="78203" tIns="39101" rIns="78203" bIns="39101" numCol="1" rtlCol="0" anchor="ctr" anchorCtr="0" compatLnSpc="1">
            <a:prstTxWarp prst="textNoShape">
              <a:avLst/>
            </a:prstTxWarp>
            <a:noAutofit/>
          </a:bodyPr>
          <a:lstStyle/>
          <a:p>
            <a:pPr marL="0" marR="0" lvl="0" indent="0" algn="ctr" defTabSz="920358" rtl="0" eaLnBrk="0" fontAlgn="base" latinLnBrk="0" hangingPunct="0">
              <a:lnSpc>
                <a:spcPct val="100000"/>
              </a:lnSpc>
              <a:spcBef>
                <a:spcPct val="50000"/>
              </a:spcBef>
              <a:spcAft>
                <a:spcPct val="0"/>
              </a:spcAft>
              <a:buClr>
                <a:srgbClr val="669800"/>
              </a:buClr>
              <a:buSzTx/>
              <a:buFontTx/>
              <a:buNone/>
              <a:tabLst/>
              <a:defRPr/>
            </a:pPr>
            <a:r>
              <a:rPr kumimoji="0" lang="en-GB" sz="1400" b="1" i="0" u="none" strike="noStrike" kern="1200" cap="none" spc="0" normalizeH="0" baseline="0" noProof="0" dirty="0">
                <a:ln>
                  <a:noFill/>
                </a:ln>
                <a:solidFill>
                  <a:prstClr val="white"/>
                </a:solidFill>
                <a:effectLst/>
                <a:uLnTx/>
                <a:uFillTx/>
                <a:latin typeface="Arial"/>
                <a:ea typeface="+mn-ea"/>
                <a:cs typeface="+mn-cs"/>
              </a:rPr>
              <a:t>INJECTABLE</a:t>
            </a:r>
          </a:p>
        </p:txBody>
      </p:sp>
      <p:sp>
        <p:nvSpPr>
          <p:cNvPr id="2059" name="Rectangle: Rounded Corners 2058">
            <a:extLst>
              <a:ext uri="{FF2B5EF4-FFF2-40B4-BE49-F238E27FC236}">
                <a16:creationId xmlns:a16="http://schemas.microsoft.com/office/drawing/2014/main" id="{86137943-6C63-79E6-7380-D2BC03FD785A}"/>
              </a:ext>
            </a:extLst>
          </p:cNvPr>
          <p:cNvSpPr/>
          <p:nvPr/>
        </p:nvSpPr>
        <p:spPr bwMode="auto">
          <a:xfrm>
            <a:off x="348608" y="1441082"/>
            <a:ext cx="1578473" cy="280928"/>
          </a:xfrm>
          <a:prstGeom prst="roundRect">
            <a:avLst/>
          </a:prstGeom>
          <a:solidFill>
            <a:srgbClr val="669800"/>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050" b="1" i="0" u="none" strike="noStrike" cap="none" normalizeH="0" baseline="0" dirty="0">
                <a:ln>
                  <a:noFill/>
                </a:ln>
                <a:solidFill>
                  <a:schemeClr val="bg1"/>
                </a:solidFill>
                <a:effectLst/>
                <a:latin typeface="Arial" pitchFamily="34" charset="0"/>
              </a:rPr>
              <a:t>PPARs</a:t>
            </a:r>
            <a:endParaRPr kumimoji="0" lang="en-US" sz="1050" b="1" i="0" u="none" strike="noStrike" cap="none" normalizeH="0" baseline="0" dirty="0">
              <a:ln>
                <a:noFill/>
              </a:ln>
              <a:solidFill>
                <a:schemeClr val="bg1"/>
              </a:solidFill>
              <a:effectLst/>
              <a:latin typeface="Arial" pitchFamily="34" charset="0"/>
            </a:endParaRPr>
          </a:p>
        </p:txBody>
      </p:sp>
      <p:sp>
        <p:nvSpPr>
          <p:cNvPr id="2060" name="Rectangle: Rounded Corners 2059">
            <a:extLst>
              <a:ext uri="{FF2B5EF4-FFF2-40B4-BE49-F238E27FC236}">
                <a16:creationId xmlns:a16="http://schemas.microsoft.com/office/drawing/2014/main" id="{32118D6C-EF02-4919-9E37-BCE91A2B352E}"/>
              </a:ext>
            </a:extLst>
          </p:cNvPr>
          <p:cNvSpPr/>
          <p:nvPr/>
        </p:nvSpPr>
        <p:spPr bwMode="auto">
          <a:xfrm>
            <a:off x="3909578" y="1433634"/>
            <a:ext cx="3200400" cy="320040"/>
          </a:xfrm>
          <a:prstGeom prst="roundRect">
            <a:avLst/>
          </a:prstGeom>
          <a:solidFill>
            <a:srgbClr val="669800"/>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050" b="1" i="0" u="none" strike="noStrike" cap="none" normalizeH="0" baseline="0" dirty="0">
                <a:ln>
                  <a:noFill/>
                </a:ln>
                <a:solidFill>
                  <a:schemeClr val="bg1"/>
                </a:solidFill>
                <a:effectLst/>
                <a:latin typeface="Arial" pitchFamily="34" charset="0"/>
              </a:rPr>
              <a:t>FGF-21</a:t>
            </a:r>
            <a:endParaRPr kumimoji="0" lang="en-US" sz="1050" b="1" i="0" u="none" strike="noStrike" cap="none" normalizeH="0" baseline="0" dirty="0">
              <a:ln>
                <a:noFill/>
              </a:ln>
              <a:solidFill>
                <a:schemeClr val="bg1"/>
              </a:solidFill>
              <a:effectLst/>
              <a:latin typeface="Arial" pitchFamily="34" charset="0"/>
            </a:endParaRPr>
          </a:p>
        </p:txBody>
      </p:sp>
      <p:sp>
        <p:nvSpPr>
          <p:cNvPr id="2061" name="Rectangle: Rounded Corners 2060">
            <a:extLst>
              <a:ext uri="{FF2B5EF4-FFF2-40B4-BE49-F238E27FC236}">
                <a16:creationId xmlns:a16="http://schemas.microsoft.com/office/drawing/2014/main" id="{B508FE62-EF82-0EBC-367E-E47A6B63F160}"/>
              </a:ext>
            </a:extLst>
          </p:cNvPr>
          <p:cNvSpPr/>
          <p:nvPr/>
        </p:nvSpPr>
        <p:spPr bwMode="auto">
          <a:xfrm>
            <a:off x="7185506" y="1453190"/>
            <a:ext cx="3200400" cy="280928"/>
          </a:xfrm>
          <a:prstGeom prst="roundRect">
            <a:avLst/>
          </a:prstGeom>
          <a:solidFill>
            <a:srgbClr val="669800"/>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050" b="1" i="0" u="none" strike="noStrike" cap="none" normalizeH="0" baseline="0" dirty="0">
                <a:ln>
                  <a:noFill/>
                </a:ln>
                <a:solidFill>
                  <a:schemeClr val="bg1"/>
                </a:solidFill>
                <a:effectLst/>
                <a:latin typeface="Arial" pitchFamily="34" charset="0"/>
              </a:rPr>
              <a:t>GLP1-RA and GLP1-RA dual agonists</a:t>
            </a:r>
            <a:endParaRPr kumimoji="0" lang="en-US" sz="1050" b="1" i="0" u="none" strike="noStrike" cap="none" normalizeH="0" baseline="0" dirty="0">
              <a:ln>
                <a:noFill/>
              </a:ln>
              <a:solidFill>
                <a:schemeClr val="bg1"/>
              </a:solidFill>
              <a:effectLst/>
              <a:latin typeface="Arial" pitchFamily="34" charset="0"/>
            </a:endParaRPr>
          </a:p>
        </p:txBody>
      </p:sp>
      <p:pic>
        <p:nvPicPr>
          <p:cNvPr id="2064" name="Picture 36" descr="Akero Logo Color - Akero Therapeutics - Free Transparent PNG ...">
            <a:extLst>
              <a:ext uri="{FF2B5EF4-FFF2-40B4-BE49-F238E27FC236}">
                <a16:creationId xmlns:a16="http://schemas.microsoft.com/office/drawing/2014/main" id="{18B4BD5C-81D6-75B6-04E4-768D4059E06F}"/>
              </a:ext>
            </a:extLst>
          </p:cNvPr>
          <p:cNvPicPr>
            <a:picLocks noChangeAspect="1" noChangeArrowheads="1"/>
          </p:cNvPicPr>
          <p:nvPr/>
        </p:nvPicPr>
        <p:blipFill rotWithShape="1">
          <a:blip r:embed="rId17" cstate="print">
            <a:clrChange>
              <a:clrFrom>
                <a:srgbClr val="F6F6F6"/>
              </a:clrFrom>
              <a:clrTo>
                <a:srgbClr val="F6F6F6">
                  <a:alpha val="0"/>
                </a:srgbClr>
              </a:clrTo>
            </a:clrChange>
            <a:extLst>
              <a:ext uri="{28A0092B-C50C-407E-A947-70E740481C1C}">
                <a14:useLocalDpi xmlns:a14="http://schemas.microsoft.com/office/drawing/2010/main" val="0"/>
              </a:ext>
            </a:extLst>
          </a:blip>
          <a:srcRect t="12018"/>
          <a:stretch/>
        </p:blipFill>
        <p:spPr bwMode="auto">
          <a:xfrm>
            <a:off x="4558424" y="1921221"/>
            <a:ext cx="788832" cy="248835"/>
          </a:xfrm>
          <a:prstGeom prst="rect">
            <a:avLst/>
          </a:prstGeom>
          <a:noFill/>
          <a:extLst>
            <a:ext uri="{909E8E84-426E-40DD-AFC4-6F175D3DCCD1}">
              <a14:hiddenFill xmlns:a14="http://schemas.microsoft.com/office/drawing/2010/main">
                <a:solidFill>
                  <a:srgbClr val="FFFFFF"/>
                </a:solidFill>
              </a14:hiddenFill>
            </a:ext>
          </a:extLst>
        </p:spPr>
      </p:pic>
      <p:pic>
        <p:nvPicPr>
          <p:cNvPr id="2065" name="Picture 8" descr="Our Logo">
            <a:extLst>
              <a:ext uri="{FF2B5EF4-FFF2-40B4-BE49-F238E27FC236}">
                <a16:creationId xmlns:a16="http://schemas.microsoft.com/office/drawing/2014/main" id="{60F202FB-CD81-AED8-AA21-B39B283D9FC8}"/>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446893" y="1872972"/>
            <a:ext cx="489835" cy="345333"/>
          </a:xfrm>
          <a:prstGeom prst="rect">
            <a:avLst/>
          </a:prstGeom>
          <a:noFill/>
          <a:extLst>
            <a:ext uri="{909E8E84-426E-40DD-AFC4-6F175D3DCCD1}">
              <a14:hiddenFill xmlns:a14="http://schemas.microsoft.com/office/drawing/2010/main">
                <a:solidFill>
                  <a:srgbClr val="FFFFFF"/>
                </a:solidFill>
              </a14:hiddenFill>
            </a:ext>
          </a:extLst>
        </p:spPr>
      </p:pic>
      <p:pic>
        <p:nvPicPr>
          <p:cNvPr id="2067" name="Picture 2" descr="89bio Presents Updated Clinical Data from Positive Phase 1b/2a Study of ...">
            <a:extLst>
              <a:ext uri="{FF2B5EF4-FFF2-40B4-BE49-F238E27FC236}">
                <a16:creationId xmlns:a16="http://schemas.microsoft.com/office/drawing/2014/main" id="{DFEC2A89-C412-B9A2-C501-D2F8BF821429}"/>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119539" y="1866553"/>
            <a:ext cx="953367" cy="358171"/>
          </a:xfrm>
          <a:prstGeom prst="rect">
            <a:avLst/>
          </a:prstGeom>
          <a:noFill/>
          <a:extLst>
            <a:ext uri="{909E8E84-426E-40DD-AFC4-6F175D3DCCD1}">
              <a14:hiddenFill xmlns:a14="http://schemas.microsoft.com/office/drawing/2010/main">
                <a:solidFill>
                  <a:srgbClr val="FFFFFF"/>
                </a:solidFill>
              </a14:hiddenFill>
            </a:ext>
          </a:extLst>
        </p:spPr>
      </p:pic>
      <p:pic>
        <p:nvPicPr>
          <p:cNvPr id="2069" name="Picture 2" descr="Boehringer Ingelheim – Logos Download">
            <a:extLst>
              <a:ext uri="{FF2B5EF4-FFF2-40B4-BE49-F238E27FC236}">
                <a16:creationId xmlns:a16="http://schemas.microsoft.com/office/drawing/2014/main" id="{922DB8B4-C091-6049-CEAD-9A42D3F47921}"/>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8284478" y="1878969"/>
            <a:ext cx="1005840" cy="333338"/>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 descr="Lilly Provides Update on Strategy and Announces 2015 Financial Guidance">
            <a:extLst>
              <a:ext uri="{FF2B5EF4-FFF2-40B4-BE49-F238E27FC236}">
                <a16:creationId xmlns:a16="http://schemas.microsoft.com/office/drawing/2014/main" id="{49BB85A6-2EC2-F0CF-CE04-A55E139F2840}"/>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9507183" y="1839518"/>
            <a:ext cx="751607" cy="412240"/>
          </a:xfrm>
          <a:prstGeom prst="rect">
            <a:avLst/>
          </a:prstGeom>
          <a:noFill/>
          <a:extLst>
            <a:ext uri="{909E8E84-426E-40DD-AFC4-6F175D3DCCD1}">
              <a14:hiddenFill xmlns:a14="http://schemas.microsoft.com/office/drawing/2010/main">
                <a:solidFill>
                  <a:srgbClr val="FFFFFF"/>
                </a:solidFill>
              </a14:hiddenFill>
            </a:ext>
          </a:extLst>
        </p:spPr>
      </p:pic>
      <p:cxnSp>
        <p:nvCxnSpPr>
          <p:cNvPr id="2074" name="Straight Connector 2073">
            <a:extLst>
              <a:ext uri="{FF2B5EF4-FFF2-40B4-BE49-F238E27FC236}">
                <a16:creationId xmlns:a16="http://schemas.microsoft.com/office/drawing/2014/main" id="{ED01A398-F9F3-5B12-0A7A-2DA7786BD3EE}"/>
              </a:ext>
            </a:extLst>
          </p:cNvPr>
          <p:cNvCxnSpPr/>
          <p:nvPr/>
        </p:nvCxnSpPr>
        <p:spPr bwMode="auto">
          <a:xfrm>
            <a:off x="305906" y="5857376"/>
            <a:ext cx="10080000" cy="0"/>
          </a:xfrm>
          <a:prstGeom prst="line">
            <a:avLst/>
          </a:prstGeom>
          <a:solidFill>
            <a:schemeClr val="accent1"/>
          </a:solidFill>
          <a:ln w="19050"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8" name="Chart 7">
            <a:extLst>
              <a:ext uri="{FF2B5EF4-FFF2-40B4-BE49-F238E27FC236}">
                <a16:creationId xmlns:a16="http://schemas.microsoft.com/office/drawing/2014/main" id="{0A8C1409-AB4A-C339-55E8-280659E01B0C}"/>
              </a:ext>
            </a:extLst>
          </p:cNvPr>
          <p:cNvGraphicFramePr/>
          <p:nvPr>
            <p:custDataLst>
              <p:tags r:id="rId8"/>
            </p:custDataLst>
            <p:extLst>
              <p:ext uri="{D42A27DB-BD31-4B8C-83A1-F6EECF244321}">
                <p14:modId xmlns:p14="http://schemas.microsoft.com/office/powerpoint/2010/main" val="1248455992"/>
              </p:ext>
            </p:extLst>
          </p:nvPr>
        </p:nvGraphicFramePr>
        <p:xfrm>
          <a:off x="7347798" y="3517558"/>
          <a:ext cx="662404" cy="2468880"/>
        </p:xfrm>
        <a:graphic>
          <a:graphicData uri="http://schemas.openxmlformats.org/drawingml/2006/chart">
            <c:chart xmlns:c="http://schemas.openxmlformats.org/drawingml/2006/chart" xmlns:r="http://schemas.openxmlformats.org/officeDocument/2006/relationships" r:id="rId22"/>
          </a:graphicData>
        </a:graphic>
      </p:graphicFrame>
      <p:graphicFrame>
        <p:nvGraphicFramePr>
          <p:cNvPr id="9" name="Tableau 77">
            <a:extLst>
              <a:ext uri="{FF2B5EF4-FFF2-40B4-BE49-F238E27FC236}">
                <a16:creationId xmlns:a16="http://schemas.microsoft.com/office/drawing/2014/main" id="{140041CA-A8FE-AC82-AE87-5CAA53E4152D}"/>
              </a:ext>
            </a:extLst>
          </p:cNvPr>
          <p:cNvGraphicFramePr>
            <a:graphicFrameLocks noGrp="1"/>
          </p:cNvGraphicFramePr>
          <p:nvPr/>
        </p:nvGraphicFramePr>
        <p:xfrm>
          <a:off x="7188890" y="3085120"/>
          <a:ext cx="1005840" cy="253397"/>
        </p:xfrm>
        <a:graphic>
          <a:graphicData uri="http://schemas.openxmlformats.org/drawingml/2006/table">
            <a:tbl>
              <a:tblPr firstRow="1" bandRow="1">
                <a:tableStyleId>{5940675A-B579-460E-94D1-54222C63F5DA}</a:tableStyleId>
              </a:tblPr>
              <a:tblGrid>
                <a:gridCol w="1005840">
                  <a:extLst>
                    <a:ext uri="{9D8B030D-6E8A-4147-A177-3AD203B41FA5}">
                      <a16:colId xmlns:a16="http://schemas.microsoft.com/office/drawing/2014/main" val="3315219845"/>
                    </a:ext>
                  </a:extLst>
                </a:gridCol>
              </a:tblGrid>
              <a:tr h="253397">
                <a:tc>
                  <a:txBody>
                    <a:bodyPr/>
                    <a:lstStyle/>
                    <a:p>
                      <a:pPr algn="ctr"/>
                      <a:r>
                        <a:rPr lang="fr-FR" sz="1000" b="1" dirty="0">
                          <a:solidFill>
                            <a:schemeClr val="tx1"/>
                          </a:solidFill>
                        </a:rPr>
                        <a:t>PP</a:t>
                      </a:r>
                      <a:endParaRPr lang="en-US" sz="1000" b="1" noProof="0" dirty="0">
                        <a:solidFill>
                          <a:schemeClr val="tx1"/>
                        </a:solidFill>
                      </a:endParaRPr>
                    </a:p>
                  </a:txBody>
                  <a:tcPr marL="95024" marR="95024" marT="47512" marB="47512">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03816063"/>
                  </a:ext>
                </a:extLst>
              </a:tr>
            </a:tbl>
          </a:graphicData>
        </a:graphic>
      </p:graphicFrame>
      <p:graphicFrame>
        <p:nvGraphicFramePr>
          <p:cNvPr id="10" name="Tableau 15">
            <a:extLst>
              <a:ext uri="{FF2B5EF4-FFF2-40B4-BE49-F238E27FC236}">
                <a16:creationId xmlns:a16="http://schemas.microsoft.com/office/drawing/2014/main" id="{47873346-A103-1E5D-2645-5BAC5AF39A2E}"/>
              </a:ext>
            </a:extLst>
          </p:cNvPr>
          <p:cNvGraphicFramePr>
            <a:graphicFrameLocks noGrp="1"/>
          </p:cNvGraphicFramePr>
          <p:nvPr/>
        </p:nvGraphicFramePr>
        <p:xfrm>
          <a:off x="7188890" y="2512811"/>
          <a:ext cx="1005840" cy="555808"/>
        </p:xfrm>
        <a:graphic>
          <a:graphicData uri="http://schemas.openxmlformats.org/drawingml/2006/table">
            <a:tbl>
              <a:tblPr firstRow="1" bandRow="1">
                <a:tableStyleId>{5940675A-B579-460E-94D1-54222C63F5DA}</a:tableStyleId>
              </a:tblPr>
              <a:tblGrid>
                <a:gridCol w="1005840">
                  <a:extLst>
                    <a:ext uri="{9D8B030D-6E8A-4147-A177-3AD203B41FA5}">
                      <a16:colId xmlns:a16="http://schemas.microsoft.com/office/drawing/2014/main" val="3315219845"/>
                    </a:ext>
                  </a:extLst>
                </a:gridCol>
              </a:tblGrid>
              <a:tr h="236260">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800" b="1" dirty="0">
                          <a:solidFill>
                            <a:schemeClr val="tx1"/>
                          </a:solidFill>
                        </a:rPr>
                        <a:t>Phase III</a:t>
                      </a:r>
                    </a:p>
                    <a:p>
                      <a:pPr marL="0" marR="0" lvl="0" indent="0" algn="ctr" defTabSz="1007943" rtl="0" eaLnBrk="1" fontAlgn="auto" latinLnBrk="0" hangingPunct="1">
                        <a:lnSpc>
                          <a:spcPct val="100000"/>
                        </a:lnSpc>
                        <a:spcBef>
                          <a:spcPts val="0"/>
                        </a:spcBef>
                        <a:spcAft>
                          <a:spcPts val="0"/>
                        </a:spcAft>
                        <a:buClrTx/>
                        <a:buSzTx/>
                        <a:buFontTx/>
                        <a:buNone/>
                        <a:tabLst/>
                        <a:defRPr/>
                      </a:pPr>
                      <a:r>
                        <a:rPr lang="fr-FR" sz="800" b="1" dirty="0">
                          <a:solidFill>
                            <a:schemeClr val="tx1"/>
                          </a:solidFill>
                        </a:rPr>
                        <a:t>18</a:t>
                      </a:r>
                      <a:r>
                        <a:rPr lang="fr-FR" sz="800" b="1" baseline="0" dirty="0">
                          <a:solidFill>
                            <a:schemeClr val="tx1"/>
                          </a:solidFill>
                        </a:rPr>
                        <a:t> </a:t>
                      </a:r>
                      <a:r>
                        <a:rPr lang="fr-FR" sz="800" b="1" dirty="0" err="1">
                          <a:solidFill>
                            <a:schemeClr val="tx1"/>
                          </a:solidFill>
                        </a:rPr>
                        <a:t>months</a:t>
                      </a:r>
                      <a:endParaRPr lang="fr-FR" sz="800" b="1" dirty="0">
                        <a:solidFill>
                          <a:schemeClr val="tx1"/>
                        </a:solidFill>
                      </a:endParaRPr>
                    </a:p>
                  </a:txBody>
                  <a:tcPr marL="95024" marR="95024" marT="47512" marB="47512">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rgbClr val="437CBB"/>
                      </a:solidFill>
                      <a:prstDash val="solid"/>
                      <a:round/>
                      <a:headEnd type="none" w="med" len="med"/>
                      <a:tailEnd type="none" w="med" len="med"/>
                    </a:lnB>
                    <a:lnTlToBr w="12700" cmpd="sng">
                      <a:noFill/>
                      <a:prstDash val="solid"/>
                    </a:lnTlToBr>
                    <a:lnBlToTr w="12700" cmpd="sng">
                      <a:noFill/>
                      <a:prstDash val="solid"/>
                    </a:lnBlToTr>
                    <a:solidFill>
                      <a:srgbClr val="DAE5F2"/>
                    </a:solidFill>
                  </a:tcPr>
                </a:tc>
                <a:extLst>
                  <a:ext uri="{0D108BD9-81ED-4DB2-BD59-A6C34878D82A}">
                    <a16:rowId xmlns:a16="http://schemas.microsoft.com/office/drawing/2014/main" val="3403816063"/>
                  </a:ext>
                </a:extLst>
              </a:tr>
              <a:tr h="151256">
                <a:tc>
                  <a:txBody>
                    <a:bodyPr/>
                    <a:lstStyle/>
                    <a:p>
                      <a:pPr algn="ctr"/>
                      <a:r>
                        <a:rPr lang="fr-FR" sz="800" b="1" dirty="0">
                          <a:solidFill>
                            <a:schemeClr val="tx1"/>
                          </a:solidFill>
                        </a:rPr>
                        <a:t>N=800</a:t>
                      </a:r>
                    </a:p>
                  </a:txBody>
                  <a:tcPr marL="95024" marR="95024" marT="47512" marB="47512">
                    <a:lnL w="12700" cap="flat" cmpd="sng" algn="ctr">
                      <a:solidFill>
                        <a:srgbClr val="437CBB"/>
                      </a:solidFill>
                      <a:prstDash val="solid"/>
                      <a:round/>
                      <a:headEnd type="none" w="med" len="med"/>
                      <a:tailEnd type="none" w="med" len="med"/>
                    </a:lnL>
                    <a:lnR w="12700" cap="flat" cmpd="sng" algn="ctr">
                      <a:solidFill>
                        <a:srgbClr val="437CBB"/>
                      </a:solidFill>
                      <a:prstDash val="solid"/>
                      <a:round/>
                      <a:headEnd type="none" w="med" len="med"/>
                      <a:tailEnd type="none" w="med" len="med"/>
                    </a:lnR>
                    <a:lnT w="12700" cap="flat" cmpd="sng" algn="ctr">
                      <a:solidFill>
                        <a:srgbClr val="437CBB"/>
                      </a:solidFill>
                      <a:prstDash val="solid"/>
                      <a:round/>
                      <a:headEnd type="none" w="med" len="med"/>
                      <a:tailEnd type="none" w="med" len="med"/>
                    </a:lnT>
                    <a:lnB w="12700" cap="flat" cmpd="sng" algn="ctr">
                      <a:solidFill>
                        <a:srgbClr val="437CB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85092992"/>
                  </a:ext>
                </a:extLst>
              </a:tr>
            </a:tbl>
          </a:graphicData>
        </a:graphic>
      </p:graphicFrame>
      <p:sp>
        <p:nvSpPr>
          <p:cNvPr id="13" name="TextBox 12">
            <a:extLst>
              <a:ext uri="{FF2B5EF4-FFF2-40B4-BE49-F238E27FC236}">
                <a16:creationId xmlns:a16="http://schemas.microsoft.com/office/drawing/2014/main" id="{02CB21CD-09B4-CEC2-BCB7-74C775A4E632}"/>
              </a:ext>
            </a:extLst>
          </p:cNvPr>
          <p:cNvSpPr txBox="1"/>
          <p:nvPr/>
        </p:nvSpPr>
        <p:spPr>
          <a:xfrm>
            <a:off x="7467282" y="5917010"/>
            <a:ext cx="182880" cy="76944"/>
          </a:xfrm>
          <a:prstGeom prst="rect">
            <a:avLst/>
          </a:prstGeom>
          <a:noFill/>
        </p:spPr>
        <p:txBody>
          <a:bodyPr wrap="none" lIns="0" tIns="0" rIns="0" bIns="0" rtlCol="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600" b="0" i="0" u="none" strike="noStrike" kern="1200" cap="none" spc="0" normalizeH="0" baseline="0" noProof="0" dirty="0" err="1">
                <a:ln>
                  <a:noFill/>
                </a:ln>
                <a:effectLst/>
                <a:uLnTx/>
                <a:uFillTx/>
                <a:latin typeface="Arial"/>
                <a:ea typeface="+mn-ea"/>
                <a:cs typeface="+mn-cs"/>
              </a:rPr>
              <a:t>Pbo</a:t>
            </a:r>
            <a:endParaRPr kumimoji="0" lang="fr-FR" sz="600" b="0" i="0" u="none" strike="noStrike" kern="1200" cap="none" spc="0" normalizeH="0" baseline="0" noProof="0" dirty="0">
              <a:ln>
                <a:noFill/>
              </a:ln>
              <a:effectLst/>
              <a:uLnTx/>
              <a:uFillTx/>
              <a:latin typeface="Arial"/>
              <a:ea typeface="+mn-ea"/>
              <a:cs typeface="+mn-cs"/>
            </a:endParaRPr>
          </a:p>
        </p:txBody>
      </p:sp>
      <p:sp>
        <p:nvSpPr>
          <p:cNvPr id="17" name="TextBox 16">
            <a:extLst>
              <a:ext uri="{FF2B5EF4-FFF2-40B4-BE49-F238E27FC236}">
                <a16:creationId xmlns:a16="http://schemas.microsoft.com/office/drawing/2014/main" id="{C856EAF9-4276-F03D-B456-4BF16926F5E6}"/>
              </a:ext>
            </a:extLst>
          </p:cNvPr>
          <p:cNvSpPr txBox="1"/>
          <p:nvPr/>
        </p:nvSpPr>
        <p:spPr>
          <a:xfrm>
            <a:off x="7722170" y="5917010"/>
            <a:ext cx="182880" cy="76944"/>
          </a:xfrm>
          <a:prstGeom prst="rect">
            <a:avLst/>
          </a:prstGeom>
          <a:noFill/>
        </p:spPr>
        <p:txBody>
          <a:bodyPr wrap="none" lIns="0" tIns="0" rIns="0" bIns="0" rtlCol="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600" b="0" i="0" u="none" strike="noStrike" kern="1200" cap="none" spc="0" normalizeH="0" baseline="0" noProof="0" dirty="0">
                <a:ln>
                  <a:noFill/>
                </a:ln>
                <a:effectLst/>
                <a:uLnTx/>
                <a:uFillTx/>
                <a:latin typeface="Arial"/>
                <a:ea typeface="+mn-ea"/>
                <a:cs typeface="+mn-cs"/>
              </a:rPr>
              <a:t>2.4mg</a:t>
            </a:r>
          </a:p>
        </p:txBody>
      </p:sp>
      <p:sp>
        <p:nvSpPr>
          <p:cNvPr id="152576" name="TextBox 152575">
            <a:extLst>
              <a:ext uri="{FF2B5EF4-FFF2-40B4-BE49-F238E27FC236}">
                <a16:creationId xmlns:a16="http://schemas.microsoft.com/office/drawing/2014/main" id="{08121872-BDC2-6A5A-A624-8E08FF60930C}"/>
              </a:ext>
            </a:extLst>
          </p:cNvPr>
          <p:cNvSpPr txBox="1"/>
          <p:nvPr/>
        </p:nvSpPr>
        <p:spPr>
          <a:xfrm>
            <a:off x="7188890" y="3339975"/>
            <a:ext cx="1005840" cy="411480"/>
          </a:xfrm>
          <a:prstGeom prst="rect">
            <a:avLst/>
          </a:prstGeom>
          <a:solidFill>
            <a:schemeClr val="bg1"/>
          </a:solidFill>
          <a:effectLst>
            <a:outerShdw blurRad="63500" sx="102000" sy="102000" algn="ctr" rotWithShape="0">
              <a:prstClr val="black">
                <a:alpha val="40000"/>
              </a:prstClr>
            </a:outerShdw>
          </a:effectLst>
        </p:spPr>
        <p:txBody>
          <a:bodyPr wrap="square" rtlCol="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effectLst/>
                <a:uLnTx/>
                <a:uFillTx/>
                <a:latin typeface="+mj-lt"/>
                <a:ea typeface="+mn-ea"/>
                <a:cs typeface="+mn-cs"/>
              </a:rPr>
              <a:t>Effect size</a:t>
            </a:r>
          </a:p>
          <a:p>
            <a:pPr algn="ctr" eaLnBrk="0" fontAlgn="base" hangingPunct="0">
              <a:spcBef>
                <a:spcPct val="0"/>
              </a:spcBef>
              <a:spcAft>
                <a:spcPct val="0"/>
              </a:spcAft>
              <a:defRPr/>
            </a:pPr>
            <a:r>
              <a:rPr lang="fr-FR" sz="1300" b="1" dirty="0">
                <a:latin typeface="+mj-lt"/>
              </a:rPr>
              <a:t>40%</a:t>
            </a:r>
          </a:p>
        </p:txBody>
      </p:sp>
      <p:sp>
        <p:nvSpPr>
          <p:cNvPr id="152577" name="Rectangle: Rounded Corners 152576">
            <a:extLst>
              <a:ext uri="{FF2B5EF4-FFF2-40B4-BE49-F238E27FC236}">
                <a16:creationId xmlns:a16="http://schemas.microsoft.com/office/drawing/2014/main" id="{3590520A-F5F4-226C-C3C7-DB7365B49E43}"/>
              </a:ext>
            </a:extLst>
          </p:cNvPr>
          <p:cNvSpPr/>
          <p:nvPr/>
        </p:nvSpPr>
        <p:spPr bwMode="auto">
          <a:xfrm>
            <a:off x="305346" y="1409955"/>
            <a:ext cx="1655759" cy="4907783"/>
          </a:xfrm>
          <a:prstGeom prst="roundRect">
            <a:avLst>
              <a:gd name="adj" fmla="val 5779"/>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pitchFamily="34" charset="0"/>
            </a:endParaRPr>
          </a:p>
        </p:txBody>
      </p:sp>
      <p:sp>
        <p:nvSpPr>
          <p:cNvPr id="152580" name="TextBox 152579">
            <a:extLst>
              <a:ext uri="{FF2B5EF4-FFF2-40B4-BE49-F238E27FC236}">
                <a16:creationId xmlns:a16="http://schemas.microsoft.com/office/drawing/2014/main" id="{AFAE9C26-BA6B-3999-9D0D-76DF81316E23}"/>
              </a:ext>
            </a:extLst>
          </p:cNvPr>
          <p:cNvSpPr txBox="1"/>
          <p:nvPr/>
        </p:nvSpPr>
        <p:spPr>
          <a:xfrm>
            <a:off x="818887" y="5917010"/>
            <a:ext cx="113814" cy="76944"/>
          </a:xfrm>
          <a:prstGeom prst="rect">
            <a:avLst/>
          </a:prstGeom>
          <a:noFill/>
        </p:spPr>
        <p:txBody>
          <a:bodyPr wrap="none" lIns="0" tIns="0" rIns="0" bIns="0" rtlCol="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600" b="0" i="0" u="none" strike="noStrike" kern="1200" cap="none" spc="0" normalizeH="0" baseline="0" noProof="0" dirty="0" err="1">
                <a:ln>
                  <a:noFill/>
                </a:ln>
                <a:effectLst/>
                <a:uLnTx/>
                <a:uFillTx/>
                <a:latin typeface="Arial"/>
                <a:ea typeface="+mn-ea"/>
                <a:cs typeface="+mn-cs"/>
              </a:rPr>
              <a:t>Pbo</a:t>
            </a:r>
            <a:endParaRPr kumimoji="0" lang="fr-FR" sz="600" b="0" i="0" u="none" strike="noStrike" kern="1200" cap="none" spc="0" normalizeH="0" baseline="0" noProof="0" dirty="0">
              <a:ln>
                <a:noFill/>
              </a:ln>
              <a:effectLst/>
              <a:uLnTx/>
              <a:uFillTx/>
              <a:latin typeface="Arial"/>
              <a:ea typeface="+mn-ea"/>
              <a:cs typeface="+mn-cs"/>
            </a:endParaRPr>
          </a:p>
        </p:txBody>
      </p:sp>
      <p:sp>
        <p:nvSpPr>
          <p:cNvPr id="152581" name="TextBox 152580">
            <a:extLst>
              <a:ext uri="{FF2B5EF4-FFF2-40B4-BE49-F238E27FC236}">
                <a16:creationId xmlns:a16="http://schemas.microsoft.com/office/drawing/2014/main" id="{2E21376E-A4BF-F612-837E-BC1CB719FA79}"/>
              </a:ext>
            </a:extLst>
          </p:cNvPr>
          <p:cNvSpPr txBox="1"/>
          <p:nvPr/>
        </p:nvSpPr>
        <p:spPr>
          <a:xfrm>
            <a:off x="1071847" y="5917010"/>
            <a:ext cx="193964" cy="76944"/>
          </a:xfrm>
          <a:prstGeom prst="rect">
            <a:avLst/>
          </a:prstGeom>
          <a:noFill/>
        </p:spPr>
        <p:txBody>
          <a:bodyPr wrap="none" lIns="0" tIns="0" rIns="0" bIns="0" rtlCol="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600" b="0" i="0" u="none" strike="noStrike" kern="1200" cap="none" spc="0" normalizeH="0" baseline="0" noProof="0" dirty="0">
                <a:ln>
                  <a:noFill/>
                </a:ln>
                <a:effectLst/>
                <a:uLnTx/>
                <a:uFillTx/>
                <a:latin typeface="Arial"/>
                <a:ea typeface="+mn-ea"/>
                <a:cs typeface="+mn-cs"/>
              </a:rPr>
              <a:t>800mg</a:t>
            </a:r>
          </a:p>
        </p:txBody>
      </p:sp>
      <p:sp>
        <p:nvSpPr>
          <p:cNvPr id="152582" name="TextBox 152581">
            <a:extLst>
              <a:ext uri="{FF2B5EF4-FFF2-40B4-BE49-F238E27FC236}">
                <a16:creationId xmlns:a16="http://schemas.microsoft.com/office/drawing/2014/main" id="{0B1EEE5A-8973-94AB-85E3-5E546F67E485}"/>
              </a:ext>
            </a:extLst>
          </p:cNvPr>
          <p:cNvSpPr txBox="1"/>
          <p:nvPr/>
        </p:nvSpPr>
        <p:spPr>
          <a:xfrm>
            <a:off x="1354901" y="5917010"/>
            <a:ext cx="229230" cy="76944"/>
          </a:xfrm>
          <a:prstGeom prst="rect">
            <a:avLst/>
          </a:prstGeom>
          <a:noFill/>
        </p:spPr>
        <p:txBody>
          <a:bodyPr wrap="none" lIns="0" tIns="0" rIns="0" bIns="0" rtlCol="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600" b="0" i="0" u="none" strike="noStrike" kern="1200" cap="none" spc="0" normalizeH="0" baseline="0" noProof="0" dirty="0">
                <a:ln>
                  <a:noFill/>
                </a:ln>
                <a:effectLst/>
                <a:uLnTx/>
                <a:uFillTx/>
                <a:latin typeface="Arial"/>
                <a:ea typeface="+mn-ea"/>
                <a:cs typeface="+mn-cs"/>
              </a:rPr>
              <a:t>1200mg</a:t>
            </a:r>
          </a:p>
        </p:txBody>
      </p:sp>
      <p:pic>
        <p:nvPicPr>
          <p:cNvPr id="152583" name="Picture 152582">
            <a:extLst>
              <a:ext uri="{FF2B5EF4-FFF2-40B4-BE49-F238E27FC236}">
                <a16:creationId xmlns:a16="http://schemas.microsoft.com/office/drawing/2014/main" id="{030A8537-4472-D94F-A023-F51160F756D3}"/>
              </a:ext>
            </a:extLst>
          </p:cNvPr>
          <p:cNvPicPr>
            <a:picLocks noChangeAspect="1"/>
          </p:cNvPicPr>
          <p:nvPr/>
        </p:nvPicPr>
        <p:blipFill rotWithShape="1">
          <a:blip r:embed="rId23" cstate="print">
            <a:extLst>
              <a:ext uri="{28A0092B-C50C-407E-A947-70E740481C1C}">
                <a14:useLocalDpi xmlns:a14="http://schemas.microsoft.com/office/drawing/2010/main" val="0"/>
              </a:ext>
            </a:extLst>
          </a:blip>
          <a:srcRect t="12851" b="62383"/>
          <a:stretch/>
        </p:blipFill>
        <p:spPr>
          <a:xfrm>
            <a:off x="667658" y="1869493"/>
            <a:ext cx="1005840" cy="352290"/>
          </a:xfrm>
          <a:prstGeom prst="rect">
            <a:avLst/>
          </a:prstGeom>
        </p:spPr>
      </p:pic>
      <p:graphicFrame>
        <p:nvGraphicFramePr>
          <p:cNvPr id="152584" name="Tableau 61">
            <a:extLst>
              <a:ext uri="{FF2B5EF4-FFF2-40B4-BE49-F238E27FC236}">
                <a16:creationId xmlns:a16="http://schemas.microsoft.com/office/drawing/2014/main" id="{98B4E505-D18A-218B-869F-4865E15D0EE2}"/>
              </a:ext>
            </a:extLst>
          </p:cNvPr>
          <p:cNvGraphicFramePr>
            <a:graphicFrameLocks noGrp="1"/>
          </p:cNvGraphicFramePr>
          <p:nvPr/>
        </p:nvGraphicFramePr>
        <p:xfrm>
          <a:off x="667658" y="3085120"/>
          <a:ext cx="1005840" cy="253397"/>
        </p:xfrm>
        <a:graphic>
          <a:graphicData uri="http://schemas.openxmlformats.org/drawingml/2006/table">
            <a:tbl>
              <a:tblPr firstRow="1" bandRow="1">
                <a:tableStyleId>{5940675A-B579-460E-94D1-54222C63F5DA}</a:tableStyleId>
              </a:tblPr>
              <a:tblGrid>
                <a:gridCol w="1005840">
                  <a:extLst>
                    <a:ext uri="{9D8B030D-6E8A-4147-A177-3AD203B41FA5}">
                      <a16:colId xmlns:a16="http://schemas.microsoft.com/office/drawing/2014/main" val="3315219845"/>
                    </a:ext>
                  </a:extLst>
                </a:gridCol>
              </a:tblGrid>
              <a:tr h="253397">
                <a:tc>
                  <a:txBody>
                    <a:bodyPr/>
                    <a:lstStyle/>
                    <a:p>
                      <a:pPr algn="ctr"/>
                      <a:r>
                        <a:rPr lang="fr-FR" sz="1000" b="1" dirty="0">
                          <a:solidFill>
                            <a:schemeClr val="tx1"/>
                          </a:solidFill>
                        </a:rPr>
                        <a:t>ITT</a:t>
                      </a:r>
                      <a:endParaRPr lang="en-US" sz="1000" b="1" noProof="0" dirty="0">
                        <a:solidFill>
                          <a:schemeClr val="tx1"/>
                        </a:solidFill>
                      </a:endParaRPr>
                    </a:p>
                  </a:txBody>
                  <a:tcPr marL="95024" marR="95024" marT="47512" marB="47512">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3816063"/>
                  </a:ext>
                </a:extLst>
              </a:tr>
            </a:tbl>
          </a:graphicData>
        </a:graphic>
      </p:graphicFrame>
      <p:sp>
        <p:nvSpPr>
          <p:cNvPr id="152593" name="TextBox 152592">
            <a:extLst>
              <a:ext uri="{FF2B5EF4-FFF2-40B4-BE49-F238E27FC236}">
                <a16:creationId xmlns:a16="http://schemas.microsoft.com/office/drawing/2014/main" id="{BF03FDFD-9C90-9FBC-C66C-BAB86CEDC359}"/>
              </a:ext>
            </a:extLst>
          </p:cNvPr>
          <p:cNvSpPr txBox="1"/>
          <p:nvPr/>
        </p:nvSpPr>
        <p:spPr>
          <a:xfrm>
            <a:off x="667658" y="3339975"/>
            <a:ext cx="1005840" cy="411480"/>
          </a:xfrm>
          <a:prstGeom prst="rect">
            <a:avLst/>
          </a:prstGeom>
          <a:solidFill>
            <a:schemeClr val="bg1"/>
          </a:solidFill>
          <a:ln w="38100">
            <a:solidFill>
              <a:srgbClr val="669900"/>
            </a:solidFill>
          </a:ln>
          <a:effectLst>
            <a:outerShdw blurRad="63500" sx="102000" sy="102000" algn="ctr" rotWithShape="0">
              <a:prstClr val="black">
                <a:alpha val="40000"/>
              </a:prstClr>
            </a:outerShdw>
          </a:effectLst>
        </p:spPr>
        <p:txBody>
          <a:bodyPr wrap="square" rtlCol="0">
            <a:noAutofit/>
          </a:bodyPr>
          <a:lstStyle>
            <a:defPPr>
              <a:defRPr lang="fr-FR"/>
            </a:defPPr>
            <a:lvl1pPr marR="0" lvl="0" indent="0" algn="ctr" eaLnBrk="0" fontAlgn="base" hangingPunct="0">
              <a:lnSpc>
                <a:spcPct val="100000"/>
              </a:lnSpc>
              <a:spcBef>
                <a:spcPct val="0"/>
              </a:spcBef>
              <a:spcAft>
                <a:spcPct val="0"/>
              </a:spcAft>
              <a:buClrTx/>
              <a:buSzTx/>
              <a:buFontTx/>
              <a:buNone/>
              <a:tabLst/>
              <a:defRPr kumimoji="0" sz="1000" b="1" i="0" u="none" strike="noStrike" cap="none" spc="0" normalizeH="0" baseline="0">
                <a:ln>
                  <a:noFill/>
                </a:ln>
                <a:effectLst/>
                <a:uLnTx/>
                <a:uFillTx/>
                <a:latin typeface="+mj-lt"/>
              </a:defRPr>
            </a:lvl1pPr>
          </a:lstStyle>
          <a:p>
            <a:r>
              <a:rPr lang="fr-FR" dirty="0"/>
              <a:t>Effect size</a:t>
            </a:r>
          </a:p>
          <a:p>
            <a:r>
              <a:rPr lang="fr-FR" sz="1300" dirty="0"/>
              <a:t>26%</a:t>
            </a:r>
          </a:p>
        </p:txBody>
      </p:sp>
      <p:graphicFrame>
        <p:nvGraphicFramePr>
          <p:cNvPr id="152596" name="Tableau 6">
            <a:extLst>
              <a:ext uri="{FF2B5EF4-FFF2-40B4-BE49-F238E27FC236}">
                <a16:creationId xmlns:a16="http://schemas.microsoft.com/office/drawing/2014/main" id="{F346BEC1-4CAC-D79E-A236-32136BB359E3}"/>
              </a:ext>
            </a:extLst>
          </p:cNvPr>
          <p:cNvGraphicFramePr>
            <a:graphicFrameLocks noGrp="1"/>
          </p:cNvGraphicFramePr>
          <p:nvPr/>
        </p:nvGraphicFramePr>
        <p:xfrm>
          <a:off x="667658" y="2512811"/>
          <a:ext cx="1005840" cy="555808"/>
        </p:xfrm>
        <a:graphic>
          <a:graphicData uri="http://schemas.openxmlformats.org/drawingml/2006/table">
            <a:tbl>
              <a:tblPr firstRow="1" bandRow="1">
                <a:tableStyleId>{5940675A-B579-460E-94D1-54222C63F5DA}</a:tableStyleId>
              </a:tblPr>
              <a:tblGrid>
                <a:gridCol w="1005840">
                  <a:extLst>
                    <a:ext uri="{9D8B030D-6E8A-4147-A177-3AD203B41FA5}">
                      <a16:colId xmlns:a16="http://schemas.microsoft.com/office/drawing/2014/main" val="3315219845"/>
                    </a:ext>
                  </a:extLst>
                </a:gridCol>
              </a:tblGrid>
              <a:tr h="236260">
                <a:tc>
                  <a:txBody>
                    <a:bodyPr/>
                    <a:lstStyle/>
                    <a:p>
                      <a:pPr algn="ctr"/>
                      <a:r>
                        <a:rPr lang="fr-FR" sz="800" b="1" dirty="0">
                          <a:solidFill>
                            <a:schemeClr val="tx1"/>
                          </a:solidFill>
                        </a:rPr>
                        <a:t>Phase II</a:t>
                      </a:r>
                    </a:p>
                    <a:p>
                      <a:pPr algn="ctr"/>
                      <a:r>
                        <a:rPr lang="fr-FR" sz="800" b="1" dirty="0">
                          <a:solidFill>
                            <a:schemeClr val="tx1"/>
                          </a:solidFill>
                        </a:rPr>
                        <a:t>6 </a:t>
                      </a:r>
                      <a:r>
                        <a:rPr lang="en-US" sz="800" b="1" noProof="0" dirty="0">
                          <a:solidFill>
                            <a:schemeClr val="tx1"/>
                          </a:solidFill>
                        </a:rPr>
                        <a:t>months</a:t>
                      </a:r>
                    </a:p>
                  </a:txBody>
                  <a:tcPr marL="95024" marR="95024" marT="47512" marB="47512">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rgbClr val="669800"/>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403816063"/>
                  </a:ext>
                </a:extLst>
              </a:tr>
              <a:tr h="151256">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800" b="1" dirty="0">
                          <a:solidFill>
                            <a:schemeClr val="tx1"/>
                          </a:solidFill>
                        </a:rPr>
                        <a:t>N=247</a:t>
                      </a:r>
                      <a:endParaRPr lang="fr-FR" sz="800" b="1" u="none" dirty="0">
                        <a:solidFill>
                          <a:schemeClr val="tx1"/>
                        </a:solidFill>
                      </a:endParaRPr>
                    </a:p>
                  </a:txBody>
                  <a:tcPr marL="95024" marR="95024" marT="47512" marB="47512">
                    <a:lnL w="12700" cap="flat" cmpd="sng" algn="ctr">
                      <a:solidFill>
                        <a:srgbClr val="669800"/>
                      </a:solidFill>
                      <a:prstDash val="solid"/>
                      <a:round/>
                      <a:headEnd type="none" w="med" len="med"/>
                      <a:tailEnd type="none" w="med" len="med"/>
                    </a:lnL>
                    <a:lnR w="12700" cap="flat" cmpd="sng" algn="ctr">
                      <a:solidFill>
                        <a:srgbClr val="669800"/>
                      </a:solidFill>
                      <a:prstDash val="solid"/>
                      <a:round/>
                      <a:headEnd type="none" w="med" len="med"/>
                      <a:tailEnd type="none" w="med" len="med"/>
                    </a:lnR>
                    <a:lnT w="12700" cap="flat" cmpd="sng" algn="ctr">
                      <a:solidFill>
                        <a:srgbClr val="669800"/>
                      </a:solidFill>
                      <a:prstDash val="solid"/>
                      <a:round/>
                      <a:headEnd type="none" w="med" len="med"/>
                      <a:tailEnd type="none" w="med" len="med"/>
                    </a:lnT>
                    <a:lnB w="12700" cap="flat" cmpd="sng" algn="ctr">
                      <a:solidFill>
                        <a:srgbClr val="6698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85092992"/>
                  </a:ext>
                </a:extLst>
              </a:tr>
            </a:tbl>
          </a:graphicData>
        </a:graphic>
      </p:graphicFrame>
      <p:sp>
        <p:nvSpPr>
          <p:cNvPr id="152600" name="Rectangle 152599">
            <a:extLst>
              <a:ext uri="{FF2B5EF4-FFF2-40B4-BE49-F238E27FC236}">
                <a16:creationId xmlns:a16="http://schemas.microsoft.com/office/drawing/2014/main" id="{8CCFC758-FE9C-F504-FF12-509560FABC3E}"/>
              </a:ext>
            </a:extLst>
          </p:cNvPr>
          <p:cNvSpPr/>
          <p:nvPr/>
        </p:nvSpPr>
        <p:spPr>
          <a:xfrm>
            <a:off x="704745" y="2254456"/>
            <a:ext cx="931665" cy="246221"/>
          </a:xfrm>
          <a:prstGeom prst="rect">
            <a:avLst/>
          </a:prstGeom>
        </p:spPr>
        <p:txBody>
          <a:bodyPr wrap="none">
            <a:spAutoFit/>
          </a:bodyPr>
          <a:lstStyle/>
          <a:p>
            <a:pPr marL="0" marR="0" lvl="0" indent="0" algn="ctr" defTabSz="861993" rtl="0" eaLnBrk="0" fontAlgn="auto" latinLnBrk="0" hangingPunct="0">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effectLst/>
                <a:uLnTx/>
                <a:uFillTx/>
                <a:latin typeface="Arial"/>
                <a:ea typeface="+mn-ea"/>
                <a:cs typeface="+mn-cs"/>
              </a:rPr>
              <a:t>L</a:t>
            </a:r>
            <a:r>
              <a:rPr kumimoji="0" lang="fr-FR" sz="1000" b="1" i="0" u="none" strike="noStrike" kern="1200" cap="none" spc="0" normalizeH="0" baseline="0" noProof="0" dirty="0" err="1">
                <a:ln>
                  <a:noFill/>
                </a:ln>
                <a:effectLst/>
                <a:uLnTx/>
                <a:uFillTx/>
                <a:latin typeface="Arial"/>
                <a:ea typeface="+mn-ea"/>
                <a:cs typeface="+mn-cs"/>
              </a:rPr>
              <a:t>anifibranor</a:t>
            </a:r>
            <a:endParaRPr kumimoji="0" lang="fr-FR" sz="1000" b="1" i="0" u="none" strike="noStrike" kern="1200" cap="none" spc="0" normalizeH="0" baseline="0" noProof="0" dirty="0">
              <a:ln>
                <a:noFill/>
              </a:ln>
              <a:effectLst/>
              <a:uLnTx/>
              <a:uFillTx/>
              <a:latin typeface="Arial"/>
              <a:ea typeface="+mn-ea"/>
              <a:cs typeface="+mn-cs"/>
            </a:endParaRPr>
          </a:p>
        </p:txBody>
      </p:sp>
      <p:sp>
        <p:nvSpPr>
          <p:cNvPr id="152602" name="Freeform: Shape 152601">
            <a:extLst>
              <a:ext uri="{FF2B5EF4-FFF2-40B4-BE49-F238E27FC236}">
                <a16:creationId xmlns:a16="http://schemas.microsoft.com/office/drawing/2014/main" id="{9DEE0443-EBD6-EC26-220F-2A18FD405FF0}"/>
              </a:ext>
            </a:extLst>
          </p:cNvPr>
          <p:cNvSpPr/>
          <p:nvPr/>
        </p:nvSpPr>
        <p:spPr bwMode="auto">
          <a:xfrm>
            <a:off x="661988" y="3834287"/>
            <a:ext cx="1012031" cy="92868"/>
          </a:xfrm>
          <a:custGeom>
            <a:avLst/>
            <a:gdLst>
              <a:gd name="connsiteX0" fmla="*/ 1012031 w 1012031"/>
              <a:gd name="connsiteY0" fmla="*/ 90487 h 92868"/>
              <a:gd name="connsiteX1" fmla="*/ 1012031 w 1012031"/>
              <a:gd name="connsiteY1" fmla="*/ 0 h 92868"/>
              <a:gd name="connsiteX2" fmla="*/ 0 w 1012031"/>
              <a:gd name="connsiteY2" fmla="*/ 0 h 92868"/>
              <a:gd name="connsiteX3" fmla="*/ 0 w 1012031"/>
              <a:gd name="connsiteY3" fmla="*/ 92868 h 92868"/>
            </a:gdLst>
            <a:ahLst/>
            <a:cxnLst>
              <a:cxn ang="0">
                <a:pos x="connsiteX0" y="connsiteY0"/>
              </a:cxn>
              <a:cxn ang="0">
                <a:pos x="connsiteX1" y="connsiteY1"/>
              </a:cxn>
              <a:cxn ang="0">
                <a:pos x="connsiteX2" y="connsiteY2"/>
              </a:cxn>
              <a:cxn ang="0">
                <a:pos x="connsiteX3" y="connsiteY3"/>
              </a:cxn>
            </a:cxnLst>
            <a:rect l="l" t="t" r="r" b="b"/>
            <a:pathLst>
              <a:path w="1012031" h="92868">
                <a:moveTo>
                  <a:pt x="1012031" y="90487"/>
                </a:moveTo>
                <a:lnTo>
                  <a:pt x="1012031" y="0"/>
                </a:lnTo>
                <a:lnTo>
                  <a:pt x="0" y="0"/>
                </a:lnTo>
                <a:lnTo>
                  <a:pt x="0" y="92868"/>
                </a:lnTo>
              </a:path>
            </a:pathLst>
          </a:custGeom>
          <a:noFill/>
          <a:ln w="19050" cap="flat" cmpd="sng" algn="ctr">
            <a:solidFill>
              <a:srgbClr val="6699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pitchFamily="34" charset="0"/>
            </a:endParaRPr>
          </a:p>
        </p:txBody>
      </p:sp>
      <p:graphicFrame>
        <p:nvGraphicFramePr>
          <p:cNvPr id="2062" name="Tableau 61">
            <a:extLst>
              <a:ext uri="{FF2B5EF4-FFF2-40B4-BE49-F238E27FC236}">
                <a16:creationId xmlns:a16="http://schemas.microsoft.com/office/drawing/2014/main" id="{ED8A6F2D-8B3D-5144-CB92-6AA6385B5105}"/>
              </a:ext>
            </a:extLst>
          </p:cNvPr>
          <p:cNvGraphicFramePr>
            <a:graphicFrameLocks noGrp="1"/>
          </p:cNvGraphicFramePr>
          <p:nvPr/>
        </p:nvGraphicFramePr>
        <p:xfrm>
          <a:off x="2298842" y="3085120"/>
          <a:ext cx="1005840" cy="253397"/>
        </p:xfrm>
        <a:graphic>
          <a:graphicData uri="http://schemas.openxmlformats.org/drawingml/2006/table">
            <a:tbl>
              <a:tblPr firstRow="1" bandRow="1">
                <a:tableStyleId>{5940675A-B579-460E-94D1-54222C63F5DA}</a:tableStyleId>
              </a:tblPr>
              <a:tblGrid>
                <a:gridCol w="1005840">
                  <a:extLst>
                    <a:ext uri="{9D8B030D-6E8A-4147-A177-3AD203B41FA5}">
                      <a16:colId xmlns:a16="http://schemas.microsoft.com/office/drawing/2014/main" val="3315219845"/>
                    </a:ext>
                  </a:extLst>
                </a:gridCol>
              </a:tblGrid>
              <a:tr h="253397">
                <a:tc>
                  <a:txBody>
                    <a:bodyPr/>
                    <a:lstStyle/>
                    <a:p>
                      <a:pPr algn="ctr"/>
                      <a:r>
                        <a:rPr lang="fr-FR" sz="1000" b="1" dirty="0">
                          <a:solidFill>
                            <a:schemeClr val="tx1"/>
                          </a:solidFill>
                        </a:rPr>
                        <a:t>ITT</a:t>
                      </a:r>
                      <a:endParaRPr lang="en-US" sz="1000" b="1" noProof="0" dirty="0">
                        <a:solidFill>
                          <a:schemeClr val="tx1"/>
                        </a:solidFill>
                      </a:endParaRPr>
                    </a:p>
                  </a:txBody>
                  <a:tcPr marL="95024" marR="95024" marT="47512" marB="47512">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3816063"/>
                  </a:ext>
                </a:extLst>
              </a:tr>
            </a:tbl>
          </a:graphicData>
        </a:graphic>
      </p:graphicFrame>
      <p:sp>
        <p:nvSpPr>
          <p:cNvPr id="2063" name="TextBox 2062">
            <a:extLst>
              <a:ext uri="{FF2B5EF4-FFF2-40B4-BE49-F238E27FC236}">
                <a16:creationId xmlns:a16="http://schemas.microsoft.com/office/drawing/2014/main" id="{246BE6FE-6BFD-8AD1-5347-B830A8DBD2DC}"/>
              </a:ext>
            </a:extLst>
          </p:cNvPr>
          <p:cNvSpPr txBox="1"/>
          <p:nvPr/>
        </p:nvSpPr>
        <p:spPr>
          <a:xfrm>
            <a:off x="2298842" y="3339975"/>
            <a:ext cx="1005840" cy="411480"/>
          </a:xfrm>
          <a:prstGeom prst="rect">
            <a:avLst/>
          </a:prstGeom>
          <a:solidFill>
            <a:schemeClr val="bg1"/>
          </a:solidFill>
          <a:effectLst>
            <a:outerShdw blurRad="63500" sx="102000" sy="102000" algn="ctr" rotWithShape="0">
              <a:prstClr val="black">
                <a:alpha val="40000"/>
              </a:prstClr>
            </a:outerShdw>
          </a:effectLst>
        </p:spPr>
        <p:txBody>
          <a:bodyPr wrap="square" rtlCol="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effectLst/>
                <a:uLnTx/>
                <a:uFillTx/>
                <a:latin typeface="+mj-lt"/>
                <a:ea typeface="+mn-ea"/>
                <a:cs typeface="+mn-cs"/>
              </a:rPr>
              <a:t>Effect size</a:t>
            </a:r>
          </a:p>
          <a:p>
            <a:pPr marL="0" marR="0" lvl="0" indent="0" algn="ctr" defTabSz="914400" rtl="0" eaLnBrk="0" fontAlgn="base" latinLnBrk="0" hangingPunct="0">
              <a:lnSpc>
                <a:spcPct val="100000"/>
              </a:lnSpc>
              <a:spcBef>
                <a:spcPct val="0"/>
              </a:spcBef>
              <a:spcAft>
                <a:spcPct val="0"/>
              </a:spcAft>
              <a:buClrTx/>
              <a:buSzTx/>
              <a:buFontTx/>
              <a:buNone/>
              <a:tabLst/>
              <a:defRPr/>
            </a:pPr>
            <a:r>
              <a:rPr lang="fr-FR" sz="1300" b="1" dirty="0">
                <a:latin typeface="+mj-lt"/>
              </a:rPr>
              <a:t>20</a:t>
            </a:r>
            <a:r>
              <a:rPr kumimoji="0" lang="fr-FR" sz="1300" b="1" i="0" u="none" strike="noStrike" kern="1200" cap="none" spc="0" normalizeH="0" baseline="0" noProof="0" dirty="0">
                <a:ln>
                  <a:noFill/>
                </a:ln>
                <a:effectLst/>
                <a:uLnTx/>
                <a:uFillTx/>
                <a:latin typeface="+mj-lt"/>
                <a:ea typeface="+mn-ea"/>
                <a:cs typeface="+mn-cs"/>
              </a:rPr>
              <a:t>%</a:t>
            </a:r>
          </a:p>
        </p:txBody>
      </p:sp>
      <p:graphicFrame>
        <p:nvGraphicFramePr>
          <p:cNvPr id="2071" name="Tableau 53">
            <a:extLst>
              <a:ext uri="{FF2B5EF4-FFF2-40B4-BE49-F238E27FC236}">
                <a16:creationId xmlns:a16="http://schemas.microsoft.com/office/drawing/2014/main" id="{9B32D0A7-DB3F-3E51-B3C3-58AC78D37368}"/>
              </a:ext>
            </a:extLst>
          </p:cNvPr>
          <p:cNvGraphicFramePr>
            <a:graphicFrameLocks noGrp="1"/>
          </p:cNvGraphicFramePr>
          <p:nvPr/>
        </p:nvGraphicFramePr>
        <p:xfrm>
          <a:off x="2298842" y="2512811"/>
          <a:ext cx="1005840" cy="555808"/>
        </p:xfrm>
        <a:graphic>
          <a:graphicData uri="http://schemas.openxmlformats.org/drawingml/2006/table">
            <a:tbl>
              <a:tblPr firstRow="1" bandRow="1">
                <a:tableStyleId>{5940675A-B579-460E-94D1-54222C63F5DA}</a:tableStyleId>
              </a:tblPr>
              <a:tblGrid>
                <a:gridCol w="1005840">
                  <a:extLst>
                    <a:ext uri="{9D8B030D-6E8A-4147-A177-3AD203B41FA5}">
                      <a16:colId xmlns:a16="http://schemas.microsoft.com/office/drawing/2014/main" val="3315219845"/>
                    </a:ext>
                  </a:extLst>
                </a:gridCol>
              </a:tblGrid>
              <a:tr h="236260">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800" b="1" dirty="0">
                          <a:solidFill>
                            <a:schemeClr val="tx1"/>
                          </a:solidFill>
                        </a:rPr>
                        <a:t>Phase III</a:t>
                      </a:r>
                    </a:p>
                    <a:p>
                      <a:pPr marL="0" marR="0" lvl="0" indent="0" algn="ctr" defTabSz="1007943" rtl="0" eaLnBrk="1" fontAlgn="auto" latinLnBrk="0" hangingPunct="1">
                        <a:lnSpc>
                          <a:spcPct val="100000"/>
                        </a:lnSpc>
                        <a:spcBef>
                          <a:spcPts val="0"/>
                        </a:spcBef>
                        <a:spcAft>
                          <a:spcPts val="0"/>
                        </a:spcAft>
                        <a:buClrTx/>
                        <a:buSzTx/>
                        <a:buFontTx/>
                        <a:buNone/>
                        <a:tabLst/>
                        <a:defRPr/>
                      </a:pPr>
                      <a:r>
                        <a:rPr lang="fr-FR" sz="800" b="1" dirty="0">
                          <a:solidFill>
                            <a:schemeClr val="tx1"/>
                          </a:solidFill>
                        </a:rPr>
                        <a:t>12 </a:t>
                      </a:r>
                      <a:r>
                        <a:rPr lang="fr-FR" sz="800" b="1" dirty="0" err="1">
                          <a:solidFill>
                            <a:schemeClr val="tx1"/>
                          </a:solidFill>
                        </a:rPr>
                        <a:t>months</a:t>
                      </a:r>
                      <a:endParaRPr lang="fr-FR" sz="800" b="1" dirty="0">
                        <a:solidFill>
                          <a:schemeClr val="tx1"/>
                        </a:solidFill>
                      </a:endParaRPr>
                    </a:p>
                  </a:txBody>
                  <a:tcPr marL="95024" marR="95024" marT="47512" marB="47512">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rgbClr val="437CBB"/>
                      </a:solidFill>
                      <a:prstDash val="solid"/>
                      <a:round/>
                      <a:headEnd type="none" w="med" len="med"/>
                      <a:tailEnd type="none" w="med" len="med"/>
                    </a:lnB>
                    <a:lnTlToBr w="12700" cmpd="sng">
                      <a:noFill/>
                      <a:prstDash val="solid"/>
                    </a:lnTlToBr>
                    <a:lnBlToTr w="12700" cmpd="sng">
                      <a:noFill/>
                      <a:prstDash val="solid"/>
                    </a:lnBlToTr>
                    <a:solidFill>
                      <a:srgbClr val="DAE5F2"/>
                    </a:solidFill>
                  </a:tcPr>
                </a:tc>
                <a:extLst>
                  <a:ext uri="{0D108BD9-81ED-4DB2-BD59-A6C34878D82A}">
                    <a16:rowId xmlns:a16="http://schemas.microsoft.com/office/drawing/2014/main" val="3403816063"/>
                  </a:ext>
                </a:extLst>
              </a:tr>
              <a:tr h="151256">
                <a:tc>
                  <a:txBody>
                    <a:bodyPr/>
                    <a:lstStyle/>
                    <a:p>
                      <a:pPr algn="ctr"/>
                      <a:r>
                        <a:rPr lang="fr-FR" sz="800" b="1" dirty="0">
                          <a:solidFill>
                            <a:schemeClr val="tx1"/>
                          </a:solidFill>
                        </a:rPr>
                        <a:t>N=955</a:t>
                      </a:r>
                    </a:p>
                  </a:txBody>
                  <a:tcPr marL="95024" marR="95024" marT="47512" marB="47512">
                    <a:lnL w="12700" cap="flat" cmpd="sng" algn="ctr">
                      <a:solidFill>
                        <a:srgbClr val="437CBB"/>
                      </a:solidFill>
                      <a:prstDash val="solid"/>
                      <a:round/>
                      <a:headEnd type="none" w="med" len="med"/>
                      <a:tailEnd type="none" w="med" len="med"/>
                    </a:lnL>
                    <a:lnR w="12700" cap="flat" cmpd="sng" algn="ctr">
                      <a:solidFill>
                        <a:srgbClr val="437CBB"/>
                      </a:solidFill>
                      <a:prstDash val="solid"/>
                      <a:round/>
                      <a:headEnd type="none" w="med" len="med"/>
                      <a:tailEnd type="none" w="med" len="med"/>
                    </a:lnR>
                    <a:lnT w="12700" cap="flat" cmpd="sng" algn="ctr">
                      <a:solidFill>
                        <a:srgbClr val="437CBB"/>
                      </a:solidFill>
                      <a:prstDash val="solid"/>
                      <a:round/>
                      <a:headEnd type="none" w="med" len="med"/>
                      <a:tailEnd type="none" w="med" len="med"/>
                    </a:lnT>
                    <a:lnB w="12700" cap="flat" cmpd="sng" algn="ctr">
                      <a:solidFill>
                        <a:srgbClr val="437CB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85092992"/>
                  </a:ext>
                </a:extLst>
              </a:tr>
            </a:tbl>
          </a:graphicData>
        </a:graphic>
      </p:graphicFrame>
      <p:sp>
        <p:nvSpPr>
          <p:cNvPr id="2072" name="Rectangle 2071">
            <a:extLst>
              <a:ext uri="{FF2B5EF4-FFF2-40B4-BE49-F238E27FC236}">
                <a16:creationId xmlns:a16="http://schemas.microsoft.com/office/drawing/2014/main" id="{760D2EE8-FCE8-715E-3942-C554093786EE}"/>
              </a:ext>
            </a:extLst>
          </p:cNvPr>
          <p:cNvSpPr/>
          <p:nvPr/>
        </p:nvSpPr>
        <p:spPr>
          <a:xfrm>
            <a:off x="2290244" y="2254456"/>
            <a:ext cx="1023037" cy="246221"/>
          </a:xfrm>
          <a:prstGeom prst="rect">
            <a:avLst/>
          </a:prstGeom>
        </p:spPr>
        <p:txBody>
          <a:bodyPr wrap="none">
            <a:spAutoFit/>
          </a:bodyPr>
          <a:lstStyle/>
          <a:p>
            <a:pPr marL="0" marR="0" lvl="0" indent="0" algn="ctr" defTabSz="861993" rtl="0" eaLnBrk="0" fontAlgn="auto" latinLnBrk="0" hangingPunct="0">
              <a:lnSpc>
                <a:spcPct val="100000"/>
              </a:lnSpc>
              <a:spcBef>
                <a:spcPts val="0"/>
              </a:spcBef>
              <a:spcAft>
                <a:spcPts val="0"/>
              </a:spcAft>
              <a:buClrTx/>
              <a:buSzTx/>
              <a:buFontTx/>
              <a:buNone/>
              <a:tabLst/>
              <a:defRPr/>
            </a:pPr>
            <a:r>
              <a:rPr kumimoji="0" lang="fr-FR" sz="1000" b="1" i="0" u="none" strike="noStrike" kern="1200" cap="none" spc="0" normalizeH="0" baseline="0" noProof="0" dirty="0" err="1">
                <a:ln>
                  <a:noFill/>
                </a:ln>
                <a:effectLst/>
                <a:uLnTx/>
                <a:uFillTx/>
                <a:latin typeface="Arial"/>
                <a:ea typeface="+mn-ea"/>
                <a:cs typeface="+mn-cs"/>
              </a:rPr>
              <a:t>Resmetirom</a:t>
            </a:r>
            <a:r>
              <a:rPr kumimoji="0" lang="fr-FR" sz="1000" b="1" i="0" u="none" strike="noStrike" kern="1200" cap="none" spc="0" normalizeH="0" baseline="0" noProof="0" dirty="0">
                <a:ln>
                  <a:noFill/>
                </a:ln>
                <a:effectLst/>
                <a:uLnTx/>
                <a:uFillTx/>
                <a:latin typeface="Arial"/>
                <a:ea typeface="+mn-ea"/>
                <a:cs typeface="+mn-cs"/>
              </a:rPr>
              <a:t>**</a:t>
            </a:r>
          </a:p>
        </p:txBody>
      </p:sp>
      <p:pic>
        <p:nvPicPr>
          <p:cNvPr id="2073" name="Image 51">
            <a:extLst>
              <a:ext uri="{FF2B5EF4-FFF2-40B4-BE49-F238E27FC236}">
                <a16:creationId xmlns:a16="http://schemas.microsoft.com/office/drawing/2014/main" id="{54FCC35C-5306-8B3C-5D40-F154429227D2}"/>
              </a:ext>
            </a:extLst>
          </p:cNvPr>
          <p:cNvPicPr>
            <a:picLocks noChangeAspect="1"/>
          </p:cNvPicPr>
          <p:nvPr/>
        </p:nvPicPr>
        <p:blipFill>
          <a:blip r:embed="rId24"/>
          <a:stretch>
            <a:fillRect/>
          </a:stretch>
        </p:blipFill>
        <p:spPr>
          <a:xfrm>
            <a:off x="2302279" y="1893296"/>
            <a:ext cx="998966" cy="304685"/>
          </a:xfrm>
          <a:prstGeom prst="rect">
            <a:avLst/>
          </a:prstGeom>
        </p:spPr>
      </p:pic>
      <p:sp>
        <p:nvSpPr>
          <p:cNvPr id="2075" name="Rectangle: Rounded Corners 2074">
            <a:extLst>
              <a:ext uri="{FF2B5EF4-FFF2-40B4-BE49-F238E27FC236}">
                <a16:creationId xmlns:a16="http://schemas.microsoft.com/office/drawing/2014/main" id="{662E5D53-8506-47DF-BA62-EEBF901C82EF}"/>
              </a:ext>
            </a:extLst>
          </p:cNvPr>
          <p:cNvSpPr/>
          <p:nvPr/>
        </p:nvSpPr>
        <p:spPr bwMode="auto">
          <a:xfrm>
            <a:off x="2109710" y="1448531"/>
            <a:ext cx="1384105" cy="280928"/>
          </a:xfrm>
          <a:prstGeom prst="roundRect">
            <a:avLst/>
          </a:prstGeom>
          <a:solidFill>
            <a:srgbClr val="669800"/>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050" b="1" i="0" u="none" strike="noStrike" cap="none" normalizeH="0" baseline="0" dirty="0">
                <a:ln>
                  <a:noFill/>
                </a:ln>
                <a:solidFill>
                  <a:schemeClr val="bg1"/>
                </a:solidFill>
                <a:effectLst/>
                <a:latin typeface="Arial" pitchFamily="34" charset="0"/>
              </a:rPr>
              <a:t>THR-</a:t>
            </a:r>
            <a:r>
              <a:rPr kumimoji="0" lang="el-GR" sz="1050" b="1" i="0" u="none" strike="noStrike" cap="none" normalizeH="0" baseline="0" dirty="0">
                <a:ln>
                  <a:noFill/>
                </a:ln>
                <a:solidFill>
                  <a:schemeClr val="bg1"/>
                </a:solidFill>
                <a:effectLst/>
                <a:latin typeface="Arial" pitchFamily="34" charset="0"/>
              </a:rPr>
              <a:t>β</a:t>
            </a:r>
            <a:endParaRPr kumimoji="0" lang="en-US" sz="1050" b="1" i="0" u="none" strike="noStrike" cap="none" normalizeH="0" baseline="0" dirty="0">
              <a:ln>
                <a:noFill/>
              </a:ln>
              <a:solidFill>
                <a:schemeClr val="bg1"/>
              </a:solidFill>
              <a:effectLst/>
              <a:latin typeface="Arial" pitchFamily="34" charset="0"/>
            </a:endParaRPr>
          </a:p>
        </p:txBody>
      </p:sp>
      <p:sp>
        <p:nvSpPr>
          <p:cNvPr id="2077" name="Freeform: Shape 2076">
            <a:extLst>
              <a:ext uri="{FF2B5EF4-FFF2-40B4-BE49-F238E27FC236}">
                <a16:creationId xmlns:a16="http://schemas.microsoft.com/office/drawing/2014/main" id="{7E2AB188-78D7-C3E7-0341-D07E2BC6A6DB}"/>
              </a:ext>
            </a:extLst>
          </p:cNvPr>
          <p:cNvSpPr/>
          <p:nvPr/>
        </p:nvSpPr>
        <p:spPr bwMode="auto">
          <a:xfrm>
            <a:off x="2295747" y="3844226"/>
            <a:ext cx="1012031" cy="92868"/>
          </a:xfrm>
          <a:custGeom>
            <a:avLst/>
            <a:gdLst>
              <a:gd name="connsiteX0" fmla="*/ 1012031 w 1012031"/>
              <a:gd name="connsiteY0" fmla="*/ 90487 h 92868"/>
              <a:gd name="connsiteX1" fmla="*/ 1012031 w 1012031"/>
              <a:gd name="connsiteY1" fmla="*/ 0 h 92868"/>
              <a:gd name="connsiteX2" fmla="*/ 0 w 1012031"/>
              <a:gd name="connsiteY2" fmla="*/ 0 h 92868"/>
              <a:gd name="connsiteX3" fmla="*/ 0 w 1012031"/>
              <a:gd name="connsiteY3" fmla="*/ 92868 h 92868"/>
            </a:gdLst>
            <a:ahLst/>
            <a:cxnLst>
              <a:cxn ang="0">
                <a:pos x="connsiteX0" y="connsiteY0"/>
              </a:cxn>
              <a:cxn ang="0">
                <a:pos x="connsiteX1" y="connsiteY1"/>
              </a:cxn>
              <a:cxn ang="0">
                <a:pos x="connsiteX2" y="connsiteY2"/>
              </a:cxn>
              <a:cxn ang="0">
                <a:pos x="connsiteX3" y="connsiteY3"/>
              </a:cxn>
            </a:cxnLst>
            <a:rect l="l" t="t" r="r" b="b"/>
            <a:pathLst>
              <a:path w="1012031" h="92868">
                <a:moveTo>
                  <a:pt x="1012031" y="90487"/>
                </a:moveTo>
                <a:lnTo>
                  <a:pt x="1012031" y="0"/>
                </a:lnTo>
                <a:lnTo>
                  <a:pt x="0" y="0"/>
                </a:lnTo>
                <a:lnTo>
                  <a:pt x="0" y="92868"/>
                </a:lnTo>
              </a:path>
            </a:pathLst>
          </a:cu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pitchFamily="34" charset="0"/>
            </a:endParaRPr>
          </a:p>
        </p:txBody>
      </p:sp>
      <p:sp>
        <p:nvSpPr>
          <p:cNvPr id="2078" name="Freeform: Shape 2077">
            <a:extLst>
              <a:ext uri="{FF2B5EF4-FFF2-40B4-BE49-F238E27FC236}">
                <a16:creationId xmlns:a16="http://schemas.microsoft.com/office/drawing/2014/main" id="{9325DF50-DAA3-A447-BC70-598076BAC88B}"/>
              </a:ext>
            </a:extLst>
          </p:cNvPr>
          <p:cNvSpPr/>
          <p:nvPr/>
        </p:nvSpPr>
        <p:spPr bwMode="auto">
          <a:xfrm>
            <a:off x="3902126" y="3844226"/>
            <a:ext cx="1012031" cy="92868"/>
          </a:xfrm>
          <a:custGeom>
            <a:avLst/>
            <a:gdLst>
              <a:gd name="connsiteX0" fmla="*/ 1012031 w 1012031"/>
              <a:gd name="connsiteY0" fmla="*/ 90487 h 92868"/>
              <a:gd name="connsiteX1" fmla="*/ 1012031 w 1012031"/>
              <a:gd name="connsiteY1" fmla="*/ 0 h 92868"/>
              <a:gd name="connsiteX2" fmla="*/ 0 w 1012031"/>
              <a:gd name="connsiteY2" fmla="*/ 0 h 92868"/>
              <a:gd name="connsiteX3" fmla="*/ 0 w 1012031"/>
              <a:gd name="connsiteY3" fmla="*/ 92868 h 92868"/>
            </a:gdLst>
            <a:ahLst/>
            <a:cxnLst>
              <a:cxn ang="0">
                <a:pos x="connsiteX0" y="connsiteY0"/>
              </a:cxn>
              <a:cxn ang="0">
                <a:pos x="connsiteX1" y="connsiteY1"/>
              </a:cxn>
              <a:cxn ang="0">
                <a:pos x="connsiteX2" y="connsiteY2"/>
              </a:cxn>
              <a:cxn ang="0">
                <a:pos x="connsiteX3" y="connsiteY3"/>
              </a:cxn>
            </a:cxnLst>
            <a:rect l="l" t="t" r="r" b="b"/>
            <a:pathLst>
              <a:path w="1012031" h="92868">
                <a:moveTo>
                  <a:pt x="1012031" y="90487"/>
                </a:moveTo>
                <a:lnTo>
                  <a:pt x="1012031" y="0"/>
                </a:lnTo>
                <a:lnTo>
                  <a:pt x="0" y="0"/>
                </a:lnTo>
                <a:lnTo>
                  <a:pt x="0" y="92868"/>
                </a:lnTo>
              </a:path>
            </a:pathLst>
          </a:cu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pitchFamily="34" charset="0"/>
            </a:endParaRPr>
          </a:p>
        </p:txBody>
      </p:sp>
      <p:sp>
        <p:nvSpPr>
          <p:cNvPr id="2079" name="Freeform: Shape 2078">
            <a:extLst>
              <a:ext uri="{FF2B5EF4-FFF2-40B4-BE49-F238E27FC236}">
                <a16:creationId xmlns:a16="http://schemas.microsoft.com/office/drawing/2014/main" id="{A64DCF9B-5A7A-CEDA-6D53-CFBF645D849C}"/>
              </a:ext>
            </a:extLst>
          </p:cNvPr>
          <p:cNvSpPr/>
          <p:nvPr/>
        </p:nvSpPr>
        <p:spPr bwMode="auto">
          <a:xfrm>
            <a:off x="4996476" y="3844226"/>
            <a:ext cx="1012031" cy="92868"/>
          </a:xfrm>
          <a:custGeom>
            <a:avLst/>
            <a:gdLst>
              <a:gd name="connsiteX0" fmla="*/ 1012031 w 1012031"/>
              <a:gd name="connsiteY0" fmla="*/ 90487 h 92868"/>
              <a:gd name="connsiteX1" fmla="*/ 1012031 w 1012031"/>
              <a:gd name="connsiteY1" fmla="*/ 0 h 92868"/>
              <a:gd name="connsiteX2" fmla="*/ 0 w 1012031"/>
              <a:gd name="connsiteY2" fmla="*/ 0 h 92868"/>
              <a:gd name="connsiteX3" fmla="*/ 0 w 1012031"/>
              <a:gd name="connsiteY3" fmla="*/ 92868 h 92868"/>
            </a:gdLst>
            <a:ahLst/>
            <a:cxnLst>
              <a:cxn ang="0">
                <a:pos x="connsiteX0" y="connsiteY0"/>
              </a:cxn>
              <a:cxn ang="0">
                <a:pos x="connsiteX1" y="connsiteY1"/>
              </a:cxn>
              <a:cxn ang="0">
                <a:pos x="connsiteX2" y="connsiteY2"/>
              </a:cxn>
              <a:cxn ang="0">
                <a:pos x="connsiteX3" y="connsiteY3"/>
              </a:cxn>
            </a:cxnLst>
            <a:rect l="l" t="t" r="r" b="b"/>
            <a:pathLst>
              <a:path w="1012031" h="92868">
                <a:moveTo>
                  <a:pt x="1012031" y="90487"/>
                </a:moveTo>
                <a:lnTo>
                  <a:pt x="1012031" y="0"/>
                </a:lnTo>
                <a:lnTo>
                  <a:pt x="0" y="0"/>
                </a:lnTo>
                <a:lnTo>
                  <a:pt x="0" y="92868"/>
                </a:lnTo>
              </a:path>
            </a:pathLst>
          </a:cu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pitchFamily="34" charset="0"/>
            </a:endParaRPr>
          </a:p>
        </p:txBody>
      </p:sp>
      <p:sp>
        <p:nvSpPr>
          <p:cNvPr id="32" name="Freeform: Shape 31">
            <a:extLst>
              <a:ext uri="{FF2B5EF4-FFF2-40B4-BE49-F238E27FC236}">
                <a16:creationId xmlns:a16="http://schemas.microsoft.com/office/drawing/2014/main" id="{67D0AB44-73C0-890C-82EF-A9BAEE184595}"/>
              </a:ext>
            </a:extLst>
          </p:cNvPr>
          <p:cNvSpPr/>
          <p:nvPr/>
        </p:nvSpPr>
        <p:spPr bwMode="auto">
          <a:xfrm>
            <a:off x="6090826" y="3844226"/>
            <a:ext cx="1012031" cy="92868"/>
          </a:xfrm>
          <a:custGeom>
            <a:avLst/>
            <a:gdLst>
              <a:gd name="connsiteX0" fmla="*/ 1012031 w 1012031"/>
              <a:gd name="connsiteY0" fmla="*/ 90487 h 92868"/>
              <a:gd name="connsiteX1" fmla="*/ 1012031 w 1012031"/>
              <a:gd name="connsiteY1" fmla="*/ 0 h 92868"/>
              <a:gd name="connsiteX2" fmla="*/ 0 w 1012031"/>
              <a:gd name="connsiteY2" fmla="*/ 0 h 92868"/>
              <a:gd name="connsiteX3" fmla="*/ 0 w 1012031"/>
              <a:gd name="connsiteY3" fmla="*/ 92868 h 92868"/>
            </a:gdLst>
            <a:ahLst/>
            <a:cxnLst>
              <a:cxn ang="0">
                <a:pos x="connsiteX0" y="connsiteY0"/>
              </a:cxn>
              <a:cxn ang="0">
                <a:pos x="connsiteX1" y="connsiteY1"/>
              </a:cxn>
              <a:cxn ang="0">
                <a:pos x="connsiteX2" y="connsiteY2"/>
              </a:cxn>
              <a:cxn ang="0">
                <a:pos x="connsiteX3" y="connsiteY3"/>
              </a:cxn>
            </a:cxnLst>
            <a:rect l="l" t="t" r="r" b="b"/>
            <a:pathLst>
              <a:path w="1012031" h="92868">
                <a:moveTo>
                  <a:pt x="1012031" y="90487"/>
                </a:moveTo>
                <a:lnTo>
                  <a:pt x="1012031" y="0"/>
                </a:lnTo>
                <a:lnTo>
                  <a:pt x="0" y="0"/>
                </a:lnTo>
                <a:lnTo>
                  <a:pt x="0" y="92868"/>
                </a:lnTo>
              </a:path>
            </a:pathLst>
          </a:cu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pitchFamily="34" charset="0"/>
            </a:endParaRPr>
          </a:p>
        </p:txBody>
      </p:sp>
      <p:sp>
        <p:nvSpPr>
          <p:cNvPr id="33" name="Freeform: Shape 32">
            <a:extLst>
              <a:ext uri="{FF2B5EF4-FFF2-40B4-BE49-F238E27FC236}">
                <a16:creationId xmlns:a16="http://schemas.microsoft.com/office/drawing/2014/main" id="{56B1050E-789C-CA04-9FC5-9C4850BD2E9D}"/>
              </a:ext>
            </a:extLst>
          </p:cNvPr>
          <p:cNvSpPr/>
          <p:nvPr/>
        </p:nvSpPr>
        <p:spPr bwMode="auto">
          <a:xfrm>
            <a:off x="7185176" y="3844226"/>
            <a:ext cx="1012031" cy="92868"/>
          </a:xfrm>
          <a:custGeom>
            <a:avLst/>
            <a:gdLst>
              <a:gd name="connsiteX0" fmla="*/ 1012031 w 1012031"/>
              <a:gd name="connsiteY0" fmla="*/ 90487 h 92868"/>
              <a:gd name="connsiteX1" fmla="*/ 1012031 w 1012031"/>
              <a:gd name="connsiteY1" fmla="*/ 0 h 92868"/>
              <a:gd name="connsiteX2" fmla="*/ 0 w 1012031"/>
              <a:gd name="connsiteY2" fmla="*/ 0 h 92868"/>
              <a:gd name="connsiteX3" fmla="*/ 0 w 1012031"/>
              <a:gd name="connsiteY3" fmla="*/ 92868 h 92868"/>
            </a:gdLst>
            <a:ahLst/>
            <a:cxnLst>
              <a:cxn ang="0">
                <a:pos x="connsiteX0" y="connsiteY0"/>
              </a:cxn>
              <a:cxn ang="0">
                <a:pos x="connsiteX1" y="connsiteY1"/>
              </a:cxn>
              <a:cxn ang="0">
                <a:pos x="connsiteX2" y="connsiteY2"/>
              </a:cxn>
              <a:cxn ang="0">
                <a:pos x="connsiteX3" y="connsiteY3"/>
              </a:cxn>
            </a:cxnLst>
            <a:rect l="l" t="t" r="r" b="b"/>
            <a:pathLst>
              <a:path w="1012031" h="92868">
                <a:moveTo>
                  <a:pt x="1012031" y="90487"/>
                </a:moveTo>
                <a:lnTo>
                  <a:pt x="1012031" y="0"/>
                </a:lnTo>
                <a:lnTo>
                  <a:pt x="0" y="0"/>
                </a:lnTo>
                <a:lnTo>
                  <a:pt x="0" y="92868"/>
                </a:lnTo>
              </a:path>
            </a:pathLst>
          </a:cu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pitchFamily="34" charset="0"/>
            </a:endParaRPr>
          </a:p>
        </p:txBody>
      </p:sp>
      <p:sp>
        <p:nvSpPr>
          <p:cNvPr id="34" name="Freeform: Shape 33">
            <a:extLst>
              <a:ext uri="{FF2B5EF4-FFF2-40B4-BE49-F238E27FC236}">
                <a16:creationId xmlns:a16="http://schemas.microsoft.com/office/drawing/2014/main" id="{18620911-A382-8E37-BA32-671267B0D265}"/>
              </a:ext>
            </a:extLst>
          </p:cNvPr>
          <p:cNvSpPr/>
          <p:nvPr/>
        </p:nvSpPr>
        <p:spPr bwMode="auto">
          <a:xfrm>
            <a:off x="8279526" y="3844226"/>
            <a:ext cx="1012031" cy="92868"/>
          </a:xfrm>
          <a:custGeom>
            <a:avLst/>
            <a:gdLst>
              <a:gd name="connsiteX0" fmla="*/ 1012031 w 1012031"/>
              <a:gd name="connsiteY0" fmla="*/ 90487 h 92868"/>
              <a:gd name="connsiteX1" fmla="*/ 1012031 w 1012031"/>
              <a:gd name="connsiteY1" fmla="*/ 0 h 92868"/>
              <a:gd name="connsiteX2" fmla="*/ 0 w 1012031"/>
              <a:gd name="connsiteY2" fmla="*/ 0 h 92868"/>
              <a:gd name="connsiteX3" fmla="*/ 0 w 1012031"/>
              <a:gd name="connsiteY3" fmla="*/ 92868 h 92868"/>
            </a:gdLst>
            <a:ahLst/>
            <a:cxnLst>
              <a:cxn ang="0">
                <a:pos x="connsiteX0" y="connsiteY0"/>
              </a:cxn>
              <a:cxn ang="0">
                <a:pos x="connsiteX1" y="connsiteY1"/>
              </a:cxn>
              <a:cxn ang="0">
                <a:pos x="connsiteX2" y="connsiteY2"/>
              </a:cxn>
              <a:cxn ang="0">
                <a:pos x="connsiteX3" y="connsiteY3"/>
              </a:cxn>
            </a:cxnLst>
            <a:rect l="l" t="t" r="r" b="b"/>
            <a:pathLst>
              <a:path w="1012031" h="92868">
                <a:moveTo>
                  <a:pt x="1012031" y="90487"/>
                </a:moveTo>
                <a:lnTo>
                  <a:pt x="1012031" y="0"/>
                </a:lnTo>
                <a:lnTo>
                  <a:pt x="0" y="0"/>
                </a:lnTo>
                <a:lnTo>
                  <a:pt x="0" y="92868"/>
                </a:lnTo>
              </a:path>
            </a:pathLst>
          </a:cu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pitchFamily="34" charset="0"/>
            </a:endParaRPr>
          </a:p>
        </p:txBody>
      </p:sp>
      <p:sp>
        <p:nvSpPr>
          <p:cNvPr id="35" name="Freeform: Shape 34">
            <a:extLst>
              <a:ext uri="{FF2B5EF4-FFF2-40B4-BE49-F238E27FC236}">
                <a16:creationId xmlns:a16="http://schemas.microsoft.com/office/drawing/2014/main" id="{8C6F28FB-D4CD-A326-9F7E-9130E500F7FD}"/>
              </a:ext>
            </a:extLst>
          </p:cNvPr>
          <p:cNvSpPr/>
          <p:nvPr/>
        </p:nvSpPr>
        <p:spPr bwMode="auto">
          <a:xfrm>
            <a:off x="9373875" y="3844226"/>
            <a:ext cx="1012031" cy="92868"/>
          </a:xfrm>
          <a:custGeom>
            <a:avLst/>
            <a:gdLst>
              <a:gd name="connsiteX0" fmla="*/ 1012031 w 1012031"/>
              <a:gd name="connsiteY0" fmla="*/ 90487 h 92868"/>
              <a:gd name="connsiteX1" fmla="*/ 1012031 w 1012031"/>
              <a:gd name="connsiteY1" fmla="*/ 0 h 92868"/>
              <a:gd name="connsiteX2" fmla="*/ 0 w 1012031"/>
              <a:gd name="connsiteY2" fmla="*/ 0 h 92868"/>
              <a:gd name="connsiteX3" fmla="*/ 0 w 1012031"/>
              <a:gd name="connsiteY3" fmla="*/ 92868 h 92868"/>
            </a:gdLst>
            <a:ahLst/>
            <a:cxnLst>
              <a:cxn ang="0">
                <a:pos x="connsiteX0" y="connsiteY0"/>
              </a:cxn>
              <a:cxn ang="0">
                <a:pos x="connsiteX1" y="connsiteY1"/>
              </a:cxn>
              <a:cxn ang="0">
                <a:pos x="connsiteX2" y="connsiteY2"/>
              </a:cxn>
              <a:cxn ang="0">
                <a:pos x="connsiteX3" y="connsiteY3"/>
              </a:cxn>
            </a:cxnLst>
            <a:rect l="l" t="t" r="r" b="b"/>
            <a:pathLst>
              <a:path w="1012031" h="92868">
                <a:moveTo>
                  <a:pt x="1012031" y="90487"/>
                </a:moveTo>
                <a:lnTo>
                  <a:pt x="1012031" y="0"/>
                </a:lnTo>
                <a:lnTo>
                  <a:pt x="0" y="0"/>
                </a:lnTo>
                <a:lnTo>
                  <a:pt x="0" y="92868"/>
                </a:lnTo>
              </a:path>
            </a:pathLst>
          </a:cu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pitchFamily="34" charset="0"/>
            </a:endParaRPr>
          </a:p>
        </p:txBody>
      </p:sp>
      <p:pic>
        <p:nvPicPr>
          <p:cNvPr id="4" name="Picture 3" descr="A black background with colorful text&#10;&#10;Description automatically generated">
            <a:extLst>
              <a:ext uri="{FF2B5EF4-FFF2-40B4-BE49-F238E27FC236}">
                <a16:creationId xmlns:a16="http://schemas.microsoft.com/office/drawing/2014/main" id="{A79421D7-1503-C303-2F88-F9DEA5D20C40}"/>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9156539" y="324107"/>
            <a:ext cx="1175805" cy="499519"/>
          </a:xfrm>
          <a:prstGeom prst="rect">
            <a:avLst/>
          </a:prstGeom>
        </p:spPr>
      </p:pic>
    </p:spTree>
    <p:extLst>
      <p:ext uri="{BB962C8B-B14F-4D97-AF65-F5344CB8AC3E}">
        <p14:creationId xmlns:p14="http://schemas.microsoft.com/office/powerpoint/2010/main" val="3469932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260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6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6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7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7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7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7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7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2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3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3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3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3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4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4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4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4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4"/>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85"/>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78"/>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87"/>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52579"/>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7"/>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1"/>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14"/>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8"/>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86"/>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91"/>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96"/>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112"/>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14"/>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136"/>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155"/>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156"/>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57"/>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158"/>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152586"/>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152587"/>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152588"/>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152589"/>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152590"/>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152591"/>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152592"/>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152594"/>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152597"/>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56"/>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2055"/>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2057"/>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2060"/>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2061"/>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2064"/>
                                        </p:tgtEl>
                                        <p:attrNameLst>
                                          <p:attrName>style.visibility</p:attrName>
                                        </p:attrNameLst>
                                      </p:cBhvr>
                                      <p:to>
                                        <p:strVal val="visible"/>
                                      </p:to>
                                    </p:set>
                                  </p:childTnLst>
                                </p:cTn>
                              </p:par>
                              <p:par>
                                <p:cTn id="139" presetID="1" presetClass="entr" presetSubtype="0" fill="hold" nodeType="withEffect">
                                  <p:stCondLst>
                                    <p:cond delay="0"/>
                                  </p:stCondLst>
                                  <p:childTnLst>
                                    <p:set>
                                      <p:cBhvr>
                                        <p:cTn id="140" dur="1" fill="hold">
                                          <p:stCondLst>
                                            <p:cond delay="0"/>
                                          </p:stCondLst>
                                        </p:cTn>
                                        <p:tgtEl>
                                          <p:spTgt spid="2065"/>
                                        </p:tgtEl>
                                        <p:attrNameLst>
                                          <p:attrName>style.visibility</p:attrName>
                                        </p:attrNameLst>
                                      </p:cBhvr>
                                      <p:to>
                                        <p:strVal val="visible"/>
                                      </p:to>
                                    </p:set>
                                  </p:childTnLst>
                                </p:cTn>
                              </p:par>
                              <p:par>
                                <p:cTn id="141" presetID="1" presetClass="entr" presetSubtype="0" fill="hold" nodeType="withEffect">
                                  <p:stCondLst>
                                    <p:cond delay="0"/>
                                  </p:stCondLst>
                                  <p:childTnLst>
                                    <p:set>
                                      <p:cBhvr>
                                        <p:cTn id="142" dur="1" fill="hold">
                                          <p:stCondLst>
                                            <p:cond delay="0"/>
                                          </p:stCondLst>
                                        </p:cTn>
                                        <p:tgtEl>
                                          <p:spTgt spid="2067"/>
                                        </p:tgtEl>
                                        <p:attrNameLst>
                                          <p:attrName>style.visibility</p:attrName>
                                        </p:attrNameLst>
                                      </p:cBhvr>
                                      <p:to>
                                        <p:strVal val="visible"/>
                                      </p:to>
                                    </p:set>
                                  </p:childTnLst>
                                </p:cTn>
                              </p:par>
                              <p:par>
                                <p:cTn id="143" presetID="1" presetClass="entr" presetSubtype="0" fill="hold" nodeType="withEffect">
                                  <p:stCondLst>
                                    <p:cond delay="0"/>
                                  </p:stCondLst>
                                  <p:childTnLst>
                                    <p:set>
                                      <p:cBhvr>
                                        <p:cTn id="144" dur="1" fill="hold">
                                          <p:stCondLst>
                                            <p:cond delay="0"/>
                                          </p:stCondLst>
                                        </p:cTn>
                                        <p:tgtEl>
                                          <p:spTgt spid="2069"/>
                                        </p:tgtEl>
                                        <p:attrNameLst>
                                          <p:attrName>style.visibility</p:attrName>
                                        </p:attrNameLst>
                                      </p:cBhvr>
                                      <p:to>
                                        <p:strVal val="visible"/>
                                      </p:to>
                                    </p:set>
                                  </p:childTnLst>
                                </p:cTn>
                              </p:par>
                              <p:par>
                                <p:cTn id="145" presetID="1" presetClass="entr" presetSubtype="0" fill="hold" nodeType="withEffect">
                                  <p:stCondLst>
                                    <p:cond delay="0"/>
                                  </p:stCondLst>
                                  <p:childTnLst>
                                    <p:set>
                                      <p:cBhvr>
                                        <p:cTn id="146" dur="1" fill="hold">
                                          <p:stCondLst>
                                            <p:cond delay="0"/>
                                          </p:stCondLst>
                                        </p:cTn>
                                        <p:tgtEl>
                                          <p:spTgt spid="2070"/>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8"/>
                                        </p:tgtEl>
                                        <p:attrNameLst>
                                          <p:attrName>style.visibility</p:attrName>
                                        </p:attrNameLst>
                                      </p:cBhvr>
                                      <p:to>
                                        <p:strVal val="visible"/>
                                      </p:to>
                                    </p:set>
                                  </p:childTnLst>
                                </p:cTn>
                              </p:par>
                              <p:par>
                                <p:cTn id="149" presetID="1" presetClass="entr" presetSubtype="0" fill="hold" nodeType="withEffect">
                                  <p:stCondLst>
                                    <p:cond delay="0"/>
                                  </p:stCondLst>
                                  <p:childTnLst>
                                    <p:set>
                                      <p:cBhvr>
                                        <p:cTn id="150" dur="1" fill="hold">
                                          <p:stCondLst>
                                            <p:cond delay="0"/>
                                          </p:stCondLst>
                                        </p:cTn>
                                        <p:tgtEl>
                                          <p:spTgt spid="9"/>
                                        </p:tgtEl>
                                        <p:attrNameLst>
                                          <p:attrName>style.visibility</p:attrName>
                                        </p:attrNameLst>
                                      </p:cBhvr>
                                      <p:to>
                                        <p:strVal val="visible"/>
                                      </p:to>
                                    </p:set>
                                  </p:childTnLst>
                                </p:cTn>
                              </p:par>
                              <p:par>
                                <p:cTn id="151" presetID="1" presetClass="entr" presetSubtype="0" fill="hold" nodeType="withEffect">
                                  <p:stCondLst>
                                    <p:cond delay="0"/>
                                  </p:stCondLst>
                                  <p:childTnLst>
                                    <p:set>
                                      <p:cBhvr>
                                        <p:cTn id="152" dur="1" fill="hold">
                                          <p:stCondLst>
                                            <p:cond delay="0"/>
                                          </p:stCondLst>
                                        </p:cTn>
                                        <p:tgtEl>
                                          <p:spTgt spid="10"/>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13"/>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17"/>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152576"/>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2078"/>
                                        </p:tgtEl>
                                        <p:attrNameLst>
                                          <p:attrName>style.visibility</p:attrName>
                                        </p:attrNameLst>
                                      </p:cBhvr>
                                      <p:to>
                                        <p:strVal val="visible"/>
                                      </p:to>
                                    </p:set>
                                  </p:childTnLst>
                                </p:cTn>
                              </p:par>
                              <p:par>
                                <p:cTn id="161" presetID="1" presetClass="entr" presetSubtype="0" fill="hold" grpId="0" nodeType="withEffect">
                                  <p:stCondLst>
                                    <p:cond delay="0"/>
                                  </p:stCondLst>
                                  <p:childTnLst>
                                    <p:set>
                                      <p:cBhvr>
                                        <p:cTn id="162" dur="1" fill="hold">
                                          <p:stCondLst>
                                            <p:cond delay="0"/>
                                          </p:stCondLst>
                                        </p:cTn>
                                        <p:tgtEl>
                                          <p:spTgt spid="2079"/>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32"/>
                                        </p:tgtEl>
                                        <p:attrNameLst>
                                          <p:attrName>style.visibility</p:attrName>
                                        </p:attrNameLst>
                                      </p:cBhvr>
                                      <p:to>
                                        <p:strVal val="visible"/>
                                      </p:to>
                                    </p:set>
                                  </p:childTnLst>
                                </p:cTn>
                              </p:par>
                              <p:par>
                                <p:cTn id="165" presetID="1" presetClass="entr" presetSubtype="0" fill="hold" grpId="0" nodeType="withEffect">
                                  <p:stCondLst>
                                    <p:cond delay="0"/>
                                  </p:stCondLst>
                                  <p:childTnLst>
                                    <p:set>
                                      <p:cBhvr>
                                        <p:cTn id="166" dur="1" fill="hold">
                                          <p:stCondLst>
                                            <p:cond delay="0"/>
                                          </p:stCondLst>
                                        </p:cTn>
                                        <p:tgtEl>
                                          <p:spTgt spid="33"/>
                                        </p:tgtEl>
                                        <p:attrNameLst>
                                          <p:attrName>style.visibility</p:attrName>
                                        </p:attrNameLst>
                                      </p:cBhvr>
                                      <p:to>
                                        <p:strVal val="visible"/>
                                      </p:to>
                                    </p:set>
                                  </p:childTnLst>
                                </p:cTn>
                              </p:par>
                              <p:par>
                                <p:cTn id="167" presetID="1" presetClass="entr" presetSubtype="0" fill="hold" grpId="0" nodeType="withEffect">
                                  <p:stCondLst>
                                    <p:cond delay="0"/>
                                  </p:stCondLst>
                                  <p:childTnLst>
                                    <p:set>
                                      <p:cBhvr>
                                        <p:cTn id="168" dur="1" fill="hold">
                                          <p:stCondLst>
                                            <p:cond delay="0"/>
                                          </p:stCondLst>
                                        </p:cTn>
                                        <p:tgtEl>
                                          <p:spTgt spid="34"/>
                                        </p:tgtEl>
                                        <p:attrNameLst>
                                          <p:attrName>style.visibility</p:attrName>
                                        </p:attrNameLst>
                                      </p:cBhvr>
                                      <p:to>
                                        <p:strVal val="visible"/>
                                      </p:to>
                                    </p:set>
                                  </p:childTnLst>
                                </p:cTn>
                              </p:par>
                              <p:par>
                                <p:cTn id="169" presetID="1" presetClass="entr" presetSubtype="0" fill="hold" grpId="0" nodeType="withEffect">
                                  <p:stCondLst>
                                    <p:cond delay="0"/>
                                  </p:stCondLst>
                                  <p:childTnLst>
                                    <p:set>
                                      <p:cBhvr>
                                        <p:cTn id="17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2607" grpId="0">
        <p:bldAsOne/>
      </p:bldGraphic>
      <p:bldGraphic spid="87" grpId="0">
        <p:bldAsOne/>
      </p:bldGraphic>
      <p:bldGraphic spid="93" grpId="0">
        <p:bldAsOne/>
      </p:bldGraphic>
      <p:bldGraphic spid="12" grpId="0">
        <p:bldAsOne/>
      </p:bldGraphic>
      <p:bldGraphic spid="52" grpId="0">
        <p:bldAsOne/>
      </p:bldGraphic>
      <p:bldGraphic spid="77" grpId="0">
        <p:bldAsOne/>
      </p:bldGraphic>
      <p:bldP spid="100" grpId="0" animBg="1"/>
      <p:bldP spid="117" grpId="0"/>
      <p:bldP spid="119" grpId="0"/>
      <p:bldP spid="120" grpId="0"/>
      <p:bldP spid="121" grpId="0"/>
      <p:bldP spid="125" grpId="0"/>
      <p:bldP spid="126" grpId="0"/>
      <p:bldP spid="127" grpId="0"/>
      <p:bldP spid="130" grpId="0"/>
      <p:bldP spid="131" grpId="0"/>
      <p:bldP spid="137" grpId="0"/>
      <p:bldP spid="138" grpId="0"/>
      <p:bldP spid="140" grpId="0"/>
      <p:bldP spid="141" grpId="0"/>
      <p:bldP spid="142" grpId="0"/>
      <p:bldP spid="143" grpId="0"/>
      <p:bldP spid="22" grpId="0"/>
      <p:bldP spid="23" grpId="0"/>
      <p:bldP spid="24" grpId="0"/>
      <p:bldP spid="85" grpId="0" animBg="1"/>
      <p:bldP spid="178" grpId="0" animBg="1"/>
      <p:bldP spid="187" grpId="0" animBg="1"/>
      <p:bldP spid="152579" grpId="0" animBg="1"/>
      <p:bldP spid="91" grpId="0"/>
      <p:bldP spid="96" grpId="0"/>
      <p:bldP spid="114" grpId="0"/>
      <p:bldP spid="155" grpId="0"/>
      <p:bldP spid="157" grpId="0"/>
      <p:bldP spid="174" grpId="0"/>
      <p:bldP spid="152586" grpId="0"/>
      <p:bldP spid="152587" grpId="0"/>
      <p:bldP spid="152588" grpId="0"/>
      <p:bldP spid="152589" grpId="0"/>
      <p:bldP spid="152590" grpId="0"/>
      <p:bldP spid="152591" grpId="0"/>
      <p:bldP spid="152592" grpId="0"/>
      <p:bldP spid="152594" grpId="0"/>
      <p:bldP spid="152597" grpId="0"/>
      <p:bldP spid="2055" grpId="0"/>
      <p:bldP spid="2057" grpId="0" animBg="1"/>
      <p:bldP spid="2060" grpId="0" animBg="1"/>
      <p:bldP spid="2061" grpId="0" animBg="1"/>
      <p:bldGraphic spid="8" grpId="0">
        <p:bldAsOne/>
      </p:bldGraphic>
      <p:bldP spid="13" grpId="0"/>
      <p:bldP spid="17" grpId="0"/>
      <p:bldP spid="152576" grpId="0" animBg="1"/>
      <p:bldP spid="2063" grpId="0" animBg="1"/>
      <p:bldP spid="2072" grpId="0"/>
      <p:bldP spid="2075" grpId="0" animBg="1"/>
      <p:bldP spid="2077" grpId="0" animBg="1"/>
      <p:bldP spid="2078" grpId="0" animBg="1"/>
      <p:bldP spid="2079" grpId="0" animBg="1"/>
      <p:bldP spid="32" grpId="0" animBg="1"/>
      <p:bldP spid="33" grpId="0" animBg="1"/>
      <p:bldP spid="34"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5D14EB-D1F5-BD3E-FC32-E16A5D076328}"/>
            </a:ext>
          </a:extLst>
        </p:cNvPr>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88C22D8-ED5B-9059-1CD1-E65EA477271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23" imgH="499" progId="TCLayout.ActiveDocument.1">
                  <p:embed/>
                </p:oleObj>
              </mc:Choice>
              <mc:Fallback>
                <p:oleObj name="think-cell Slide" r:id="rId5" imgW="523" imgH="499" progId="TCLayout.ActiveDocument.1">
                  <p:embed/>
                  <p:pic>
                    <p:nvPicPr>
                      <p:cNvPr id="7" name="Object 6" hidden="1">
                        <a:extLst>
                          <a:ext uri="{FF2B5EF4-FFF2-40B4-BE49-F238E27FC236}">
                            <a16:creationId xmlns:a16="http://schemas.microsoft.com/office/drawing/2014/main" id="{488C22D8-ED5B-9059-1CD1-E65EA477271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3DD9CF26-8AE1-A5EB-1D11-65F3AE3AFB0E}"/>
              </a:ext>
            </a:extLst>
          </p:cNvPr>
          <p:cNvSpPr/>
          <p:nvPr>
            <p:custDataLst>
              <p:tags r:id="rId2"/>
            </p:custDataLst>
          </p:nvPr>
        </p:nvSpPr>
        <p:spPr bwMode="auto">
          <a:xfrm>
            <a:off x="0" y="0"/>
            <a:ext cx="158750" cy="158750"/>
          </a:xfrm>
          <a:prstGeom prst="rect">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rtlCol="0"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sym typeface="Arial" panose="020B0604020202020204" pitchFamily="34" charset="0"/>
            </a:endParaRPr>
          </a:p>
        </p:txBody>
      </p:sp>
      <p:sp>
        <p:nvSpPr>
          <p:cNvPr id="4" name="Title 3">
            <a:extLst>
              <a:ext uri="{FF2B5EF4-FFF2-40B4-BE49-F238E27FC236}">
                <a16:creationId xmlns:a16="http://schemas.microsoft.com/office/drawing/2014/main" id="{94F8B27D-9EE8-844D-2A76-30F722A000A5}"/>
              </a:ext>
            </a:extLst>
          </p:cNvPr>
          <p:cNvSpPr>
            <a:spLocks noGrp="1"/>
          </p:cNvSpPr>
          <p:nvPr>
            <p:ph type="title"/>
          </p:nvPr>
        </p:nvSpPr>
        <p:spPr>
          <a:xfrm>
            <a:off x="305906" y="77795"/>
            <a:ext cx="10080000" cy="831639"/>
          </a:xfrm>
        </p:spPr>
        <p:txBody>
          <a:bodyPr vert="horz"/>
          <a:lstStyle/>
          <a:p>
            <a:r>
              <a:rPr kumimoji="0" lang="en-US" sz="2200" b="1" i="0" u="none" strike="noStrike" kern="0" cap="none" spc="0" normalizeH="0" baseline="0" noProof="0" dirty="0">
                <a:ln>
                  <a:noFill/>
                </a:ln>
                <a:solidFill>
                  <a:srgbClr val="669800"/>
                </a:solidFill>
                <a:effectLst/>
                <a:uLnTx/>
                <a:uFillTx/>
                <a:latin typeface="Arial"/>
                <a:ea typeface="+mj-ea"/>
                <a:cs typeface="+mj-cs"/>
              </a:rPr>
              <a:t>Statistically significant decrease in liver enzymes</a:t>
            </a:r>
            <a:br>
              <a:rPr kumimoji="0" lang="en-US" sz="2200" b="1" i="0" u="none" strike="noStrike" kern="0" cap="none" spc="0" normalizeH="0" baseline="0" noProof="0" dirty="0">
                <a:ln>
                  <a:noFill/>
                </a:ln>
                <a:solidFill>
                  <a:srgbClr val="669800"/>
                </a:solidFill>
                <a:effectLst/>
                <a:uLnTx/>
                <a:uFillTx/>
                <a:latin typeface="Arial"/>
                <a:ea typeface="+mj-ea"/>
                <a:cs typeface="+mj-cs"/>
              </a:rPr>
            </a:br>
            <a:r>
              <a:rPr lang="en-GB" sz="1800" b="0" i="1" dirty="0">
                <a:latin typeface="Arial"/>
              </a:rPr>
              <a:t>L</a:t>
            </a:r>
            <a:r>
              <a:rPr kumimoji="0" lang="en-GB" sz="1800" b="0" i="1" u="none" strike="noStrike" kern="0" cap="none" spc="0" normalizeH="0" baseline="0" noProof="0" dirty="0" err="1">
                <a:ln>
                  <a:noFill/>
                </a:ln>
                <a:solidFill>
                  <a:srgbClr val="669800"/>
                </a:solidFill>
                <a:effectLst/>
                <a:uLnTx/>
                <a:uFillTx/>
                <a:latin typeface="Arial"/>
                <a:ea typeface="+mj-ea"/>
                <a:cs typeface="+mj-cs"/>
              </a:rPr>
              <a:t>iver</a:t>
            </a:r>
            <a:r>
              <a:rPr kumimoji="0" lang="en-GB" sz="1800" b="0" i="1" u="none" strike="noStrike" kern="0" cap="none" spc="0" normalizeH="0" baseline="0" noProof="0" dirty="0">
                <a:ln>
                  <a:noFill/>
                </a:ln>
                <a:solidFill>
                  <a:srgbClr val="669800"/>
                </a:solidFill>
                <a:effectLst/>
                <a:uLnTx/>
                <a:uFillTx/>
                <a:latin typeface="Arial"/>
                <a:ea typeface="+mj-ea"/>
                <a:cs typeface="+mj-cs"/>
              </a:rPr>
              <a:t> biomarkers show rapid and sustained improvement</a:t>
            </a:r>
            <a:endParaRPr lang="en-GB" sz="2200" dirty="0"/>
          </a:p>
        </p:txBody>
      </p:sp>
      <p:graphicFrame>
        <p:nvGraphicFramePr>
          <p:cNvPr id="8" name="Graphique 29">
            <a:extLst>
              <a:ext uri="{FF2B5EF4-FFF2-40B4-BE49-F238E27FC236}">
                <a16:creationId xmlns:a16="http://schemas.microsoft.com/office/drawing/2014/main" id="{2A2EFF20-7D46-1054-683D-A59B1CBD2279}"/>
              </a:ext>
            </a:extLst>
          </p:cNvPr>
          <p:cNvGraphicFramePr>
            <a:graphicFrameLocks/>
          </p:cNvGraphicFramePr>
          <p:nvPr>
            <p:extLst>
              <p:ext uri="{D42A27DB-BD31-4B8C-83A1-F6EECF244321}">
                <p14:modId xmlns:p14="http://schemas.microsoft.com/office/powerpoint/2010/main" val="467578745"/>
              </p:ext>
            </p:extLst>
          </p:nvPr>
        </p:nvGraphicFramePr>
        <p:xfrm>
          <a:off x="6009330" y="1734464"/>
          <a:ext cx="4320000" cy="25200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9" name="Graphique 28">
            <a:extLst>
              <a:ext uri="{FF2B5EF4-FFF2-40B4-BE49-F238E27FC236}">
                <a16:creationId xmlns:a16="http://schemas.microsoft.com/office/drawing/2014/main" id="{011D69F9-EB2E-F414-723C-B4BFF61FAC53}"/>
              </a:ext>
            </a:extLst>
          </p:cNvPr>
          <p:cNvGraphicFramePr>
            <a:graphicFrameLocks/>
          </p:cNvGraphicFramePr>
          <p:nvPr>
            <p:extLst>
              <p:ext uri="{D42A27DB-BD31-4B8C-83A1-F6EECF244321}">
                <p14:modId xmlns:p14="http://schemas.microsoft.com/office/powerpoint/2010/main" val="1325262197"/>
              </p:ext>
            </p:extLst>
          </p:nvPr>
        </p:nvGraphicFramePr>
        <p:xfrm>
          <a:off x="738174" y="1719070"/>
          <a:ext cx="4320000" cy="2520000"/>
        </p:xfrm>
        <a:graphic>
          <a:graphicData uri="http://schemas.openxmlformats.org/drawingml/2006/chart">
            <c:chart xmlns:c="http://schemas.openxmlformats.org/drawingml/2006/chart" xmlns:r="http://schemas.openxmlformats.org/officeDocument/2006/relationships" r:id="rId8"/>
          </a:graphicData>
        </a:graphic>
      </p:graphicFrame>
      <p:sp>
        <p:nvSpPr>
          <p:cNvPr id="11" name="Espace réservé du contenu 2">
            <a:extLst>
              <a:ext uri="{FF2B5EF4-FFF2-40B4-BE49-F238E27FC236}">
                <a16:creationId xmlns:a16="http://schemas.microsoft.com/office/drawing/2014/main" id="{3AB08221-7D76-1785-BE70-79E5BB41733E}"/>
              </a:ext>
            </a:extLst>
          </p:cNvPr>
          <p:cNvSpPr txBox="1">
            <a:spLocks/>
          </p:cNvSpPr>
          <p:nvPr/>
        </p:nvSpPr>
        <p:spPr bwMode="auto">
          <a:xfrm>
            <a:off x="666206" y="1748631"/>
            <a:ext cx="4680000" cy="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36000" bIns="108000" numCol="1" anchor="b" anchorCtr="0" compatLnSpc="1">
            <a:prstTxWarp prst="textNoShape">
              <a:avLst/>
            </a:prstTxWarp>
            <a:noAutofit/>
          </a:bodyPr>
          <a:lstStyle>
            <a:lvl1pPr marL="266700" indent="-266700" algn="l" defTabSz="1076190" rtl="0" eaLnBrk="0" fontAlgn="base" hangingPunct="0">
              <a:spcBef>
                <a:spcPct val="50000"/>
              </a:spcBef>
              <a:spcAft>
                <a:spcPct val="0"/>
              </a:spcAft>
              <a:buClr>
                <a:srgbClr val="669800"/>
              </a:buClr>
              <a:buFont typeface="Wingdings 3" panose="05040102010807070707" pitchFamily="18" charset="2"/>
              <a:buChar char="u"/>
              <a:defRPr sz="1600" b="1">
                <a:solidFill>
                  <a:schemeClr val="tx1">
                    <a:lumMod val="75000"/>
                    <a:lumOff val="25000"/>
                  </a:schemeClr>
                </a:solidFill>
                <a:latin typeface="+mn-lt"/>
                <a:ea typeface="+mn-ea"/>
                <a:cs typeface="+mn-cs"/>
              </a:defRPr>
            </a:lvl1pPr>
            <a:lvl2pPr marL="542925" indent="-276225" algn="l" defTabSz="1076190" rtl="0" eaLnBrk="0" fontAlgn="base" hangingPunct="0">
              <a:spcBef>
                <a:spcPct val="50000"/>
              </a:spcBef>
              <a:spcAft>
                <a:spcPct val="0"/>
              </a:spcAft>
              <a:buClr>
                <a:srgbClr val="669800"/>
              </a:buClr>
              <a:buSzPct val="100000"/>
              <a:buFont typeface="Arial" panose="020B0604020202020204" pitchFamily="34" charset="0"/>
              <a:buChar char="–"/>
              <a:defRPr sz="1400" b="0">
                <a:solidFill>
                  <a:schemeClr val="tx1">
                    <a:lumMod val="75000"/>
                    <a:lumOff val="25000"/>
                  </a:schemeClr>
                </a:solidFill>
                <a:latin typeface="+mn-lt"/>
              </a:defRPr>
            </a:lvl2pPr>
            <a:lvl3pPr marL="809625" indent="-266700" algn="l" defTabSz="1076190" rtl="0" eaLnBrk="0" fontAlgn="base" hangingPunct="0">
              <a:spcBef>
                <a:spcPct val="50000"/>
              </a:spcBef>
              <a:spcAft>
                <a:spcPct val="0"/>
              </a:spcAft>
              <a:buClr>
                <a:srgbClr val="669800"/>
              </a:buClr>
              <a:buSzPct val="80000"/>
              <a:buFont typeface="Wingdings" panose="05000000000000000000" pitchFamily="2" charset="2"/>
              <a:buChar char="l"/>
              <a:defRPr sz="1400" b="0">
                <a:solidFill>
                  <a:schemeClr val="tx1">
                    <a:lumMod val="75000"/>
                    <a:lumOff val="25000"/>
                  </a:schemeClr>
                </a:solidFill>
                <a:latin typeface="+mn-lt"/>
              </a:defRPr>
            </a:lvl3pPr>
            <a:lvl4pPr marL="1076325" indent="-266700" algn="l" defTabSz="1076190" rtl="0" eaLnBrk="0" fontAlgn="base" hangingPunct="0">
              <a:spcBef>
                <a:spcPct val="50000"/>
              </a:spcBef>
              <a:spcAft>
                <a:spcPct val="0"/>
              </a:spcAft>
              <a:buClr>
                <a:srgbClr val="669800"/>
              </a:buClr>
              <a:buSzPct val="100000"/>
              <a:buFont typeface="Arial" panose="020B0604020202020204" pitchFamily="34" charset="0"/>
              <a:buChar char="–"/>
              <a:defRPr sz="1400" b="0">
                <a:solidFill>
                  <a:schemeClr val="tx1">
                    <a:lumMod val="75000"/>
                    <a:lumOff val="25000"/>
                  </a:schemeClr>
                </a:solidFill>
                <a:latin typeface="+mn-lt"/>
              </a:defRPr>
            </a:lvl4pPr>
            <a:lvl5pPr marL="5102712" indent="-306233" algn="l" defTabSz="1076190" rtl="0" eaLnBrk="0" fontAlgn="base" hangingPunct="0">
              <a:spcBef>
                <a:spcPct val="50000"/>
              </a:spcBef>
              <a:spcAft>
                <a:spcPct val="0"/>
              </a:spcAft>
              <a:buSzPct val="100000"/>
              <a:buChar char="-"/>
              <a:defRPr sz="1600" b="1">
                <a:solidFill>
                  <a:schemeClr val="tx1"/>
                </a:solidFill>
                <a:latin typeface="+mn-lt"/>
              </a:defRPr>
            </a:lvl5pPr>
            <a:lvl6pPr marL="5606684" indent="-306233" algn="l" defTabSz="1076190" rtl="0" eaLnBrk="0" fontAlgn="base" hangingPunct="0">
              <a:spcBef>
                <a:spcPct val="50000"/>
              </a:spcBef>
              <a:spcAft>
                <a:spcPct val="0"/>
              </a:spcAft>
              <a:buSzPct val="100000"/>
              <a:buChar char="-"/>
              <a:defRPr sz="1764" b="1">
                <a:solidFill>
                  <a:schemeClr val="tx1"/>
                </a:solidFill>
                <a:latin typeface="+mn-lt"/>
              </a:defRPr>
            </a:lvl6pPr>
            <a:lvl7pPr marL="6110655" indent="-306233" algn="l" defTabSz="1076190" rtl="0" eaLnBrk="0" fontAlgn="base" hangingPunct="0">
              <a:spcBef>
                <a:spcPct val="50000"/>
              </a:spcBef>
              <a:spcAft>
                <a:spcPct val="0"/>
              </a:spcAft>
              <a:buSzPct val="100000"/>
              <a:buChar char="-"/>
              <a:defRPr sz="1764" b="1">
                <a:solidFill>
                  <a:schemeClr val="tx1"/>
                </a:solidFill>
                <a:latin typeface="+mn-lt"/>
              </a:defRPr>
            </a:lvl7pPr>
            <a:lvl8pPr marL="6614627" indent="-306233" algn="l" defTabSz="1076190" rtl="0" eaLnBrk="0" fontAlgn="base" hangingPunct="0">
              <a:spcBef>
                <a:spcPct val="50000"/>
              </a:spcBef>
              <a:spcAft>
                <a:spcPct val="0"/>
              </a:spcAft>
              <a:buSzPct val="100000"/>
              <a:buChar char="-"/>
              <a:defRPr sz="1764" b="1">
                <a:solidFill>
                  <a:schemeClr val="tx1"/>
                </a:solidFill>
                <a:latin typeface="+mn-lt"/>
              </a:defRPr>
            </a:lvl8pPr>
            <a:lvl9pPr marL="7118598" indent="-306233" algn="l" defTabSz="1076190" rtl="0" eaLnBrk="0" fontAlgn="base" hangingPunct="0">
              <a:spcBef>
                <a:spcPct val="50000"/>
              </a:spcBef>
              <a:spcAft>
                <a:spcPct val="0"/>
              </a:spcAft>
              <a:buSzPct val="100000"/>
              <a:buChar char="-"/>
              <a:defRPr sz="1764" b="1">
                <a:solidFill>
                  <a:schemeClr val="tx1"/>
                </a:solidFill>
                <a:latin typeface="+mn-lt"/>
              </a:defRPr>
            </a:lvl9pPr>
          </a:lstStyle>
          <a:p>
            <a:pPr marL="0" marR="0" lvl="0" indent="0" algn="l" defTabSz="1007943" rtl="0" eaLnBrk="0" fontAlgn="base" latinLnBrk="0" hangingPunct="0">
              <a:lnSpc>
                <a:spcPct val="100000"/>
              </a:lnSpc>
              <a:spcBef>
                <a:spcPts val="600"/>
              </a:spcBef>
              <a:spcAft>
                <a:spcPts val="600"/>
              </a:spcAft>
              <a:buClr>
                <a:srgbClr val="669900"/>
              </a:buClr>
              <a:buSzTx/>
              <a:buFont typeface="Wingdings 3" panose="05040102010807070707" pitchFamily="18" charset="2"/>
              <a:buNone/>
              <a:tabLst/>
              <a:defRPr/>
            </a:pPr>
            <a:r>
              <a:rPr kumimoji="0" lang="en-US" sz="1600" b="1" i="0" u="none" strike="noStrike" kern="1200" cap="none" spc="0" normalizeH="0" baseline="0" noProof="0" dirty="0">
                <a:ln>
                  <a:noFill/>
                </a:ln>
                <a:solidFill>
                  <a:srgbClr val="385723"/>
                </a:solidFill>
                <a:effectLst/>
                <a:uLnTx/>
                <a:uFillTx/>
                <a:latin typeface="Arial"/>
                <a:ea typeface="MS PGothic" panose="020B0600070205080204" pitchFamily="34" charset="-128"/>
                <a:cs typeface="Arial" panose="020B0604020202020204" pitchFamily="34" charset="0"/>
              </a:rPr>
              <a:t>Absolute change from baseline in ALT </a:t>
            </a:r>
            <a:endParaRPr kumimoji="0" lang="en-US" altLang="fr-FR" sz="1600" b="1" i="0" u="none" strike="noStrike" kern="1200" cap="none" spc="0" normalizeH="0" baseline="0" noProof="0" dirty="0">
              <a:ln>
                <a:noFill/>
              </a:ln>
              <a:solidFill>
                <a:srgbClr val="385723"/>
              </a:solidFill>
              <a:effectLst/>
              <a:uLnTx/>
              <a:uFillTx/>
              <a:latin typeface="Arial"/>
              <a:ea typeface="MS PGothic" panose="020B0600070205080204" pitchFamily="34" charset="-128"/>
              <a:cs typeface="Arial" panose="020B0604020202020204" pitchFamily="34" charset="0"/>
            </a:endParaRPr>
          </a:p>
        </p:txBody>
      </p:sp>
      <p:sp>
        <p:nvSpPr>
          <p:cNvPr id="12" name="Espace réservé du contenu 2">
            <a:extLst>
              <a:ext uri="{FF2B5EF4-FFF2-40B4-BE49-F238E27FC236}">
                <a16:creationId xmlns:a16="http://schemas.microsoft.com/office/drawing/2014/main" id="{82E2FAB8-82AE-481F-33C1-20B0C7C5986A}"/>
              </a:ext>
            </a:extLst>
          </p:cNvPr>
          <p:cNvSpPr txBox="1">
            <a:spLocks/>
          </p:cNvSpPr>
          <p:nvPr/>
        </p:nvSpPr>
        <p:spPr bwMode="auto">
          <a:xfrm>
            <a:off x="5922490" y="1748631"/>
            <a:ext cx="4464000" cy="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36000" bIns="108000" numCol="1" anchor="b" anchorCtr="0" compatLnSpc="1">
            <a:prstTxWarp prst="textNoShape">
              <a:avLst/>
            </a:prstTxWarp>
            <a:noAutofit/>
          </a:bodyPr>
          <a:lstStyle>
            <a:lvl1pPr marL="266700" indent="-266700" algn="l" defTabSz="1076190" rtl="0" eaLnBrk="0" fontAlgn="base" hangingPunct="0">
              <a:spcBef>
                <a:spcPct val="50000"/>
              </a:spcBef>
              <a:spcAft>
                <a:spcPct val="0"/>
              </a:spcAft>
              <a:buClr>
                <a:srgbClr val="669800"/>
              </a:buClr>
              <a:buFont typeface="Wingdings 3" panose="05040102010807070707" pitchFamily="18" charset="2"/>
              <a:buChar char="u"/>
              <a:defRPr sz="1600" b="1">
                <a:solidFill>
                  <a:schemeClr val="tx1">
                    <a:lumMod val="75000"/>
                    <a:lumOff val="25000"/>
                  </a:schemeClr>
                </a:solidFill>
                <a:latin typeface="+mn-lt"/>
                <a:ea typeface="+mn-ea"/>
                <a:cs typeface="+mn-cs"/>
              </a:defRPr>
            </a:lvl1pPr>
            <a:lvl2pPr marL="542925" indent="-276225" algn="l" defTabSz="1076190" rtl="0" eaLnBrk="0" fontAlgn="base" hangingPunct="0">
              <a:spcBef>
                <a:spcPct val="50000"/>
              </a:spcBef>
              <a:spcAft>
                <a:spcPct val="0"/>
              </a:spcAft>
              <a:buClr>
                <a:srgbClr val="669800"/>
              </a:buClr>
              <a:buSzPct val="100000"/>
              <a:buFont typeface="Arial" panose="020B0604020202020204" pitchFamily="34" charset="0"/>
              <a:buChar char="–"/>
              <a:defRPr sz="1400" b="0">
                <a:solidFill>
                  <a:schemeClr val="tx1">
                    <a:lumMod val="75000"/>
                    <a:lumOff val="25000"/>
                  </a:schemeClr>
                </a:solidFill>
                <a:latin typeface="+mn-lt"/>
              </a:defRPr>
            </a:lvl2pPr>
            <a:lvl3pPr marL="809625" indent="-266700" algn="l" defTabSz="1076190" rtl="0" eaLnBrk="0" fontAlgn="base" hangingPunct="0">
              <a:spcBef>
                <a:spcPct val="50000"/>
              </a:spcBef>
              <a:spcAft>
                <a:spcPct val="0"/>
              </a:spcAft>
              <a:buClr>
                <a:srgbClr val="669800"/>
              </a:buClr>
              <a:buSzPct val="80000"/>
              <a:buFont typeface="Wingdings" panose="05000000000000000000" pitchFamily="2" charset="2"/>
              <a:buChar char="l"/>
              <a:defRPr sz="1400" b="0">
                <a:solidFill>
                  <a:schemeClr val="tx1">
                    <a:lumMod val="75000"/>
                    <a:lumOff val="25000"/>
                  </a:schemeClr>
                </a:solidFill>
                <a:latin typeface="+mn-lt"/>
              </a:defRPr>
            </a:lvl3pPr>
            <a:lvl4pPr marL="1076325" indent="-266700" algn="l" defTabSz="1076190" rtl="0" eaLnBrk="0" fontAlgn="base" hangingPunct="0">
              <a:spcBef>
                <a:spcPct val="50000"/>
              </a:spcBef>
              <a:spcAft>
                <a:spcPct val="0"/>
              </a:spcAft>
              <a:buClr>
                <a:srgbClr val="669800"/>
              </a:buClr>
              <a:buSzPct val="100000"/>
              <a:buFont typeface="Arial" panose="020B0604020202020204" pitchFamily="34" charset="0"/>
              <a:buChar char="–"/>
              <a:defRPr sz="1400" b="0">
                <a:solidFill>
                  <a:schemeClr val="tx1">
                    <a:lumMod val="75000"/>
                    <a:lumOff val="25000"/>
                  </a:schemeClr>
                </a:solidFill>
                <a:latin typeface="+mn-lt"/>
              </a:defRPr>
            </a:lvl4pPr>
            <a:lvl5pPr marL="5102712" indent="-306233" algn="l" defTabSz="1076190" rtl="0" eaLnBrk="0" fontAlgn="base" hangingPunct="0">
              <a:spcBef>
                <a:spcPct val="50000"/>
              </a:spcBef>
              <a:spcAft>
                <a:spcPct val="0"/>
              </a:spcAft>
              <a:buSzPct val="100000"/>
              <a:buChar char="-"/>
              <a:defRPr sz="1600" b="1">
                <a:solidFill>
                  <a:schemeClr val="tx1"/>
                </a:solidFill>
                <a:latin typeface="+mn-lt"/>
              </a:defRPr>
            </a:lvl5pPr>
            <a:lvl6pPr marL="5606684" indent="-306233" algn="l" defTabSz="1076190" rtl="0" eaLnBrk="0" fontAlgn="base" hangingPunct="0">
              <a:spcBef>
                <a:spcPct val="50000"/>
              </a:spcBef>
              <a:spcAft>
                <a:spcPct val="0"/>
              </a:spcAft>
              <a:buSzPct val="100000"/>
              <a:buChar char="-"/>
              <a:defRPr sz="1764" b="1">
                <a:solidFill>
                  <a:schemeClr val="tx1"/>
                </a:solidFill>
                <a:latin typeface="+mn-lt"/>
              </a:defRPr>
            </a:lvl6pPr>
            <a:lvl7pPr marL="6110655" indent="-306233" algn="l" defTabSz="1076190" rtl="0" eaLnBrk="0" fontAlgn="base" hangingPunct="0">
              <a:spcBef>
                <a:spcPct val="50000"/>
              </a:spcBef>
              <a:spcAft>
                <a:spcPct val="0"/>
              </a:spcAft>
              <a:buSzPct val="100000"/>
              <a:buChar char="-"/>
              <a:defRPr sz="1764" b="1">
                <a:solidFill>
                  <a:schemeClr val="tx1"/>
                </a:solidFill>
                <a:latin typeface="+mn-lt"/>
              </a:defRPr>
            </a:lvl7pPr>
            <a:lvl8pPr marL="6614627" indent="-306233" algn="l" defTabSz="1076190" rtl="0" eaLnBrk="0" fontAlgn="base" hangingPunct="0">
              <a:spcBef>
                <a:spcPct val="50000"/>
              </a:spcBef>
              <a:spcAft>
                <a:spcPct val="0"/>
              </a:spcAft>
              <a:buSzPct val="100000"/>
              <a:buChar char="-"/>
              <a:defRPr sz="1764" b="1">
                <a:solidFill>
                  <a:schemeClr val="tx1"/>
                </a:solidFill>
                <a:latin typeface="+mn-lt"/>
              </a:defRPr>
            </a:lvl8pPr>
            <a:lvl9pPr marL="7118598" indent="-306233" algn="l" defTabSz="1076190" rtl="0" eaLnBrk="0" fontAlgn="base" hangingPunct="0">
              <a:spcBef>
                <a:spcPct val="50000"/>
              </a:spcBef>
              <a:spcAft>
                <a:spcPct val="0"/>
              </a:spcAft>
              <a:buSzPct val="100000"/>
              <a:buChar char="-"/>
              <a:defRPr sz="1764" b="1">
                <a:solidFill>
                  <a:schemeClr val="tx1"/>
                </a:solidFill>
                <a:latin typeface="+mn-lt"/>
              </a:defRPr>
            </a:lvl9pPr>
          </a:lstStyle>
          <a:p>
            <a:pPr marL="0" marR="0" lvl="0" indent="0" algn="l" defTabSz="1007943" rtl="0" eaLnBrk="0" fontAlgn="base" latinLnBrk="0" hangingPunct="0">
              <a:lnSpc>
                <a:spcPct val="100000"/>
              </a:lnSpc>
              <a:spcBef>
                <a:spcPts val="600"/>
              </a:spcBef>
              <a:spcAft>
                <a:spcPts val="600"/>
              </a:spcAft>
              <a:buClr>
                <a:srgbClr val="669900"/>
              </a:buClr>
              <a:buSzTx/>
              <a:buFont typeface="Wingdings 3" panose="05040102010807070707" pitchFamily="18" charset="2"/>
              <a:buNone/>
              <a:tabLst/>
              <a:defRPr/>
            </a:pPr>
            <a:r>
              <a:rPr kumimoji="0" lang="en-US" sz="1600" b="1" i="0" u="none" strike="noStrike" kern="1200" cap="none" spc="0" normalizeH="0" baseline="0" noProof="0" dirty="0">
                <a:ln>
                  <a:noFill/>
                </a:ln>
                <a:solidFill>
                  <a:srgbClr val="385723"/>
                </a:solidFill>
                <a:effectLst/>
                <a:uLnTx/>
                <a:uFillTx/>
                <a:latin typeface="Arial"/>
                <a:ea typeface="MS PGothic" panose="020B0600070205080204" pitchFamily="34" charset="-128"/>
                <a:cs typeface="Arial" panose="020B0604020202020204" pitchFamily="34" charset="0"/>
              </a:rPr>
              <a:t>Absolute change from baseline in AST</a:t>
            </a:r>
            <a:endParaRPr kumimoji="0" lang="en-US" altLang="fr-FR" sz="1600" b="1" i="0" u="none" strike="noStrike" kern="1200" cap="none" spc="0" normalizeH="0" baseline="0" noProof="0" dirty="0">
              <a:ln>
                <a:noFill/>
              </a:ln>
              <a:solidFill>
                <a:srgbClr val="385723"/>
              </a:solidFill>
              <a:effectLst/>
              <a:uLnTx/>
              <a:uFillTx/>
              <a:latin typeface="Arial"/>
              <a:ea typeface="MS PGothic" panose="020B0600070205080204" pitchFamily="34" charset="-128"/>
              <a:cs typeface="Arial" panose="020B0604020202020204" pitchFamily="34" charset="0"/>
            </a:endParaRPr>
          </a:p>
        </p:txBody>
      </p:sp>
      <p:sp>
        <p:nvSpPr>
          <p:cNvPr id="13" name="Espace réservé du contenu 2">
            <a:extLst>
              <a:ext uri="{FF2B5EF4-FFF2-40B4-BE49-F238E27FC236}">
                <a16:creationId xmlns:a16="http://schemas.microsoft.com/office/drawing/2014/main" id="{101A8DB9-1A7E-CCC8-3180-442FDB303CD8}"/>
              </a:ext>
            </a:extLst>
          </p:cNvPr>
          <p:cNvSpPr txBox="1">
            <a:spLocks/>
          </p:cNvSpPr>
          <p:nvPr/>
        </p:nvSpPr>
        <p:spPr bwMode="auto">
          <a:xfrm>
            <a:off x="738174" y="4708522"/>
            <a:ext cx="4680000" cy="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36000" bIns="108000" numCol="1" anchor="b" anchorCtr="0" compatLnSpc="1">
            <a:prstTxWarp prst="textNoShape">
              <a:avLst/>
            </a:prstTxWarp>
            <a:noAutofit/>
          </a:bodyPr>
          <a:lstStyle>
            <a:lvl1pPr marL="266700" indent="-266700" algn="l" defTabSz="1076190" rtl="0" eaLnBrk="0" fontAlgn="base" hangingPunct="0">
              <a:spcBef>
                <a:spcPct val="50000"/>
              </a:spcBef>
              <a:spcAft>
                <a:spcPct val="0"/>
              </a:spcAft>
              <a:buClr>
                <a:srgbClr val="669800"/>
              </a:buClr>
              <a:buFont typeface="Wingdings 3" panose="05040102010807070707" pitchFamily="18" charset="2"/>
              <a:buChar char="u"/>
              <a:defRPr sz="1600" b="1">
                <a:solidFill>
                  <a:schemeClr val="tx1">
                    <a:lumMod val="75000"/>
                    <a:lumOff val="25000"/>
                  </a:schemeClr>
                </a:solidFill>
                <a:latin typeface="+mn-lt"/>
                <a:ea typeface="+mn-ea"/>
                <a:cs typeface="+mn-cs"/>
              </a:defRPr>
            </a:lvl1pPr>
            <a:lvl2pPr marL="542925" indent="-276225" algn="l" defTabSz="1076190" rtl="0" eaLnBrk="0" fontAlgn="base" hangingPunct="0">
              <a:spcBef>
                <a:spcPct val="50000"/>
              </a:spcBef>
              <a:spcAft>
                <a:spcPct val="0"/>
              </a:spcAft>
              <a:buClr>
                <a:srgbClr val="669800"/>
              </a:buClr>
              <a:buSzPct val="100000"/>
              <a:buFont typeface="Arial" panose="020B0604020202020204" pitchFamily="34" charset="0"/>
              <a:buChar char="–"/>
              <a:defRPr sz="1400" b="0">
                <a:solidFill>
                  <a:schemeClr val="tx1">
                    <a:lumMod val="75000"/>
                    <a:lumOff val="25000"/>
                  </a:schemeClr>
                </a:solidFill>
                <a:latin typeface="+mn-lt"/>
              </a:defRPr>
            </a:lvl2pPr>
            <a:lvl3pPr marL="809625" indent="-266700" algn="l" defTabSz="1076190" rtl="0" eaLnBrk="0" fontAlgn="base" hangingPunct="0">
              <a:spcBef>
                <a:spcPct val="50000"/>
              </a:spcBef>
              <a:spcAft>
                <a:spcPct val="0"/>
              </a:spcAft>
              <a:buClr>
                <a:srgbClr val="669800"/>
              </a:buClr>
              <a:buSzPct val="80000"/>
              <a:buFont typeface="Wingdings" panose="05000000000000000000" pitchFamily="2" charset="2"/>
              <a:buChar char="l"/>
              <a:defRPr sz="1400" b="0">
                <a:solidFill>
                  <a:schemeClr val="tx1">
                    <a:lumMod val="75000"/>
                    <a:lumOff val="25000"/>
                  </a:schemeClr>
                </a:solidFill>
                <a:latin typeface="+mn-lt"/>
              </a:defRPr>
            </a:lvl3pPr>
            <a:lvl4pPr marL="1076325" indent="-266700" algn="l" defTabSz="1076190" rtl="0" eaLnBrk="0" fontAlgn="base" hangingPunct="0">
              <a:spcBef>
                <a:spcPct val="50000"/>
              </a:spcBef>
              <a:spcAft>
                <a:spcPct val="0"/>
              </a:spcAft>
              <a:buClr>
                <a:srgbClr val="669800"/>
              </a:buClr>
              <a:buSzPct val="100000"/>
              <a:buFont typeface="Arial" panose="020B0604020202020204" pitchFamily="34" charset="0"/>
              <a:buChar char="–"/>
              <a:defRPr sz="1400" b="0">
                <a:solidFill>
                  <a:schemeClr val="tx1">
                    <a:lumMod val="75000"/>
                    <a:lumOff val="25000"/>
                  </a:schemeClr>
                </a:solidFill>
                <a:latin typeface="+mn-lt"/>
              </a:defRPr>
            </a:lvl4pPr>
            <a:lvl5pPr marL="5102712" indent="-306233" algn="l" defTabSz="1076190" rtl="0" eaLnBrk="0" fontAlgn="base" hangingPunct="0">
              <a:spcBef>
                <a:spcPct val="50000"/>
              </a:spcBef>
              <a:spcAft>
                <a:spcPct val="0"/>
              </a:spcAft>
              <a:buSzPct val="100000"/>
              <a:buChar char="-"/>
              <a:defRPr sz="1600" b="1">
                <a:solidFill>
                  <a:schemeClr val="tx1"/>
                </a:solidFill>
                <a:latin typeface="+mn-lt"/>
              </a:defRPr>
            </a:lvl5pPr>
            <a:lvl6pPr marL="5606684" indent="-306233" algn="l" defTabSz="1076190" rtl="0" eaLnBrk="0" fontAlgn="base" hangingPunct="0">
              <a:spcBef>
                <a:spcPct val="50000"/>
              </a:spcBef>
              <a:spcAft>
                <a:spcPct val="0"/>
              </a:spcAft>
              <a:buSzPct val="100000"/>
              <a:buChar char="-"/>
              <a:defRPr sz="1764" b="1">
                <a:solidFill>
                  <a:schemeClr val="tx1"/>
                </a:solidFill>
                <a:latin typeface="+mn-lt"/>
              </a:defRPr>
            </a:lvl6pPr>
            <a:lvl7pPr marL="6110655" indent="-306233" algn="l" defTabSz="1076190" rtl="0" eaLnBrk="0" fontAlgn="base" hangingPunct="0">
              <a:spcBef>
                <a:spcPct val="50000"/>
              </a:spcBef>
              <a:spcAft>
                <a:spcPct val="0"/>
              </a:spcAft>
              <a:buSzPct val="100000"/>
              <a:buChar char="-"/>
              <a:defRPr sz="1764" b="1">
                <a:solidFill>
                  <a:schemeClr val="tx1"/>
                </a:solidFill>
                <a:latin typeface="+mn-lt"/>
              </a:defRPr>
            </a:lvl7pPr>
            <a:lvl8pPr marL="6614627" indent="-306233" algn="l" defTabSz="1076190" rtl="0" eaLnBrk="0" fontAlgn="base" hangingPunct="0">
              <a:spcBef>
                <a:spcPct val="50000"/>
              </a:spcBef>
              <a:spcAft>
                <a:spcPct val="0"/>
              </a:spcAft>
              <a:buSzPct val="100000"/>
              <a:buChar char="-"/>
              <a:defRPr sz="1764" b="1">
                <a:solidFill>
                  <a:schemeClr val="tx1"/>
                </a:solidFill>
                <a:latin typeface="+mn-lt"/>
              </a:defRPr>
            </a:lvl8pPr>
            <a:lvl9pPr marL="7118598" indent="-306233" algn="l" defTabSz="1076190" rtl="0" eaLnBrk="0" fontAlgn="base" hangingPunct="0">
              <a:spcBef>
                <a:spcPct val="50000"/>
              </a:spcBef>
              <a:spcAft>
                <a:spcPct val="0"/>
              </a:spcAft>
              <a:buSzPct val="100000"/>
              <a:buChar char="-"/>
              <a:defRPr sz="1764" b="1">
                <a:solidFill>
                  <a:schemeClr val="tx1"/>
                </a:solidFill>
                <a:latin typeface="+mn-lt"/>
              </a:defRPr>
            </a:lvl9pPr>
          </a:lstStyle>
          <a:p>
            <a:pPr marL="0" marR="0" lvl="0" indent="0" algn="l" defTabSz="1007943" rtl="0" eaLnBrk="0" fontAlgn="base" latinLnBrk="0" hangingPunct="0">
              <a:lnSpc>
                <a:spcPct val="100000"/>
              </a:lnSpc>
              <a:spcBef>
                <a:spcPts val="600"/>
              </a:spcBef>
              <a:spcAft>
                <a:spcPts val="600"/>
              </a:spcAft>
              <a:buClr>
                <a:srgbClr val="669900"/>
              </a:buClr>
              <a:buSzTx/>
              <a:buFont typeface="Wingdings 3" panose="05040102010807070707" pitchFamily="18" charset="2"/>
              <a:buNone/>
              <a:tabLst/>
              <a:defRPr/>
            </a:pPr>
            <a:r>
              <a:rPr kumimoji="0" lang="en-US" sz="1600" b="1" i="0" u="none" strike="noStrike" kern="1200" cap="none" spc="0" normalizeH="0" baseline="0" noProof="0" dirty="0">
                <a:ln>
                  <a:noFill/>
                </a:ln>
                <a:solidFill>
                  <a:srgbClr val="385723"/>
                </a:solidFill>
                <a:effectLst/>
                <a:uLnTx/>
                <a:uFillTx/>
                <a:latin typeface="Arial"/>
                <a:ea typeface="MS PGothic" panose="020B0600070205080204" pitchFamily="34" charset="-128"/>
                <a:cs typeface="Arial" panose="020B0604020202020204" pitchFamily="34" charset="0"/>
              </a:rPr>
              <a:t>Absolute change from baseline in </a:t>
            </a:r>
            <a:r>
              <a:rPr kumimoji="0" lang="en-US" altLang="fr-FR" sz="1600" b="1" i="0" u="none" strike="noStrike" kern="1200" cap="none" spc="0" normalizeH="0" baseline="0" noProof="0" dirty="0">
                <a:ln>
                  <a:noFill/>
                </a:ln>
                <a:solidFill>
                  <a:srgbClr val="385723"/>
                </a:solidFill>
                <a:effectLst/>
                <a:uLnTx/>
                <a:uFillTx/>
                <a:latin typeface="Arial"/>
                <a:ea typeface="MS PGothic" panose="020B0600070205080204" pitchFamily="34" charset="-128"/>
                <a:cs typeface="Arial" panose="020B0604020202020204" pitchFamily="34" charset="0"/>
              </a:rPr>
              <a:t>GGT</a:t>
            </a:r>
          </a:p>
        </p:txBody>
      </p:sp>
      <p:sp>
        <p:nvSpPr>
          <p:cNvPr id="15" name="ZoneTexte 2">
            <a:extLst>
              <a:ext uri="{FF2B5EF4-FFF2-40B4-BE49-F238E27FC236}">
                <a16:creationId xmlns:a16="http://schemas.microsoft.com/office/drawing/2014/main" id="{C77D901A-0014-7037-4B81-9A956C9B5B01}"/>
              </a:ext>
            </a:extLst>
          </p:cNvPr>
          <p:cNvSpPr txBox="1"/>
          <p:nvPr/>
        </p:nvSpPr>
        <p:spPr>
          <a:xfrm>
            <a:off x="1241710" y="3628402"/>
            <a:ext cx="3816464" cy="24622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Arial"/>
                <a:ea typeface="+mn-ea"/>
                <a:cs typeface="+mn-cs"/>
              </a:rPr>
              <a:t> 0          W4          	    W14                               W24</a:t>
            </a:r>
          </a:p>
        </p:txBody>
      </p:sp>
      <p:graphicFrame>
        <p:nvGraphicFramePr>
          <p:cNvPr id="16" name="Graphique 30">
            <a:extLst>
              <a:ext uri="{FF2B5EF4-FFF2-40B4-BE49-F238E27FC236}">
                <a16:creationId xmlns:a16="http://schemas.microsoft.com/office/drawing/2014/main" id="{F19E7D84-9252-6CF5-7682-403F1D95D4E7}"/>
              </a:ext>
            </a:extLst>
          </p:cNvPr>
          <p:cNvGraphicFramePr>
            <a:graphicFrameLocks/>
          </p:cNvGraphicFramePr>
          <p:nvPr>
            <p:extLst>
              <p:ext uri="{D42A27DB-BD31-4B8C-83A1-F6EECF244321}">
                <p14:modId xmlns:p14="http://schemas.microsoft.com/office/powerpoint/2010/main" val="40776005"/>
              </p:ext>
            </p:extLst>
          </p:nvPr>
        </p:nvGraphicFramePr>
        <p:xfrm>
          <a:off x="738174" y="4640650"/>
          <a:ext cx="4320000" cy="2520000"/>
        </p:xfrm>
        <a:graphic>
          <a:graphicData uri="http://schemas.openxmlformats.org/drawingml/2006/chart">
            <c:chart xmlns:c="http://schemas.openxmlformats.org/drawingml/2006/chart" xmlns:r="http://schemas.openxmlformats.org/officeDocument/2006/relationships" r:id="rId9"/>
          </a:graphicData>
        </a:graphic>
      </p:graphicFrame>
      <p:sp>
        <p:nvSpPr>
          <p:cNvPr id="17" name="ZoneTexte 32">
            <a:extLst>
              <a:ext uri="{FF2B5EF4-FFF2-40B4-BE49-F238E27FC236}">
                <a16:creationId xmlns:a16="http://schemas.microsoft.com/office/drawing/2014/main" id="{0C632A89-47B6-1C6B-E77E-8DDDA60C1603}"/>
              </a:ext>
            </a:extLst>
          </p:cNvPr>
          <p:cNvSpPr txBox="1"/>
          <p:nvPr/>
        </p:nvSpPr>
        <p:spPr>
          <a:xfrm>
            <a:off x="6534039" y="3626342"/>
            <a:ext cx="3816464" cy="24622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Arial"/>
                <a:ea typeface="+mn-ea"/>
                <a:cs typeface="+mn-cs"/>
              </a:rPr>
              <a:t> 0          W4          	    W14                               W24</a:t>
            </a:r>
          </a:p>
        </p:txBody>
      </p:sp>
      <p:sp>
        <p:nvSpPr>
          <p:cNvPr id="18" name="ZoneTexte 33">
            <a:extLst>
              <a:ext uri="{FF2B5EF4-FFF2-40B4-BE49-F238E27FC236}">
                <a16:creationId xmlns:a16="http://schemas.microsoft.com/office/drawing/2014/main" id="{E9073460-1099-BD60-9171-27E75D1FFB11}"/>
              </a:ext>
            </a:extLst>
          </p:cNvPr>
          <p:cNvSpPr txBox="1"/>
          <p:nvPr/>
        </p:nvSpPr>
        <p:spPr>
          <a:xfrm>
            <a:off x="1233113" y="6531498"/>
            <a:ext cx="3816464" cy="24622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Arial"/>
                <a:ea typeface="+mn-ea"/>
                <a:cs typeface="+mn-cs"/>
              </a:rPr>
              <a:t> 0          W4          	    W14                               W24</a:t>
            </a:r>
          </a:p>
        </p:txBody>
      </p:sp>
      <p:sp>
        <p:nvSpPr>
          <p:cNvPr id="19" name="ZoneTexte 3">
            <a:extLst>
              <a:ext uri="{FF2B5EF4-FFF2-40B4-BE49-F238E27FC236}">
                <a16:creationId xmlns:a16="http://schemas.microsoft.com/office/drawing/2014/main" id="{4C02D631-4646-9E9B-792B-43E7793CF067}"/>
              </a:ext>
            </a:extLst>
          </p:cNvPr>
          <p:cNvSpPr txBox="1"/>
          <p:nvPr/>
        </p:nvSpPr>
        <p:spPr>
          <a:xfrm>
            <a:off x="1815837" y="3340370"/>
            <a:ext cx="50599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70AD47"/>
                </a:solidFill>
                <a:effectLst/>
                <a:uLnTx/>
                <a:uFillTx/>
                <a:latin typeface="Arial"/>
                <a:ea typeface="+mn-ea"/>
                <a:cs typeface="+mn-cs"/>
              </a:rPr>
              <a:t>**</a:t>
            </a:r>
          </a:p>
        </p:txBody>
      </p:sp>
      <p:sp>
        <p:nvSpPr>
          <p:cNvPr id="20" name="ZoneTexte 20">
            <a:extLst>
              <a:ext uri="{FF2B5EF4-FFF2-40B4-BE49-F238E27FC236}">
                <a16:creationId xmlns:a16="http://schemas.microsoft.com/office/drawing/2014/main" id="{3F08CFE3-E674-8AA3-0CA4-3C875925A1B7}"/>
              </a:ext>
            </a:extLst>
          </p:cNvPr>
          <p:cNvSpPr txBox="1"/>
          <p:nvPr/>
        </p:nvSpPr>
        <p:spPr>
          <a:xfrm>
            <a:off x="3228678" y="3131831"/>
            <a:ext cx="50599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70AD47"/>
                </a:solidFill>
                <a:effectLst/>
                <a:uLnTx/>
                <a:uFillTx/>
                <a:latin typeface="Arial"/>
                <a:ea typeface="+mn-ea"/>
                <a:cs typeface="+mn-cs"/>
              </a:rPr>
              <a:t>**</a:t>
            </a:r>
          </a:p>
        </p:txBody>
      </p:sp>
      <p:sp>
        <p:nvSpPr>
          <p:cNvPr id="21" name="ZoneTexte 24">
            <a:extLst>
              <a:ext uri="{FF2B5EF4-FFF2-40B4-BE49-F238E27FC236}">
                <a16:creationId xmlns:a16="http://schemas.microsoft.com/office/drawing/2014/main" id="{4F29354C-55D7-65D6-7DE3-628A353A2AF1}"/>
              </a:ext>
            </a:extLst>
          </p:cNvPr>
          <p:cNvSpPr txBox="1"/>
          <p:nvPr/>
        </p:nvSpPr>
        <p:spPr>
          <a:xfrm>
            <a:off x="4658221" y="3190576"/>
            <a:ext cx="50599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70AD47"/>
                </a:solidFill>
                <a:effectLst/>
                <a:uLnTx/>
                <a:uFillTx/>
                <a:latin typeface="Arial"/>
                <a:ea typeface="+mn-ea"/>
                <a:cs typeface="+mn-cs"/>
              </a:rPr>
              <a:t>**</a:t>
            </a:r>
          </a:p>
        </p:txBody>
      </p:sp>
      <p:sp>
        <p:nvSpPr>
          <p:cNvPr id="22" name="ZoneTexte 25">
            <a:extLst>
              <a:ext uri="{FF2B5EF4-FFF2-40B4-BE49-F238E27FC236}">
                <a16:creationId xmlns:a16="http://schemas.microsoft.com/office/drawing/2014/main" id="{16BB3265-EFA9-CC95-6552-1CEFDA262AF5}"/>
              </a:ext>
            </a:extLst>
          </p:cNvPr>
          <p:cNvSpPr txBox="1"/>
          <p:nvPr/>
        </p:nvSpPr>
        <p:spPr>
          <a:xfrm>
            <a:off x="7102015" y="3340369"/>
            <a:ext cx="50599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70AD47">
                    <a:lumMod val="60000"/>
                    <a:lumOff val="40000"/>
                  </a:srgbClr>
                </a:solidFill>
                <a:effectLst/>
                <a:uLnTx/>
                <a:uFillTx/>
                <a:latin typeface="Arial"/>
                <a:ea typeface="+mn-ea"/>
                <a:cs typeface="+mn-cs"/>
              </a:rPr>
              <a:t>*</a:t>
            </a:r>
          </a:p>
        </p:txBody>
      </p:sp>
      <p:sp>
        <p:nvSpPr>
          <p:cNvPr id="23" name="ZoneTexte 26">
            <a:extLst>
              <a:ext uri="{FF2B5EF4-FFF2-40B4-BE49-F238E27FC236}">
                <a16:creationId xmlns:a16="http://schemas.microsoft.com/office/drawing/2014/main" id="{820FB2B1-CCC7-2B98-F9FE-5306FA6A4FF9}"/>
              </a:ext>
            </a:extLst>
          </p:cNvPr>
          <p:cNvSpPr txBox="1"/>
          <p:nvPr/>
        </p:nvSpPr>
        <p:spPr>
          <a:xfrm>
            <a:off x="8566724" y="3463861"/>
            <a:ext cx="50599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70AD47">
                    <a:lumMod val="60000"/>
                    <a:lumOff val="40000"/>
                  </a:srgbClr>
                </a:solidFill>
                <a:effectLst/>
                <a:uLnTx/>
                <a:uFillTx/>
                <a:latin typeface="Arial"/>
                <a:ea typeface="+mn-ea"/>
                <a:cs typeface="+mn-cs"/>
              </a:rPr>
              <a:t>*</a:t>
            </a:r>
          </a:p>
        </p:txBody>
      </p:sp>
      <p:sp>
        <p:nvSpPr>
          <p:cNvPr id="24" name="ZoneTexte 27">
            <a:extLst>
              <a:ext uri="{FF2B5EF4-FFF2-40B4-BE49-F238E27FC236}">
                <a16:creationId xmlns:a16="http://schemas.microsoft.com/office/drawing/2014/main" id="{2A54373F-1100-AEF2-FCE4-274D974B1350}"/>
              </a:ext>
            </a:extLst>
          </p:cNvPr>
          <p:cNvSpPr txBox="1"/>
          <p:nvPr/>
        </p:nvSpPr>
        <p:spPr>
          <a:xfrm>
            <a:off x="9940878" y="3472453"/>
            <a:ext cx="50599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70AD47">
                    <a:lumMod val="60000"/>
                    <a:lumOff val="40000"/>
                  </a:srgbClr>
                </a:solidFill>
                <a:effectLst/>
                <a:uLnTx/>
                <a:uFillTx/>
                <a:latin typeface="Arial"/>
                <a:ea typeface="+mn-ea"/>
                <a:cs typeface="+mn-cs"/>
              </a:rPr>
              <a:t>**</a:t>
            </a:r>
          </a:p>
        </p:txBody>
      </p:sp>
      <p:sp>
        <p:nvSpPr>
          <p:cNvPr id="25" name="ZoneTexte 31">
            <a:extLst>
              <a:ext uri="{FF2B5EF4-FFF2-40B4-BE49-F238E27FC236}">
                <a16:creationId xmlns:a16="http://schemas.microsoft.com/office/drawing/2014/main" id="{791DA81A-58C6-4999-A98C-900B1F070032}"/>
              </a:ext>
            </a:extLst>
          </p:cNvPr>
          <p:cNvSpPr txBox="1"/>
          <p:nvPr/>
        </p:nvSpPr>
        <p:spPr>
          <a:xfrm>
            <a:off x="1760626" y="6176820"/>
            <a:ext cx="50599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70AD47">
                    <a:lumMod val="60000"/>
                    <a:lumOff val="40000"/>
                  </a:srgbClr>
                </a:solidFill>
                <a:effectLst/>
                <a:uLnTx/>
                <a:uFillTx/>
                <a:latin typeface="Arial"/>
                <a:ea typeface="+mn-ea"/>
                <a:cs typeface="+mn-cs"/>
              </a:rPr>
              <a:t>**</a:t>
            </a:r>
          </a:p>
        </p:txBody>
      </p:sp>
      <p:sp>
        <p:nvSpPr>
          <p:cNvPr id="26" name="ZoneTexte 34">
            <a:extLst>
              <a:ext uri="{FF2B5EF4-FFF2-40B4-BE49-F238E27FC236}">
                <a16:creationId xmlns:a16="http://schemas.microsoft.com/office/drawing/2014/main" id="{CA8F9942-C8F1-F763-D8EC-B684FD1A7B62}"/>
              </a:ext>
            </a:extLst>
          </p:cNvPr>
          <p:cNvSpPr txBox="1"/>
          <p:nvPr/>
        </p:nvSpPr>
        <p:spPr>
          <a:xfrm>
            <a:off x="3248932" y="6330666"/>
            <a:ext cx="50599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70AD47">
                    <a:lumMod val="60000"/>
                    <a:lumOff val="40000"/>
                  </a:srgbClr>
                </a:solidFill>
                <a:effectLst/>
                <a:uLnTx/>
                <a:uFillTx/>
                <a:latin typeface="Arial"/>
                <a:ea typeface="+mn-ea"/>
                <a:cs typeface="+mn-cs"/>
              </a:rPr>
              <a:t>**</a:t>
            </a:r>
          </a:p>
        </p:txBody>
      </p:sp>
      <p:sp>
        <p:nvSpPr>
          <p:cNvPr id="27" name="ZoneTexte 35">
            <a:extLst>
              <a:ext uri="{FF2B5EF4-FFF2-40B4-BE49-F238E27FC236}">
                <a16:creationId xmlns:a16="http://schemas.microsoft.com/office/drawing/2014/main" id="{30DC2F84-F425-00B8-8084-6EE9CC6AEB64}"/>
              </a:ext>
            </a:extLst>
          </p:cNvPr>
          <p:cNvSpPr txBox="1"/>
          <p:nvPr/>
        </p:nvSpPr>
        <p:spPr>
          <a:xfrm>
            <a:off x="4680510" y="6397125"/>
            <a:ext cx="50599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70AD47">
                    <a:lumMod val="60000"/>
                    <a:lumOff val="40000"/>
                  </a:srgbClr>
                </a:solidFill>
                <a:effectLst/>
                <a:uLnTx/>
                <a:uFillTx/>
                <a:latin typeface="Arial"/>
                <a:ea typeface="+mn-ea"/>
                <a:cs typeface="+mn-cs"/>
              </a:rPr>
              <a:t>**</a:t>
            </a:r>
          </a:p>
        </p:txBody>
      </p:sp>
      <p:sp>
        <p:nvSpPr>
          <p:cNvPr id="28" name="Rectangle 27">
            <a:extLst>
              <a:ext uri="{FF2B5EF4-FFF2-40B4-BE49-F238E27FC236}">
                <a16:creationId xmlns:a16="http://schemas.microsoft.com/office/drawing/2014/main" id="{22C33740-33DE-811F-76E0-CF202064F419}"/>
              </a:ext>
            </a:extLst>
          </p:cNvPr>
          <p:cNvSpPr/>
          <p:nvPr/>
        </p:nvSpPr>
        <p:spPr>
          <a:xfrm>
            <a:off x="4825091" y="4254464"/>
            <a:ext cx="1499128" cy="276999"/>
          </a:xfrm>
          <a:prstGeom prst="rect">
            <a:avLst/>
          </a:prstGeom>
        </p:spPr>
        <p:txBody>
          <a:bodyPr wrap="none">
            <a:spAutoFit/>
          </a:bodyPr>
          <a:lstStyle/>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1200" b="1" i="0" u="none" strike="noStrike" kern="0" cap="none" spc="0" normalizeH="0" baseline="0" noProof="0" dirty="0">
                <a:ln>
                  <a:noFill/>
                </a:ln>
                <a:solidFill>
                  <a:srgbClr val="669900"/>
                </a:solidFill>
                <a:effectLst/>
                <a:uLnTx/>
                <a:uFillTx/>
                <a:latin typeface="Arial"/>
                <a:ea typeface="+mn-ea"/>
                <a:cs typeface="+mn-cs"/>
              </a:rPr>
              <a:t>* p&lt;0.01 **p&lt;0.001</a:t>
            </a:r>
          </a:p>
        </p:txBody>
      </p:sp>
      <p:sp>
        <p:nvSpPr>
          <p:cNvPr id="29" name="ZoneTexte 36">
            <a:extLst>
              <a:ext uri="{FF2B5EF4-FFF2-40B4-BE49-F238E27FC236}">
                <a16:creationId xmlns:a16="http://schemas.microsoft.com/office/drawing/2014/main" id="{911DF471-8887-0564-B5B2-0ED65B2253F5}"/>
              </a:ext>
            </a:extLst>
          </p:cNvPr>
          <p:cNvSpPr txBox="1"/>
          <p:nvPr/>
        </p:nvSpPr>
        <p:spPr>
          <a:xfrm>
            <a:off x="7149778" y="3071412"/>
            <a:ext cx="50599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70AD47"/>
                </a:solidFill>
                <a:effectLst/>
                <a:uLnTx/>
                <a:uFillTx/>
                <a:latin typeface="Arial"/>
                <a:ea typeface="+mn-ea"/>
                <a:cs typeface="+mn-cs"/>
              </a:rPr>
              <a:t>*</a:t>
            </a:r>
          </a:p>
        </p:txBody>
      </p:sp>
      <p:sp>
        <p:nvSpPr>
          <p:cNvPr id="30" name="ZoneTexte 37">
            <a:extLst>
              <a:ext uri="{FF2B5EF4-FFF2-40B4-BE49-F238E27FC236}">
                <a16:creationId xmlns:a16="http://schemas.microsoft.com/office/drawing/2014/main" id="{08C24D1B-3877-F87D-22EF-168F417A6489}"/>
              </a:ext>
            </a:extLst>
          </p:cNvPr>
          <p:cNvSpPr txBox="1"/>
          <p:nvPr/>
        </p:nvSpPr>
        <p:spPr>
          <a:xfrm>
            <a:off x="8581910" y="3196659"/>
            <a:ext cx="50599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70AD47"/>
                </a:solidFill>
                <a:effectLst/>
                <a:uLnTx/>
                <a:uFillTx/>
                <a:latin typeface="Arial"/>
                <a:ea typeface="+mn-ea"/>
                <a:cs typeface="+mn-cs"/>
              </a:rPr>
              <a:t>*</a:t>
            </a:r>
          </a:p>
        </p:txBody>
      </p:sp>
      <p:sp>
        <p:nvSpPr>
          <p:cNvPr id="31" name="ZoneTexte 38">
            <a:extLst>
              <a:ext uri="{FF2B5EF4-FFF2-40B4-BE49-F238E27FC236}">
                <a16:creationId xmlns:a16="http://schemas.microsoft.com/office/drawing/2014/main" id="{DB09B625-9832-6529-9A5B-600A891BCBD4}"/>
              </a:ext>
            </a:extLst>
          </p:cNvPr>
          <p:cNvSpPr txBox="1"/>
          <p:nvPr/>
        </p:nvSpPr>
        <p:spPr>
          <a:xfrm>
            <a:off x="9959917" y="3156262"/>
            <a:ext cx="50599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70AD47"/>
                </a:solidFill>
                <a:effectLst/>
                <a:uLnTx/>
                <a:uFillTx/>
                <a:latin typeface="Arial"/>
                <a:ea typeface="+mn-ea"/>
                <a:cs typeface="+mn-cs"/>
              </a:rPr>
              <a:t>**</a:t>
            </a:r>
          </a:p>
        </p:txBody>
      </p:sp>
      <p:sp>
        <p:nvSpPr>
          <p:cNvPr id="32" name="ZoneTexte 39">
            <a:extLst>
              <a:ext uri="{FF2B5EF4-FFF2-40B4-BE49-F238E27FC236}">
                <a16:creationId xmlns:a16="http://schemas.microsoft.com/office/drawing/2014/main" id="{63A7F002-37EC-27E7-CF9F-4F34776463DC}"/>
              </a:ext>
            </a:extLst>
          </p:cNvPr>
          <p:cNvSpPr txBox="1"/>
          <p:nvPr/>
        </p:nvSpPr>
        <p:spPr>
          <a:xfrm>
            <a:off x="1836980" y="5876801"/>
            <a:ext cx="50599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70AD47"/>
                </a:solidFill>
                <a:effectLst/>
                <a:uLnTx/>
                <a:uFillTx/>
                <a:latin typeface="Arial"/>
                <a:ea typeface="+mn-ea"/>
                <a:cs typeface="+mn-cs"/>
              </a:rPr>
              <a:t>**</a:t>
            </a:r>
          </a:p>
        </p:txBody>
      </p:sp>
      <p:sp>
        <p:nvSpPr>
          <p:cNvPr id="33" name="ZoneTexte 40">
            <a:extLst>
              <a:ext uri="{FF2B5EF4-FFF2-40B4-BE49-F238E27FC236}">
                <a16:creationId xmlns:a16="http://schemas.microsoft.com/office/drawing/2014/main" id="{54F7BD9A-F863-53D3-BE7C-8B2213D0EBCC}"/>
              </a:ext>
            </a:extLst>
          </p:cNvPr>
          <p:cNvSpPr txBox="1"/>
          <p:nvPr/>
        </p:nvSpPr>
        <p:spPr>
          <a:xfrm>
            <a:off x="3281670" y="5892725"/>
            <a:ext cx="50599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70AD47"/>
                </a:solidFill>
                <a:effectLst/>
                <a:uLnTx/>
                <a:uFillTx/>
                <a:latin typeface="Arial"/>
                <a:ea typeface="+mn-ea"/>
                <a:cs typeface="+mn-cs"/>
              </a:rPr>
              <a:t>**</a:t>
            </a:r>
          </a:p>
        </p:txBody>
      </p:sp>
      <p:sp>
        <p:nvSpPr>
          <p:cNvPr id="34" name="ZoneTexte 41">
            <a:extLst>
              <a:ext uri="{FF2B5EF4-FFF2-40B4-BE49-F238E27FC236}">
                <a16:creationId xmlns:a16="http://schemas.microsoft.com/office/drawing/2014/main" id="{B12141FA-44E2-592F-5C9A-4DC0175CDBD4}"/>
              </a:ext>
            </a:extLst>
          </p:cNvPr>
          <p:cNvSpPr txBox="1"/>
          <p:nvPr/>
        </p:nvSpPr>
        <p:spPr>
          <a:xfrm>
            <a:off x="4713248" y="5959184"/>
            <a:ext cx="50599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70AD47"/>
                </a:solidFill>
                <a:effectLst/>
                <a:uLnTx/>
                <a:uFillTx/>
                <a:latin typeface="Arial"/>
                <a:ea typeface="+mn-ea"/>
                <a:cs typeface="+mn-cs"/>
              </a:rPr>
              <a:t>**</a:t>
            </a:r>
          </a:p>
        </p:txBody>
      </p:sp>
      <p:sp>
        <p:nvSpPr>
          <p:cNvPr id="35" name="ZoneTexte 42">
            <a:extLst>
              <a:ext uri="{FF2B5EF4-FFF2-40B4-BE49-F238E27FC236}">
                <a16:creationId xmlns:a16="http://schemas.microsoft.com/office/drawing/2014/main" id="{F703EB77-9374-9905-E016-CCF3A8ABEA5D}"/>
              </a:ext>
            </a:extLst>
          </p:cNvPr>
          <p:cNvSpPr txBox="1"/>
          <p:nvPr/>
        </p:nvSpPr>
        <p:spPr>
          <a:xfrm>
            <a:off x="1815836" y="2999775"/>
            <a:ext cx="50599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70AD47">
                    <a:lumMod val="60000"/>
                    <a:lumOff val="40000"/>
                  </a:srgbClr>
                </a:solidFill>
                <a:effectLst/>
                <a:uLnTx/>
                <a:uFillTx/>
                <a:latin typeface="Arial"/>
                <a:ea typeface="+mn-ea"/>
                <a:cs typeface="+mn-cs"/>
              </a:rPr>
              <a:t>**</a:t>
            </a:r>
          </a:p>
        </p:txBody>
      </p:sp>
      <p:sp>
        <p:nvSpPr>
          <p:cNvPr id="36" name="ZoneTexte 43">
            <a:extLst>
              <a:ext uri="{FF2B5EF4-FFF2-40B4-BE49-F238E27FC236}">
                <a16:creationId xmlns:a16="http://schemas.microsoft.com/office/drawing/2014/main" id="{FE7E9BA6-0A5F-65BB-A2E0-59DEE5EF9FA4}"/>
              </a:ext>
            </a:extLst>
          </p:cNvPr>
          <p:cNvSpPr txBox="1"/>
          <p:nvPr/>
        </p:nvSpPr>
        <p:spPr>
          <a:xfrm>
            <a:off x="3242680" y="3443735"/>
            <a:ext cx="50599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70AD47">
                    <a:lumMod val="60000"/>
                    <a:lumOff val="40000"/>
                  </a:srgbClr>
                </a:solidFill>
                <a:effectLst/>
                <a:uLnTx/>
                <a:uFillTx/>
                <a:latin typeface="Arial"/>
                <a:ea typeface="+mn-ea"/>
                <a:cs typeface="+mn-cs"/>
              </a:rPr>
              <a:t>**</a:t>
            </a:r>
          </a:p>
        </p:txBody>
      </p:sp>
      <p:sp>
        <p:nvSpPr>
          <p:cNvPr id="37" name="ZoneTexte 44">
            <a:extLst>
              <a:ext uri="{FF2B5EF4-FFF2-40B4-BE49-F238E27FC236}">
                <a16:creationId xmlns:a16="http://schemas.microsoft.com/office/drawing/2014/main" id="{06A9D5A5-88DB-E237-4A18-11F4F44F592B}"/>
              </a:ext>
            </a:extLst>
          </p:cNvPr>
          <p:cNvSpPr txBox="1"/>
          <p:nvPr/>
        </p:nvSpPr>
        <p:spPr>
          <a:xfrm>
            <a:off x="4663097" y="3463861"/>
            <a:ext cx="50599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70AD47">
                    <a:lumMod val="60000"/>
                    <a:lumOff val="40000"/>
                  </a:srgbClr>
                </a:solidFill>
                <a:effectLst/>
                <a:uLnTx/>
                <a:uFillTx/>
                <a:latin typeface="Arial"/>
                <a:ea typeface="+mn-ea"/>
                <a:cs typeface="+mn-cs"/>
              </a:rPr>
              <a:t>**</a:t>
            </a:r>
          </a:p>
        </p:txBody>
      </p:sp>
      <p:sp>
        <p:nvSpPr>
          <p:cNvPr id="39" name="Espace réservé du contenu 2">
            <a:extLst>
              <a:ext uri="{FF2B5EF4-FFF2-40B4-BE49-F238E27FC236}">
                <a16:creationId xmlns:a16="http://schemas.microsoft.com/office/drawing/2014/main" id="{1FFB36D2-274F-1165-B45C-DFA863CA83C2}"/>
              </a:ext>
            </a:extLst>
          </p:cNvPr>
          <p:cNvSpPr txBox="1">
            <a:spLocks/>
          </p:cNvSpPr>
          <p:nvPr/>
        </p:nvSpPr>
        <p:spPr bwMode="auto">
          <a:xfrm>
            <a:off x="305905" y="1359030"/>
            <a:ext cx="10080000" cy="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36000" bIns="108000" numCol="1" anchor="b" anchorCtr="0" compatLnSpc="1">
            <a:prstTxWarp prst="textNoShape">
              <a:avLst/>
            </a:prstTxWarp>
            <a:noAutofit/>
          </a:bodyPr>
          <a:lstStyle>
            <a:lvl1pPr marL="266700" indent="-266700" algn="l" defTabSz="1076190" rtl="0" eaLnBrk="0" fontAlgn="base" hangingPunct="0">
              <a:spcBef>
                <a:spcPct val="50000"/>
              </a:spcBef>
              <a:spcAft>
                <a:spcPct val="0"/>
              </a:spcAft>
              <a:buClr>
                <a:srgbClr val="669800"/>
              </a:buClr>
              <a:buFont typeface="Wingdings 3" panose="05040102010807070707" pitchFamily="18" charset="2"/>
              <a:buChar char="u"/>
              <a:defRPr sz="1600" b="1">
                <a:solidFill>
                  <a:schemeClr val="tx1">
                    <a:lumMod val="75000"/>
                    <a:lumOff val="25000"/>
                  </a:schemeClr>
                </a:solidFill>
                <a:latin typeface="+mn-lt"/>
                <a:ea typeface="+mn-ea"/>
                <a:cs typeface="+mn-cs"/>
              </a:defRPr>
            </a:lvl1pPr>
            <a:lvl2pPr marL="542925" indent="-276225" algn="l" defTabSz="1076190" rtl="0" eaLnBrk="0" fontAlgn="base" hangingPunct="0">
              <a:spcBef>
                <a:spcPct val="50000"/>
              </a:spcBef>
              <a:spcAft>
                <a:spcPct val="0"/>
              </a:spcAft>
              <a:buClr>
                <a:srgbClr val="669800"/>
              </a:buClr>
              <a:buSzPct val="100000"/>
              <a:buFont typeface="Arial" panose="020B0604020202020204" pitchFamily="34" charset="0"/>
              <a:buChar char="–"/>
              <a:defRPr sz="1400" b="0">
                <a:solidFill>
                  <a:schemeClr val="tx1">
                    <a:lumMod val="75000"/>
                    <a:lumOff val="25000"/>
                  </a:schemeClr>
                </a:solidFill>
                <a:latin typeface="+mn-lt"/>
              </a:defRPr>
            </a:lvl2pPr>
            <a:lvl3pPr marL="809625" indent="-266700" algn="l" defTabSz="1076190" rtl="0" eaLnBrk="0" fontAlgn="base" hangingPunct="0">
              <a:spcBef>
                <a:spcPct val="50000"/>
              </a:spcBef>
              <a:spcAft>
                <a:spcPct val="0"/>
              </a:spcAft>
              <a:buClr>
                <a:srgbClr val="669800"/>
              </a:buClr>
              <a:buSzPct val="80000"/>
              <a:buFont typeface="Wingdings" panose="05000000000000000000" pitchFamily="2" charset="2"/>
              <a:buChar char="l"/>
              <a:defRPr sz="1400" b="0">
                <a:solidFill>
                  <a:schemeClr val="tx1">
                    <a:lumMod val="75000"/>
                    <a:lumOff val="25000"/>
                  </a:schemeClr>
                </a:solidFill>
                <a:latin typeface="+mn-lt"/>
              </a:defRPr>
            </a:lvl3pPr>
            <a:lvl4pPr marL="1076325" indent="-266700" algn="l" defTabSz="1076190" rtl="0" eaLnBrk="0" fontAlgn="base" hangingPunct="0">
              <a:spcBef>
                <a:spcPct val="50000"/>
              </a:spcBef>
              <a:spcAft>
                <a:spcPct val="0"/>
              </a:spcAft>
              <a:buClr>
                <a:srgbClr val="669800"/>
              </a:buClr>
              <a:buSzPct val="100000"/>
              <a:buFont typeface="Arial" panose="020B0604020202020204" pitchFamily="34" charset="0"/>
              <a:buChar char="–"/>
              <a:defRPr sz="1400" b="0">
                <a:solidFill>
                  <a:schemeClr val="tx1">
                    <a:lumMod val="75000"/>
                    <a:lumOff val="25000"/>
                  </a:schemeClr>
                </a:solidFill>
                <a:latin typeface="+mn-lt"/>
              </a:defRPr>
            </a:lvl4pPr>
            <a:lvl5pPr marL="5102712" indent="-306233" algn="l" defTabSz="1076190" rtl="0" eaLnBrk="0" fontAlgn="base" hangingPunct="0">
              <a:spcBef>
                <a:spcPct val="50000"/>
              </a:spcBef>
              <a:spcAft>
                <a:spcPct val="0"/>
              </a:spcAft>
              <a:buSzPct val="100000"/>
              <a:buChar char="-"/>
              <a:defRPr sz="1600" b="1">
                <a:solidFill>
                  <a:schemeClr val="tx1"/>
                </a:solidFill>
                <a:latin typeface="+mn-lt"/>
              </a:defRPr>
            </a:lvl5pPr>
            <a:lvl6pPr marL="5606684" indent="-306233" algn="l" defTabSz="1076190" rtl="0" eaLnBrk="0" fontAlgn="base" hangingPunct="0">
              <a:spcBef>
                <a:spcPct val="50000"/>
              </a:spcBef>
              <a:spcAft>
                <a:spcPct val="0"/>
              </a:spcAft>
              <a:buSzPct val="100000"/>
              <a:buChar char="-"/>
              <a:defRPr sz="1764" b="1">
                <a:solidFill>
                  <a:schemeClr val="tx1"/>
                </a:solidFill>
                <a:latin typeface="+mn-lt"/>
              </a:defRPr>
            </a:lvl6pPr>
            <a:lvl7pPr marL="6110655" indent="-306233" algn="l" defTabSz="1076190" rtl="0" eaLnBrk="0" fontAlgn="base" hangingPunct="0">
              <a:spcBef>
                <a:spcPct val="50000"/>
              </a:spcBef>
              <a:spcAft>
                <a:spcPct val="0"/>
              </a:spcAft>
              <a:buSzPct val="100000"/>
              <a:buChar char="-"/>
              <a:defRPr sz="1764" b="1">
                <a:solidFill>
                  <a:schemeClr val="tx1"/>
                </a:solidFill>
                <a:latin typeface="+mn-lt"/>
              </a:defRPr>
            </a:lvl7pPr>
            <a:lvl8pPr marL="6614627" indent="-306233" algn="l" defTabSz="1076190" rtl="0" eaLnBrk="0" fontAlgn="base" hangingPunct="0">
              <a:spcBef>
                <a:spcPct val="50000"/>
              </a:spcBef>
              <a:spcAft>
                <a:spcPct val="0"/>
              </a:spcAft>
              <a:buSzPct val="100000"/>
              <a:buChar char="-"/>
              <a:defRPr sz="1764" b="1">
                <a:solidFill>
                  <a:schemeClr val="tx1"/>
                </a:solidFill>
                <a:latin typeface="+mn-lt"/>
              </a:defRPr>
            </a:lvl8pPr>
            <a:lvl9pPr marL="7118598" indent="-306233" algn="l" defTabSz="1076190" rtl="0" eaLnBrk="0" fontAlgn="base" hangingPunct="0">
              <a:spcBef>
                <a:spcPct val="50000"/>
              </a:spcBef>
              <a:spcAft>
                <a:spcPct val="0"/>
              </a:spcAft>
              <a:buSzPct val="100000"/>
              <a:buChar char="-"/>
              <a:defRPr sz="1764" b="1">
                <a:solidFill>
                  <a:schemeClr val="tx1"/>
                </a:solidFill>
                <a:latin typeface="+mn-lt"/>
              </a:defRPr>
            </a:lvl9pPr>
          </a:lstStyle>
          <a:p>
            <a:pPr marL="0" marR="0" lvl="0" indent="0" algn="l" defTabSz="1076190" rtl="0" eaLnBrk="0" fontAlgn="base" latinLnBrk="0" hangingPunct="0">
              <a:lnSpc>
                <a:spcPct val="100000"/>
              </a:lnSpc>
              <a:spcBef>
                <a:spcPct val="50000"/>
              </a:spcBef>
              <a:spcAft>
                <a:spcPct val="0"/>
              </a:spcAft>
              <a:buClr>
                <a:srgbClr val="669800"/>
              </a:buClr>
              <a:buSzTx/>
              <a:buFont typeface="Wingdings 3" panose="05040102010807070707" pitchFamily="18" charset="2"/>
              <a:buNone/>
              <a:tabLst/>
              <a:defRPr/>
            </a:pPr>
            <a:r>
              <a:rPr kumimoji="0" lang="en-GB" sz="1600" b="1" i="0" u="none" strike="noStrike" kern="1200" cap="none" spc="0" normalizeH="0" baseline="0" noProof="0" dirty="0">
                <a:ln>
                  <a:noFill/>
                </a:ln>
                <a:solidFill>
                  <a:srgbClr val="385723"/>
                </a:solidFill>
                <a:effectLst/>
                <a:uLnTx/>
                <a:uFillTx/>
                <a:latin typeface="Arial"/>
                <a:ea typeface="+mn-ea"/>
                <a:cs typeface="+mn-cs"/>
              </a:rPr>
              <a:t>Other secondary endpoints in ITT (N = 247)</a:t>
            </a:r>
          </a:p>
        </p:txBody>
      </p:sp>
      <p:sp>
        <p:nvSpPr>
          <p:cNvPr id="46" name="Rectangle 45">
            <a:extLst>
              <a:ext uri="{FF2B5EF4-FFF2-40B4-BE49-F238E27FC236}">
                <a16:creationId xmlns:a16="http://schemas.microsoft.com/office/drawing/2014/main" id="{ACAA2E7D-6CD8-6D74-9C1D-5B9A7832E2E5}"/>
              </a:ext>
            </a:extLst>
          </p:cNvPr>
          <p:cNvSpPr/>
          <p:nvPr/>
        </p:nvSpPr>
        <p:spPr bwMode="auto">
          <a:xfrm>
            <a:off x="244281" y="1842080"/>
            <a:ext cx="277089" cy="5205579"/>
          </a:xfrm>
          <a:prstGeom prst="rect">
            <a:avLst/>
          </a:prstGeom>
          <a:solidFill>
            <a:schemeClr val="bg1">
              <a:lumMod val="95000"/>
            </a:schemeClr>
          </a:solidFill>
          <a:ln w="12700" cap="flat" cmpd="sng" algn="ctr">
            <a:noFill/>
            <a:prstDash val="solid"/>
            <a:round/>
            <a:headEnd type="none" w="med" len="med"/>
            <a:tailEnd type="none" w="med" len="med"/>
          </a:ln>
          <a:effectLst/>
        </p:spPr>
        <p:txBody>
          <a:bodyPr vert="vert270" wrap="none" lIns="91440" tIns="45720" rIns="91440" bIns="45720" numCol="1" rtlCol="0"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1" i="1" u="none" strike="noStrike" kern="1200" cap="none" spc="0" normalizeH="0" baseline="0" noProof="0" dirty="0">
                <a:ln>
                  <a:noFill/>
                </a:ln>
                <a:solidFill>
                  <a:prstClr val="white">
                    <a:lumMod val="50000"/>
                  </a:prstClr>
                </a:solidFill>
                <a:effectLst/>
                <a:uLnTx/>
                <a:uFillTx/>
                <a:latin typeface="Arial" pitchFamily="34" charset="0"/>
                <a:ea typeface="+mn-ea"/>
                <a:cs typeface="+mn-cs"/>
              </a:rPr>
              <a:t>SECONDARY ENDPOINTS</a:t>
            </a:r>
          </a:p>
        </p:txBody>
      </p:sp>
      <p:sp>
        <p:nvSpPr>
          <p:cNvPr id="3" name="Espace réservé du pied de page 2">
            <a:extLst>
              <a:ext uri="{FF2B5EF4-FFF2-40B4-BE49-F238E27FC236}">
                <a16:creationId xmlns:a16="http://schemas.microsoft.com/office/drawing/2014/main" id="{B493D546-D2DC-C0B1-DD0B-2FB42429D8E7}"/>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fr-FR" sz="900" b="1"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Corporate Presentation | December 2024</a:t>
            </a:r>
            <a:endParaRPr kumimoji="0" lang="fr-FR"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pic>
        <p:nvPicPr>
          <p:cNvPr id="5" name="Picture 4" descr="A black background with colorful text&#10;&#10;Description automatically generated">
            <a:extLst>
              <a:ext uri="{FF2B5EF4-FFF2-40B4-BE49-F238E27FC236}">
                <a16:creationId xmlns:a16="http://schemas.microsoft.com/office/drawing/2014/main" id="{B3F17922-2507-36CC-FF7E-DCF897809C6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156539" y="324107"/>
            <a:ext cx="1175805" cy="499519"/>
          </a:xfrm>
          <a:prstGeom prst="rect">
            <a:avLst/>
          </a:prstGeom>
        </p:spPr>
      </p:pic>
      <p:sp>
        <p:nvSpPr>
          <p:cNvPr id="10" name="Rectangle: Rounded Corners 1">
            <a:extLst>
              <a:ext uri="{FF2B5EF4-FFF2-40B4-BE49-F238E27FC236}">
                <a16:creationId xmlns:a16="http://schemas.microsoft.com/office/drawing/2014/main" id="{9416D0F4-4207-9C57-57DE-8CD4A3C51C0D}"/>
              </a:ext>
            </a:extLst>
          </p:cNvPr>
          <p:cNvSpPr/>
          <p:nvPr/>
        </p:nvSpPr>
        <p:spPr bwMode="auto">
          <a:xfrm>
            <a:off x="6211300" y="5433440"/>
            <a:ext cx="3998084" cy="918570"/>
          </a:xfrm>
          <a:prstGeom prst="roundRect">
            <a:avLst/>
          </a:prstGeom>
          <a:noFill/>
          <a:ln w="38100" cap="flat" cmpd="sng" algn="ctr">
            <a:solidFill>
              <a:srgbClr val="679524"/>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eaLnBrk="0" fontAlgn="base" hangingPunct="0">
              <a:spcBef>
                <a:spcPct val="0"/>
              </a:spcBef>
              <a:spcAft>
                <a:spcPct val="0"/>
              </a:spcAft>
              <a:defRPr/>
            </a:pPr>
            <a:r>
              <a:rPr kumimoji="0" lang="en-US" sz="1400" b="1" i="0" u="none" strike="noStrike" kern="0" cap="none" spc="0" normalizeH="0" baseline="0" noProof="0" dirty="0">
                <a:ln>
                  <a:noFill/>
                </a:ln>
                <a:effectLst/>
                <a:uLnTx/>
                <a:uFillTx/>
                <a:latin typeface="Arial"/>
                <a:ea typeface="+mn-ea"/>
                <a:cs typeface="+mn-cs"/>
              </a:rPr>
              <a:t>A statistically significant decrease of ALT, AST and GGT in both </a:t>
            </a:r>
            <a:r>
              <a:rPr kumimoji="0" lang="en-US" sz="1400" b="1" i="0" u="none" strike="noStrike" kern="0" cap="none" spc="0" normalizeH="0" baseline="0" noProof="0" dirty="0" err="1">
                <a:ln>
                  <a:noFill/>
                </a:ln>
                <a:effectLst/>
                <a:uLnTx/>
                <a:uFillTx/>
                <a:latin typeface="Arial"/>
                <a:ea typeface="+mn-ea"/>
                <a:cs typeface="+mn-cs"/>
              </a:rPr>
              <a:t>lanifibranor</a:t>
            </a:r>
            <a:r>
              <a:rPr kumimoji="0" lang="en-US" sz="1400" b="1" i="0" u="none" strike="noStrike" kern="0" cap="none" spc="0" normalizeH="0" baseline="0" noProof="0" dirty="0">
                <a:ln>
                  <a:noFill/>
                </a:ln>
                <a:effectLst/>
                <a:uLnTx/>
                <a:uFillTx/>
                <a:latin typeface="Arial"/>
                <a:ea typeface="+mn-ea"/>
                <a:cs typeface="+mn-cs"/>
              </a:rPr>
              <a:t> dose groups observed after 4 weeks</a:t>
            </a:r>
          </a:p>
        </p:txBody>
      </p:sp>
      <p:sp>
        <p:nvSpPr>
          <p:cNvPr id="14" name="Isosceles Triangle 46">
            <a:extLst>
              <a:ext uri="{FF2B5EF4-FFF2-40B4-BE49-F238E27FC236}">
                <a16:creationId xmlns:a16="http://schemas.microsoft.com/office/drawing/2014/main" id="{D7D9D837-97C5-9BBE-18C4-5C06FAD36FB5}"/>
              </a:ext>
            </a:extLst>
          </p:cNvPr>
          <p:cNvSpPr/>
          <p:nvPr/>
        </p:nvSpPr>
        <p:spPr bwMode="auto">
          <a:xfrm rot="10800000">
            <a:off x="6211300" y="4869319"/>
            <a:ext cx="4031150" cy="324000"/>
          </a:xfrm>
          <a:prstGeom prst="triangle">
            <a:avLst/>
          </a:prstGeom>
          <a:gradFill flip="none" rotWithShape="1">
            <a:gsLst>
              <a:gs pos="52000">
                <a:srgbClr val="A9D18E"/>
              </a:gs>
              <a:gs pos="73000">
                <a:schemeClr val="accent6">
                  <a:lumMod val="97000"/>
                  <a:lumOff val="3000"/>
                </a:schemeClr>
              </a:gs>
              <a:gs pos="100000">
                <a:schemeClr val="accent6">
                  <a:lumMod val="60000"/>
                  <a:lumOff val="40000"/>
                </a:schemeClr>
              </a:gs>
            </a:gsLst>
            <a:path path="circle">
              <a:fillToRect t="100000" r="100000"/>
            </a:path>
            <a:tileRect l="-100000" b="-100000"/>
          </a:gra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ctr" anchorCtr="0" compatLnSpc="1">
            <a:prstTxWarp prst="textNoShape">
              <a:avLst/>
            </a:prstTxWarp>
            <a:spAutoFit/>
          </a:bodyPr>
          <a:lstStyle/>
          <a:p>
            <a:pPr algn="ctr" eaLnBrk="0" fontAlgn="base" hangingPunct="0">
              <a:spcBef>
                <a:spcPct val="0"/>
              </a:spcBef>
              <a:spcAft>
                <a:spcPct val="0"/>
              </a:spcAft>
            </a:pPr>
            <a:endParaRPr lang="en-GB" sz="1000" b="1">
              <a:solidFill>
                <a:prstClr val="black"/>
              </a:solidFill>
              <a:latin typeface="Arial" pitchFamily="34" charset="0"/>
            </a:endParaRPr>
          </a:p>
        </p:txBody>
      </p:sp>
    </p:spTree>
    <p:extLst>
      <p:ext uri="{BB962C8B-B14F-4D97-AF65-F5344CB8AC3E}">
        <p14:creationId xmlns:p14="http://schemas.microsoft.com/office/powerpoint/2010/main" val="2978142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76C2AC-10A2-0C18-4FF2-D70A87468A18}"/>
            </a:ext>
          </a:extLst>
        </p:cNvPr>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4F5674E-3C2E-BEAB-0282-D498E01C3D2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23" imgH="499" progId="TCLayout.ActiveDocument.1">
                  <p:embed/>
                </p:oleObj>
              </mc:Choice>
              <mc:Fallback>
                <p:oleObj name="think-cell Slide" r:id="rId5" imgW="523" imgH="499" progId="TCLayout.ActiveDocument.1">
                  <p:embed/>
                  <p:pic>
                    <p:nvPicPr>
                      <p:cNvPr id="7" name="Object 6" hidden="1">
                        <a:extLst>
                          <a:ext uri="{FF2B5EF4-FFF2-40B4-BE49-F238E27FC236}">
                            <a16:creationId xmlns:a16="http://schemas.microsoft.com/office/drawing/2014/main" id="{54F5674E-3C2E-BEAB-0282-D498E01C3D2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1B0FDAA9-29C3-8AFA-236E-942C2F67C310}"/>
              </a:ext>
            </a:extLst>
          </p:cNvPr>
          <p:cNvSpPr/>
          <p:nvPr>
            <p:custDataLst>
              <p:tags r:id="rId2"/>
            </p:custDataLst>
          </p:nvPr>
        </p:nvSpPr>
        <p:spPr bwMode="auto">
          <a:xfrm>
            <a:off x="0" y="0"/>
            <a:ext cx="158750" cy="158750"/>
          </a:xfrm>
          <a:prstGeom prst="rect">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rtlCol="0"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sym typeface="Arial" panose="020B0604020202020204" pitchFamily="34" charset="0"/>
            </a:endParaRPr>
          </a:p>
        </p:txBody>
      </p:sp>
      <p:sp>
        <p:nvSpPr>
          <p:cNvPr id="4" name="Title 3">
            <a:extLst>
              <a:ext uri="{FF2B5EF4-FFF2-40B4-BE49-F238E27FC236}">
                <a16:creationId xmlns:a16="http://schemas.microsoft.com/office/drawing/2014/main" id="{DD826993-810B-E13A-554F-568482A92CC7}"/>
              </a:ext>
            </a:extLst>
          </p:cNvPr>
          <p:cNvSpPr>
            <a:spLocks noGrp="1"/>
          </p:cNvSpPr>
          <p:nvPr>
            <p:ph type="title"/>
          </p:nvPr>
        </p:nvSpPr>
        <p:spPr>
          <a:xfrm>
            <a:off x="305906" y="77795"/>
            <a:ext cx="10080000" cy="831639"/>
          </a:xfrm>
        </p:spPr>
        <p:txBody>
          <a:bodyPr vert="horz"/>
          <a:lstStyle/>
          <a:p>
            <a:r>
              <a:rPr kumimoji="0" lang="en-GB" sz="2200" b="1" i="0" u="none" strike="noStrike" kern="0" cap="none" spc="0" normalizeH="0" baseline="0" noProof="0" dirty="0">
                <a:ln>
                  <a:noFill/>
                </a:ln>
                <a:solidFill>
                  <a:srgbClr val="669800"/>
                </a:solidFill>
                <a:effectLst/>
                <a:uLnTx/>
                <a:uFillTx/>
                <a:latin typeface="Arial"/>
                <a:ea typeface="+mj-ea"/>
                <a:cs typeface="+mj-cs"/>
              </a:rPr>
              <a:t>Statistically significant change in lipid profile</a:t>
            </a:r>
            <a:br>
              <a:rPr kumimoji="0" lang="en-GB" sz="2200" b="1" i="0" u="none" strike="noStrike" kern="0" cap="none" spc="0" normalizeH="0" baseline="0" noProof="0" dirty="0">
                <a:ln>
                  <a:noFill/>
                </a:ln>
                <a:solidFill>
                  <a:srgbClr val="669800"/>
                </a:solidFill>
                <a:effectLst/>
                <a:uLnTx/>
                <a:uFillTx/>
                <a:latin typeface="Arial"/>
                <a:ea typeface="+mj-ea"/>
                <a:cs typeface="+mj-cs"/>
              </a:rPr>
            </a:br>
            <a:r>
              <a:rPr kumimoji="0" lang="en-GB" sz="1800" b="0" i="1" u="none" strike="noStrike" kern="0" cap="none" spc="0" normalizeH="0" baseline="0" noProof="0" dirty="0">
                <a:ln>
                  <a:noFill/>
                </a:ln>
                <a:solidFill>
                  <a:srgbClr val="669800"/>
                </a:solidFill>
                <a:effectLst/>
                <a:uLnTx/>
                <a:uFillTx/>
                <a:latin typeface="Arial"/>
                <a:ea typeface="+mj-ea"/>
                <a:cs typeface="+mj-cs"/>
              </a:rPr>
              <a:t>Improvements in HDL-cholesterol &amp; triglycerides without a change in LDL-cholesterol</a:t>
            </a:r>
            <a:endParaRPr lang="en-GB" sz="2200" dirty="0"/>
          </a:p>
        </p:txBody>
      </p:sp>
      <p:graphicFrame>
        <p:nvGraphicFramePr>
          <p:cNvPr id="5" name="Graphique 25">
            <a:extLst>
              <a:ext uri="{FF2B5EF4-FFF2-40B4-BE49-F238E27FC236}">
                <a16:creationId xmlns:a16="http://schemas.microsoft.com/office/drawing/2014/main" id="{27CF525E-4325-0D92-82B3-1B622A92BCDE}"/>
              </a:ext>
            </a:extLst>
          </p:cNvPr>
          <p:cNvGraphicFramePr>
            <a:graphicFrameLocks/>
          </p:cNvGraphicFramePr>
          <p:nvPr/>
        </p:nvGraphicFramePr>
        <p:xfrm>
          <a:off x="777486" y="2147305"/>
          <a:ext cx="4320000" cy="2520000"/>
        </p:xfrm>
        <a:graphic>
          <a:graphicData uri="http://schemas.openxmlformats.org/drawingml/2006/chart">
            <c:chart xmlns:c="http://schemas.openxmlformats.org/drawingml/2006/chart" xmlns:r="http://schemas.openxmlformats.org/officeDocument/2006/relationships" r:id="rId7"/>
          </a:graphicData>
        </a:graphic>
      </p:graphicFrame>
      <p:sp>
        <p:nvSpPr>
          <p:cNvPr id="9" name="Espace réservé du contenu 2">
            <a:extLst>
              <a:ext uri="{FF2B5EF4-FFF2-40B4-BE49-F238E27FC236}">
                <a16:creationId xmlns:a16="http://schemas.microsoft.com/office/drawing/2014/main" id="{BDDA07B1-0FC8-04B9-BEDB-3A0EF007F06D}"/>
              </a:ext>
            </a:extLst>
          </p:cNvPr>
          <p:cNvSpPr txBox="1">
            <a:spLocks/>
          </p:cNvSpPr>
          <p:nvPr/>
        </p:nvSpPr>
        <p:spPr bwMode="auto">
          <a:xfrm>
            <a:off x="665217" y="2230406"/>
            <a:ext cx="4680000" cy="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36000" bIns="108000" numCol="1" anchor="b" anchorCtr="0" compatLnSpc="1">
            <a:prstTxWarp prst="textNoShape">
              <a:avLst/>
            </a:prstTxWarp>
            <a:noAutofit/>
          </a:bodyPr>
          <a:lstStyle>
            <a:lvl1pPr marL="266700" indent="-266700" algn="l" defTabSz="1076190" rtl="0" eaLnBrk="0" fontAlgn="base" hangingPunct="0">
              <a:spcBef>
                <a:spcPct val="50000"/>
              </a:spcBef>
              <a:spcAft>
                <a:spcPct val="0"/>
              </a:spcAft>
              <a:buClr>
                <a:srgbClr val="669800"/>
              </a:buClr>
              <a:buFont typeface="Wingdings 3" panose="05040102010807070707" pitchFamily="18" charset="2"/>
              <a:buChar char="u"/>
              <a:defRPr sz="1600" b="1">
                <a:solidFill>
                  <a:schemeClr val="tx1">
                    <a:lumMod val="75000"/>
                    <a:lumOff val="25000"/>
                  </a:schemeClr>
                </a:solidFill>
                <a:latin typeface="+mn-lt"/>
                <a:ea typeface="+mn-ea"/>
                <a:cs typeface="+mn-cs"/>
              </a:defRPr>
            </a:lvl1pPr>
            <a:lvl2pPr marL="542925" indent="-276225" algn="l" defTabSz="1076190" rtl="0" eaLnBrk="0" fontAlgn="base" hangingPunct="0">
              <a:spcBef>
                <a:spcPct val="50000"/>
              </a:spcBef>
              <a:spcAft>
                <a:spcPct val="0"/>
              </a:spcAft>
              <a:buClr>
                <a:srgbClr val="669800"/>
              </a:buClr>
              <a:buSzPct val="100000"/>
              <a:buFont typeface="Arial" panose="020B0604020202020204" pitchFamily="34" charset="0"/>
              <a:buChar char="–"/>
              <a:defRPr sz="1400" b="0">
                <a:solidFill>
                  <a:schemeClr val="tx1">
                    <a:lumMod val="75000"/>
                    <a:lumOff val="25000"/>
                  </a:schemeClr>
                </a:solidFill>
                <a:latin typeface="+mn-lt"/>
              </a:defRPr>
            </a:lvl2pPr>
            <a:lvl3pPr marL="809625" indent="-266700" algn="l" defTabSz="1076190" rtl="0" eaLnBrk="0" fontAlgn="base" hangingPunct="0">
              <a:spcBef>
                <a:spcPct val="50000"/>
              </a:spcBef>
              <a:spcAft>
                <a:spcPct val="0"/>
              </a:spcAft>
              <a:buClr>
                <a:srgbClr val="669800"/>
              </a:buClr>
              <a:buSzPct val="80000"/>
              <a:buFont typeface="Wingdings" panose="05000000000000000000" pitchFamily="2" charset="2"/>
              <a:buChar char="l"/>
              <a:defRPr sz="1400" b="0">
                <a:solidFill>
                  <a:schemeClr val="tx1">
                    <a:lumMod val="75000"/>
                    <a:lumOff val="25000"/>
                  </a:schemeClr>
                </a:solidFill>
                <a:latin typeface="+mn-lt"/>
              </a:defRPr>
            </a:lvl3pPr>
            <a:lvl4pPr marL="1076325" indent="-266700" algn="l" defTabSz="1076190" rtl="0" eaLnBrk="0" fontAlgn="base" hangingPunct="0">
              <a:spcBef>
                <a:spcPct val="50000"/>
              </a:spcBef>
              <a:spcAft>
                <a:spcPct val="0"/>
              </a:spcAft>
              <a:buClr>
                <a:srgbClr val="669800"/>
              </a:buClr>
              <a:buSzPct val="100000"/>
              <a:buFont typeface="Arial" panose="020B0604020202020204" pitchFamily="34" charset="0"/>
              <a:buChar char="–"/>
              <a:defRPr sz="1400" b="0">
                <a:solidFill>
                  <a:schemeClr val="tx1">
                    <a:lumMod val="75000"/>
                    <a:lumOff val="25000"/>
                  </a:schemeClr>
                </a:solidFill>
                <a:latin typeface="+mn-lt"/>
              </a:defRPr>
            </a:lvl4pPr>
            <a:lvl5pPr marL="5102712" indent="-306233" algn="l" defTabSz="1076190" rtl="0" eaLnBrk="0" fontAlgn="base" hangingPunct="0">
              <a:spcBef>
                <a:spcPct val="50000"/>
              </a:spcBef>
              <a:spcAft>
                <a:spcPct val="0"/>
              </a:spcAft>
              <a:buSzPct val="100000"/>
              <a:buChar char="-"/>
              <a:defRPr sz="1600" b="1">
                <a:solidFill>
                  <a:schemeClr val="tx1"/>
                </a:solidFill>
                <a:latin typeface="+mn-lt"/>
              </a:defRPr>
            </a:lvl5pPr>
            <a:lvl6pPr marL="5606684" indent="-306233" algn="l" defTabSz="1076190" rtl="0" eaLnBrk="0" fontAlgn="base" hangingPunct="0">
              <a:spcBef>
                <a:spcPct val="50000"/>
              </a:spcBef>
              <a:spcAft>
                <a:spcPct val="0"/>
              </a:spcAft>
              <a:buSzPct val="100000"/>
              <a:buChar char="-"/>
              <a:defRPr sz="1764" b="1">
                <a:solidFill>
                  <a:schemeClr val="tx1"/>
                </a:solidFill>
                <a:latin typeface="+mn-lt"/>
              </a:defRPr>
            </a:lvl6pPr>
            <a:lvl7pPr marL="6110655" indent="-306233" algn="l" defTabSz="1076190" rtl="0" eaLnBrk="0" fontAlgn="base" hangingPunct="0">
              <a:spcBef>
                <a:spcPct val="50000"/>
              </a:spcBef>
              <a:spcAft>
                <a:spcPct val="0"/>
              </a:spcAft>
              <a:buSzPct val="100000"/>
              <a:buChar char="-"/>
              <a:defRPr sz="1764" b="1">
                <a:solidFill>
                  <a:schemeClr val="tx1"/>
                </a:solidFill>
                <a:latin typeface="+mn-lt"/>
              </a:defRPr>
            </a:lvl7pPr>
            <a:lvl8pPr marL="6614627" indent="-306233" algn="l" defTabSz="1076190" rtl="0" eaLnBrk="0" fontAlgn="base" hangingPunct="0">
              <a:spcBef>
                <a:spcPct val="50000"/>
              </a:spcBef>
              <a:spcAft>
                <a:spcPct val="0"/>
              </a:spcAft>
              <a:buSzPct val="100000"/>
              <a:buChar char="-"/>
              <a:defRPr sz="1764" b="1">
                <a:solidFill>
                  <a:schemeClr val="tx1"/>
                </a:solidFill>
                <a:latin typeface="+mn-lt"/>
              </a:defRPr>
            </a:lvl8pPr>
            <a:lvl9pPr marL="7118598" indent="-306233" algn="l" defTabSz="1076190" rtl="0" eaLnBrk="0" fontAlgn="base" hangingPunct="0">
              <a:spcBef>
                <a:spcPct val="50000"/>
              </a:spcBef>
              <a:spcAft>
                <a:spcPct val="0"/>
              </a:spcAft>
              <a:buSzPct val="100000"/>
              <a:buChar char="-"/>
              <a:defRPr sz="1764" b="1">
                <a:solidFill>
                  <a:schemeClr val="tx1"/>
                </a:solidFill>
                <a:latin typeface="+mn-lt"/>
              </a:defRPr>
            </a:lvl9pPr>
          </a:lstStyle>
          <a:p>
            <a:pPr marL="0" marR="0" lvl="0" indent="0" algn="l" defTabSz="1007943" rtl="0" eaLnBrk="0" fontAlgn="base" latinLnBrk="0" hangingPunct="0">
              <a:lnSpc>
                <a:spcPct val="100000"/>
              </a:lnSpc>
              <a:spcBef>
                <a:spcPts val="600"/>
              </a:spcBef>
              <a:spcAft>
                <a:spcPts val="600"/>
              </a:spcAft>
              <a:buClr>
                <a:srgbClr val="669900"/>
              </a:buClr>
              <a:buSzTx/>
              <a:buFont typeface="Wingdings 3" panose="05040102010807070707" pitchFamily="18" charset="2"/>
              <a:buNone/>
              <a:tabLst/>
              <a:defRPr/>
            </a:pPr>
            <a:r>
              <a:rPr kumimoji="0" lang="en-US" sz="1600" b="1" i="0" u="none" strike="noStrike" kern="1200" cap="none" spc="0" normalizeH="0" baseline="0" noProof="0" dirty="0">
                <a:ln>
                  <a:noFill/>
                </a:ln>
                <a:solidFill>
                  <a:srgbClr val="385723"/>
                </a:solidFill>
                <a:effectLst/>
                <a:uLnTx/>
                <a:uFillTx/>
                <a:latin typeface="Arial"/>
                <a:ea typeface="MS PGothic" panose="020B0600070205080204" pitchFamily="34" charset="-128"/>
                <a:cs typeface="Arial" panose="020B0604020202020204" pitchFamily="34" charset="0"/>
              </a:rPr>
              <a:t>Absolute change from baseline in </a:t>
            </a:r>
            <a:r>
              <a:rPr kumimoji="0" lang="fr-FR" sz="1600" b="1" i="0" u="none" strike="noStrike" kern="1200" cap="none" spc="0" normalizeH="0" baseline="0" noProof="0" dirty="0">
                <a:ln>
                  <a:noFill/>
                </a:ln>
                <a:solidFill>
                  <a:srgbClr val="385723"/>
                </a:solidFill>
                <a:effectLst/>
                <a:uLnTx/>
                <a:uFillTx/>
                <a:latin typeface="Arial"/>
                <a:ea typeface="MS PGothic" panose="020B0600070205080204" pitchFamily="34" charset="-128"/>
                <a:cs typeface="Arial" panose="020B0604020202020204" pitchFamily="34" charset="0"/>
              </a:rPr>
              <a:t>HDL-C</a:t>
            </a:r>
            <a:endParaRPr kumimoji="0" lang="en-US" altLang="fr-FR" sz="1600" b="1" i="0" u="none" strike="noStrike" kern="1200" cap="none" spc="0" normalizeH="0" baseline="0" noProof="0" dirty="0">
              <a:ln>
                <a:noFill/>
              </a:ln>
              <a:solidFill>
                <a:srgbClr val="385723"/>
              </a:solidFill>
              <a:effectLst/>
              <a:uLnTx/>
              <a:uFillTx/>
              <a:latin typeface="Arial"/>
              <a:ea typeface="MS PGothic" panose="020B0600070205080204" pitchFamily="34" charset="-128"/>
              <a:cs typeface="Arial" panose="020B0604020202020204" pitchFamily="34" charset="0"/>
            </a:endParaRPr>
          </a:p>
        </p:txBody>
      </p:sp>
      <p:sp>
        <p:nvSpPr>
          <p:cNvPr id="10" name="Espace réservé du contenu 2">
            <a:extLst>
              <a:ext uri="{FF2B5EF4-FFF2-40B4-BE49-F238E27FC236}">
                <a16:creationId xmlns:a16="http://schemas.microsoft.com/office/drawing/2014/main" id="{AF90C978-2827-EC4B-2B22-99A624D8E69E}"/>
              </a:ext>
            </a:extLst>
          </p:cNvPr>
          <p:cNvSpPr txBox="1">
            <a:spLocks/>
          </p:cNvSpPr>
          <p:nvPr/>
        </p:nvSpPr>
        <p:spPr bwMode="auto">
          <a:xfrm>
            <a:off x="5778474" y="2230406"/>
            <a:ext cx="4680000" cy="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36000" bIns="108000" numCol="1" anchor="b" anchorCtr="0" compatLnSpc="1">
            <a:prstTxWarp prst="textNoShape">
              <a:avLst/>
            </a:prstTxWarp>
            <a:noAutofit/>
          </a:bodyPr>
          <a:lstStyle>
            <a:lvl1pPr marL="266700" indent="-266700" algn="l" defTabSz="1076190" rtl="0" eaLnBrk="0" fontAlgn="base" hangingPunct="0">
              <a:spcBef>
                <a:spcPct val="50000"/>
              </a:spcBef>
              <a:spcAft>
                <a:spcPct val="0"/>
              </a:spcAft>
              <a:buClr>
                <a:srgbClr val="669800"/>
              </a:buClr>
              <a:buFont typeface="Wingdings 3" panose="05040102010807070707" pitchFamily="18" charset="2"/>
              <a:buChar char="u"/>
              <a:defRPr sz="1600" b="1">
                <a:solidFill>
                  <a:schemeClr val="tx1">
                    <a:lumMod val="75000"/>
                    <a:lumOff val="25000"/>
                  </a:schemeClr>
                </a:solidFill>
                <a:latin typeface="+mn-lt"/>
                <a:ea typeface="+mn-ea"/>
                <a:cs typeface="+mn-cs"/>
              </a:defRPr>
            </a:lvl1pPr>
            <a:lvl2pPr marL="542925" indent="-276225" algn="l" defTabSz="1076190" rtl="0" eaLnBrk="0" fontAlgn="base" hangingPunct="0">
              <a:spcBef>
                <a:spcPct val="50000"/>
              </a:spcBef>
              <a:spcAft>
                <a:spcPct val="0"/>
              </a:spcAft>
              <a:buClr>
                <a:srgbClr val="669800"/>
              </a:buClr>
              <a:buSzPct val="100000"/>
              <a:buFont typeface="Arial" panose="020B0604020202020204" pitchFamily="34" charset="0"/>
              <a:buChar char="–"/>
              <a:defRPr sz="1400" b="0">
                <a:solidFill>
                  <a:schemeClr val="tx1">
                    <a:lumMod val="75000"/>
                    <a:lumOff val="25000"/>
                  </a:schemeClr>
                </a:solidFill>
                <a:latin typeface="+mn-lt"/>
              </a:defRPr>
            </a:lvl2pPr>
            <a:lvl3pPr marL="809625" indent="-266700" algn="l" defTabSz="1076190" rtl="0" eaLnBrk="0" fontAlgn="base" hangingPunct="0">
              <a:spcBef>
                <a:spcPct val="50000"/>
              </a:spcBef>
              <a:spcAft>
                <a:spcPct val="0"/>
              </a:spcAft>
              <a:buClr>
                <a:srgbClr val="669800"/>
              </a:buClr>
              <a:buSzPct val="80000"/>
              <a:buFont typeface="Wingdings" panose="05000000000000000000" pitchFamily="2" charset="2"/>
              <a:buChar char="l"/>
              <a:defRPr sz="1400" b="0">
                <a:solidFill>
                  <a:schemeClr val="tx1">
                    <a:lumMod val="75000"/>
                    <a:lumOff val="25000"/>
                  </a:schemeClr>
                </a:solidFill>
                <a:latin typeface="+mn-lt"/>
              </a:defRPr>
            </a:lvl3pPr>
            <a:lvl4pPr marL="1076325" indent="-266700" algn="l" defTabSz="1076190" rtl="0" eaLnBrk="0" fontAlgn="base" hangingPunct="0">
              <a:spcBef>
                <a:spcPct val="50000"/>
              </a:spcBef>
              <a:spcAft>
                <a:spcPct val="0"/>
              </a:spcAft>
              <a:buClr>
                <a:srgbClr val="669800"/>
              </a:buClr>
              <a:buSzPct val="100000"/>
              <a:buFont typeface="Arial" panose="020B0604020202020204" pitchFamily="34" charset="0"/>
              <a:buChar char="–"/>
              <a:defRPr sz="1400" b="0">
                <a:solidFill>
                  <a:schemeClr val="tx1">
                    <a:lumMod val="75000"/>
                    <a:lumOff val="25000"/>
                  </a:schemeClr>
                </a:solidFill>
                <a:latin typeface="+mn-lt"/>
              </a:defRPr>
            </a:lvl4pPr>
            <a:lvl5pPr marL="5102712" indent="-306233" algn="l" defTabSz="1076190" rtl="0" eaLnBrk="0" fontAlgn="base" hangingPunct="0">
              <a:spcBef>
                <a:spcPct val="50000"/>
              </a:spcBef>
              <a:spcAft>
                <a:spcPct val="0"/>
              </a:spcAft>
              <a:buSzPct val="100000"/>
              <a:buChar char="-"/>
              <a:defRPr sz="1600" b="1">
                <a:solidFill>
                  <a:schemeClr val="tx1"/>
                </a:solidFill>
                <a:latin typeface="+mn-lt"/>
              </a:defRPr>
            </a:lvl5pPr>
            <a:lvl6pPr marL="5606684" indent="-306233" algn="l" defTabSz="1076190" rtl="0" eaLnBrk="0" fontAlgn="base" hangingPunct="0">
              <a:spcBef>
                <a:spcPct val="50000"/>
              </a:spcBef>
              <a:spcAft>
                <a:spcPct val="0"/>
              </a:spcAft>
              <a:buSzPct val="100000"/>
              <a:buChar char="-"/>
              <a:defRPr sz="1764" b="1">
                <a:solidFill>
                  <a:schemeClr val="tx1"/>
                </a:solidFill>
                <a:latin typeface="+mn-lt"/>
              </a:defRPr>
            </a:lvl6pPr>
            <a:lvl7pPr marL="6110655" indent="-306233" algn="l" defTabSz="1076190" rtl="0" eaLnBrk="0" fontAlgn="base" hangingPunct="0">
              <a:spcBef>
                <a:spcPct val="50000"/>
              </a:spcBef>
              <a:spcAft>
                <a:spcPct val="0"/>
              </a:spcAft>
              <a:buSzPct val="100000"/>
              <a:buChar char="-"/>
              <a:defRPr sz="1764" b="1">
                <a:solidFill>
                  <a:schemeClr val="tx1"/>
                </a:solidFill>
                <a:latin typeface="+mn-lt"/>
              </a:defRPr>
            </a:lvl7pPr>
            <a:lvl8pPr marL="6614627" indent="-306233" algn="l" defTabSz="1076190" rtl="0" eaLnBrk="0" fontAlgn="base" hangingPunct="0">
              <a:spcBef>
                <a:spcPct val="50000"/>
              </a:spcBef>
              <a:spcAft>
                <a:spcPct val="0"/>
              </a:spcAft>
              <a:buSzPct val="100000"/>
              <a:buChar char="-"/>
              <a:defRPr sz="1764" b="1">
                <a:solidFill>
                  <a:schemeClr val="tx1"/>
                </a:solidFill>
                <a:latin typeface="+mn-lt"/>
              </a:defRPr>
            </a:lvl8pPr>
            <a:lvl9pPr marL="7118598" indent="-306233" algn="l" defTabSz="1076190" rtl="0" eaLnBrk="0" fontAlgn="base" hangingPunct="0">
              <a:spcBef>
                <a:spcPct val="50000"/>
              </a:spcBef>
              <a:spcAft>
                <a:spcPct val="0"/>
              </a:spcAft>
              <a:buSzPct val="100000"/>
              <a:buChar char="-"/>
              <a:defRPr sz="1764" b="1">
                <a:solidFill>
                  <a:schemeClr val="tx1"/>
                </a:solidFill>
                <a:latin typeface="+mn-lt"/>
              </a:defRPr>
            </a:lvl9pPr>
          </a:lstStyle>
          <a:p>
            <a:pPr marL="0" marR="0" lvl="0" indent="0" algn="l" defTabSz="1007943" rtl="0" eaLnBrk="0" fontAlgn="base" latinLnBrk="0" hangingPunct="0">
              <a:lnSpc>
                <a:spcPct val="100000"/>
              </a:lnSpc>
              <a:spcBef>
                <a:spcPts val="600"/>
              </a:spcBef>
              <a:spcAft>
                <a:spcPts val="600"/>
              </a:spcAft>
              <a:buClr>
                <a:srgbClr val="669900"/>
              </a:buClr>
              <a:buSzTx/>
              <a:buFont typeface="Wingdings 3" panose="05040102010807070707" pitchFamily="18" charset="2"/>
              <a:buNone/>
              <a:tabLst/>
              <a:defRPr/>
            </a:pPr>
            <a:r>
              <a:rPr kumimoji="0" lang="en-US" sz="1600" b="1" i="0" u="none" strike="noStrike" kern="1200" cap="none" spc="0" normalizeH="0" baseline="0" noProof="0" dirty="0">
                <a:ln>
                  <a:noFill/>
                </a:ln>
                <a:solidFill>
                  <a:srgbClr val="385723"/>
                </a:solidFill>
                <a:effectLst/>
                <a:uLnTx/>
                <a:uFillTx/>
                <a:latin typeface="Arial"/>
                <a:ea typeface="MS PGothic" panose="020B0600070205080204" pitchFamily="34" charset="-128"/>
                <a:cs typeface="Arial" panose="020B0604020202020204" pitchFamily="34" charset="0"/>
              </a:rPr>
              <a:t>Absolute change from baseline in t</a:t>
            </a:r>
            <a:r>
              <a:rPr kumimoji="0" lang="en-US" altLang="fr-FR" sz="1600" b="1" i="0" u="none" strike="noStrike" kern="1200" cap="none" spc="0" normalizeH="0" baseline="0" noProof="0" dirty="0">
                <a:ln>
                  <a:noFill/>
                </a:ln>
                <a:solidFill>
                  <a:srgbClr val="385723"/>
                </a:solidFill>
                <a:effectLst/>
                <a:uLnTx/>
                <a:uFillTx/>
                <a:latin typeface="Arial"/>
                <a:ea typeface="MS PGothic" panose="020B0600070205080204" pitchFamily="34" charset="-128"/>
                <a:cs typeface="Arial" panose="020B0604020202020204" pitchFamily="34" charset="0"/>
              </a:rPr>
              <a:t>riglycerides</a:t>
            </a:r>
          </a:p>
        </p:txBody>
      </p:sp>
      <p:graphicFrame>
        <p:nvGraphicFramePr>
          <p:cNvPr id="11" name="Graphique 15">
            <a:extLst>
              <a:ext uri="{FF2B5EF4-FFF2-40B4-BE49-F238E27FC236}">
                <a16:creationId xmlns:a16="http://schemas.microsoft.com/office/drawing/2014/main" id="{4AB1BECF-35F2-EB2B-DEE7-5A1B4DC2F88B}"/>
              </a:ext>
            </a:extLst>
          </p:cNvPr>
          <p:cNvGraphicFramePr>
            <a:graphicFrameLocks/>
          </p:cNvGraphicFramePr>
          <p:nvPr/>
        </p:nvGraphicFramePr>
        <p:xfrm>
          <a:off x="5773644" y="2141874"/>
          <a:ext cx="4320000" cy="2520000"/>
        </p:xfrm>
        <a:graphic>
          <a:graphicData uri="http://schemas.openxmlformats.org/drawingml/2006/chart">
            <c:chart xmlns:c="http://schemas.openxmlformats.org/drawingml/2006/chart" xmlns:r="http://schemas.openxmlformats.org/officeDocument/2006/relationships" r:id="rId8"/>
          </a:graphicData>
        </a:graphic>
      </p:graphicFrame>
      <p:sp>
        <p:nvSpPr>
          <p:cNvPr id="12" name="ZoneTexte 26">
            <a:extLst>
              <a:ext uri="{FF2B5EF4-FFF2-40B4-BE49-F238E27FC236}">
                <a16:creationId xmlns:a16="http://schemas.microsoft.com/office/drawing/2014/main" id="{7BE364C2-BF0D-7410-F3CB-711691F67B0B}"/>
              </a:ext>
            </a:extLst>
          </p:cNvPr>
          <p:cNvSpPr txBox="1"/>
          <p:nvPr/>
        </p:nvSpPr>
        <p:spPr>
          <a:xfrm>
            <a:off x="1281022" y="4094573"/>
            <a:ext cx="3816464" cy="24622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Arial"/>
                <a:ea typeface="+mn-ea"/>
                <a:cs typeface="+mn-cs"/>
              </a:rPr>
              <a:t> 0          W4          	    W14                               W24</a:t>
            </a:r>
          </a:p>
        </p:txBody>
      </p:sp>
      <p:sp>
        <p:nvSpPr>
          <p:cNvPr id="13" name="ZoneTexte 27">
            <a:extLst>
              <a:ext uri="{FF2B5EF4-FFF2-40B4-BE49-F238E27FC236}">
                <a16:creationId xmlns:a16="http://schemas.microsoft.com/office/drawing/2014/main" id="{DE852014-64BD-279E-B265-D2DFC48A0E77}"/>
              </a:ext>
            </a:extLst>
          </p:cNvPr>
          <p:cNvSpPr txBox="1"/>
          <p:nvPr/>
        </p:nvSpPr>
        <p:spPr>
          <a:xfrm>
            <a:off x="6210242" y="4037359"/>
            <a:ext cx="3816464" cy="24622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Arial"/>
                <a:ea typeface="+mn-ea"/>
                <a:cs typeface="+mn-cs"/>
              </a:rPr>
              <a:t> 0          W4          	    W14                               W24</a:t>
            </a:r>
          </a:p>
        </p:txBody>
      </p:sp>
      <p:sp>
        <p:nvSpPr>
          <p:cNvPr id="14" name="Rectangle 13">
            <a:extLst>
              <a:ext uri="{FF2B5EF4-FFF2-40B4-BE49-F238E27FC236}">
                <a16:creationId xmlns:a16="http://schemas.microsoft.com/office/drawing/2014/main" id="{ADCCCAA5-87EE-00D5-59E9-87A098D0570F}"/>
              </a:ext>
            </a:extLst>
          </p:cNvPr>
          <p:cNvSpPr/>
          <p:nvPr/>
        </p:nvSpPr>
        <p:spPr>
          <a:xfrm>
            <a:off x="8658274" y="1463159"/>
            <a:ext cx="1499128" cy="276999"/>
          </a:xfrm>
          <a:prstGeom prst="rect">
            <a:avLst/>
          </a:prstGeom>
        </p:spPr>
        <p:txBody>
          <a:bodyPr wrap="none">
            <a:spAutoFit/>
          </a:bodyPr>
          <a:lstStyle/>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1200" b="1" i="0" u="none" strike="noStrike" kern="0" cap="none" spc="0" normalizeH="0" baseline="0" noProof="0" dirty="0">
                <a:ln>
                  <a:noFill/>
                </a:ln>
                <a:solidFill>
                  <a:srgbClr val="669900"/>
                </a:solidFill>
                <a:effectLst/>
                <a:uLnTx/>
                <a:uFillTx/>
                <a:latin typeface="Arial"/>
                <a:ea typeface="+mn-ea"/>
                <a:cs typeface="+mn-cs"/>
              </a:rPr>
              <a:t>* p&lt;0.01 **p&lt;0.001</a:t>
            </a:r>
          </a:p>
        </p:txBody>
      </p:sp>
      <p:sp>
        <p:nvSpPr>
          <p:cNvPr id="15" name="ZoneTexte 17">
            <a:extLst>
              <a:ext uri="{FF2B5EF4-FFF2-40B4-BE49-F238E27FC236}">
                <a16:creationId xmlns:a16="http://schemas.microsoft.com/office/drawing/2014/main" id="{AE64FE91-1C3A-7C0C-EE48-DDA6934855C2}"/>
              </a:ext>
            </a:extLst>
          </p:cNvPr>
          <p:cNvSpPr txBox="1"/>
          <p:nvPr/>
        </p:nvSpPr>
        <p:spPr>
          <a:xfrm>
            <a:off x="1949967" y="3210733"/>
            <a:ext cx="50599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70AD47">
                    <a:lumMod val="60000"/>
                    <a:lumOff val="40000"/>
                  </a:srgbClr>
                </a:solidFill>
                <a:effectLst/>
                <a:uLnTx/>
                <a:uFillTx/>
                <a:latin typeface="Arial"/>
                <a:ea typeface="+mn-ea"/>
                <a:cs typeface="+mn-cs"/>
              </a:rPr>
              <a:t>**</a:t>
            </a:r>
          </a:p>
        </p:txBody>
      </p:sp>
      <p:sp>
        <p:nvSpPr>
          <p:cNvPr id="16" name="ZoneTexte 18">
            <a:extLst>
              <a:ext uri="{FF2B5EF4-FFF2-40B4-BE49-F238E27FC236}">
                <a16:creationId xmlns:a16="http://schemas.microsoft.com/office/drawing/2014/main" id="{43761891-2FC0-B99B-91F1-78268B09DFA1}"/>
              </a:ext>
            </a:extLst>
          </p:cNvPr>
          <p:cNvSpPr txBox="1"/>
          <p:nvPr/>
        </p:nvSpPr>
        <p:spPr>
          <a:xfrm>
            <a:off x="3328265" y="2806470"/>
            <a:ext cx="50599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70AD47">
                    <a:lumMod val="60000"/>
                    <a:lumOff val="40000"/>
                  </a:srgbClr>
                </a:solidFill>
                <a:effectLst/>
                <a:uLnTx/>
                <a:uFillTx/>
                <a:latin typeface="Arial"/>
                <a:ea typeface="+mn-ea"/>
                <a:cs typeface="+mn-cs"/>
              </a:rPr>
              <a:t>**</a:t>
            </a:r>
          </a:p>
        </p:txBody>
      </p:sp>
      <p:sp>
        <p:nvSpPr>
          <p:cNvPr id="17" name="ZoneTexte 19">
            <a:extLst>
              <a:ext uri="{FF2B5EF4-FFF2-40B4-BE49-F238E27FC236}">
                <a16:creationId xmlns:a16="http://schemas.microsoft.com/office/drawing/2014/main" id="{C41A1A9A-F8FD-A65E-A1A4-1E5FC65C1293}"/>
              </a:ext>
            </a:extLst>
          </p:cNvPr>
          <p:cNvSpPr txBox="1"/>
          <p:nvPr/>
        </p:nvSpPr>
        <p:spPr>
          <a:xfrm>
            <a:off x="4773908" y="2645450"/>
            <a:ext cx="50599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70AD47">
                    <a:lumMod val="60000"/>
                    <a:lumOff val="40000"/>
                  </a:srgbClr>
                </a:solidFill>
                <a:effectLst/>
                <a:uLnTx/>
                <a:uFillTx/>
                <a:latin typeface="Arial"/>
                <a:ea typeface="+mn-ea"/>
                <a:cs typeface="+mn-cs"/>
              </a:rPr>
              <a:t>**</a:t>
            </a:r>
          </a:p>
        </p:txBody>
      </p:sp>
      <p:sp>
        <p:nvSpPr>
          <p:cNvPr id="18" name="ZoneTexte 21">
            <a:extLst>
              <a:ext uri="{FF2B5EF4-FFF2-40B4-BE49-F238E27FC236}">
                <a16:creationId xmlns:a16="http://schemas.microsoft.com/office/drawing/2014/main" id="{DF777A0A-DBE0-1794-F691-074A799BF064}"/>
              </a:ext>
            </a:extLst>
          </p:cNvPr>
          <p:cNvSpPr txBox="1"/>
          <p:nvPr/>
        </p:nvSpPr>
        <p:spPr>
          <a:xfrm>
            <a:off x="4797770" y="3002939"/>
            <a:ext cx="50599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70AD47"/>
                </a:solidFill>
                <a:effectLst/>
                <a:uLnTx/>
                <a:uFillTx/>
                <a:latin typeface="Arial"/>
                <a:ea typeface="+mn-ea"/>
                <a:cs typeface="+mn-cs"/>
              </a:rPr>
              <a:t>*</a:t>
            </a:r>
          </a:p>
        </p:txBody>
      </p:sp>
      <p:sp>
        <p:nvSpPr>
          <p:cNvPr id="19" name="ZoneTexte 22">
            <a:extLst>
              <a:ext uri="{FF2B5EF4-FFF2-40B4-BE49-F238E27FC236}">
                <a16:creationId xmlns:a16="http://schemas.microsoft.com/office/drawing/2014/main" id="{4165B38B-E4FA-2CA5-F020-19B532E862C4}"/>
              </a:ext>
            </a:extLst>
          </p:cNvPr>
          <p:cNvSpPr txBox="1"/>
          <p:nvPr/>
        </p:nvSpPr>
        <p:spPr>
          <a:xfrm>
            <a:off x="8276939" y="3819407"/>
            <a:ext cx="50599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70AD47"/>
                </a:solidFill>
                <a:effectLst/>
                <a:uLnTx/>
                <a:uFillTx/>
                <a:latin typeface="Arial"/>
                <a:ea typeface="+mn-ea"/>
                <a:cs typeface="+mn-cs"/>
              </a:rPr>
              <a:t>**</a:t>
            </a:r>
          </a:p>
        </p:txBody>
      </p:sp>
      <p:sp>
        <p:nvSpPr>
          <p:cNvPr id="20" name="ZoneTexte 28">
            <a:extLst>
              <a:ext uri="{FF2B5EF4-FFF2-40B4-BE49-F238E27FC236}">
                <a16:creationId xmlns:a16="http://schemas.microsoft.com/office/drawing/2014/main" id="{348C5995-CBBA-BAC3-F82F-D312933094AC}"/>
              </a:ext>
            </a:extLst>
          </p:cNvPr>
          <p:cNvSpPr txBox="1"/>
          <p:nvPr/>
        </p:nvSpPr>
        <p:spPr>
          <a:xfrm>
            <a:off x="9952481" y="3592745"/>
            <a:ext cx="50599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70AD47"/>
                </a:solidFill>
                <a:effectLst/>
                <a:uLnTx/>
                <a:uFillTx/>
                <a:latin typeface="Arial"/>
                <a:ea typeface="+mn-ea"/>
                <a:cs typeface="+mn-cs"/>
              </a:rPr>
              <a:t>**</a:t>
            </a:r>
          </a:p>
        </p:txBody>
      </p:sp>
      <p:sp>
        <p:nvSpPr>
          <p:cNvPr id="21" name="ZoneTexte 24">
            <a:extLst>
              <a:ext uri="{FF2B5EF4-FFF2-40B4-BE49-F238E27FC236}">
                <a16:creationId xmlns:a16="http://schemas.microsoft.com/office/drawing/2014/main" id="{512A749C-F43E-E42D-B623-8FAE471D07E6}"/>
              </a:ext>
            </a:extLst>
          </p:cNvPr>
          <p:cNvSpPr txBox="1"/>
          <p:nvPr/>
        </p:nvSpPr>
        <p:spPr>
          <a:xfrm>
            <a:off x="8276939" y="3456442"/>
            <a:ext cx="50599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70AD47">
                    <a:lumMod val="60000"/>
                    <a:lumOff val="40000"/>
                  </a:srgbClr>
                </a:solidFill>
                <a:effectLst/>
                <a:uLnTx/>
                <a:uFillTx/>
                <a:latin typeface="Arial"/>
                <a:ea typeface="+mn-ea"/>
                <a:cs typeface="+mn-cs"/>
              </a:rPr>
              <a:t>**</a:t>
            </a:r>
          </a:p>
        </p:txBody>
      </p:sp>
      <p:sp>
        <p:nvSpPr>
          <p:cNvPr id="22" name="ZoneTexte 29">
            <a:extLst>
              <a:ext uri="{FF2B5EF4-FFF2-40B4-BE49-F238E27FC236}">
                <a16:creationId xmlns:a16="http://schemas.microsoft.com/office/drawing/2014/main" id="{7B4E60B7-F6EC-5D7F-BF46-1A41C9CD8340}"/>
              </a:ext>
            </a:extLst>
          </p:cNvPr>
          <p:cNvSpPr txBox="1"/>
          <p:nvPr/>
        </p:nvSpPr>
        <p:spPr>
          <a:xfrm>
            <a:off x="9952480" y="3466718"/>
            <a:ext cx="50599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70AD47">
                    <a:lumMod val="60000"/>
                    <a:lumOff val="40000"/>
                  </a:srgbClr>
                </a:solidFill>
                <a:effectLst/>
                <a:uLnTx/>
                <a:uFillTx/>
                <a:latin typeface="Arial"/>
                <a:ea typeface="+mn-ea"/>
                <a:cs typeface="+mn-cs"/>
              </a:rPr>
              <a:t>**</a:t>
            </a:r>
          </a:p>
        </p:txBody>
      </p:sp>
      <p:sp>
        <p:nvSpPr>
          <p:cNvPr id="23" name="ZoneTexte 30">
            <a:extLst>
              <a:ext uri="{FF2B5EF4-FFF2-40B4-BE49-F238E27FC236}">
                <a16:creationId xmlns:a16="http://schemas.microsoft.com/office/drawing/2014/main" id="{DC54E12C-D6F3-09C3-29A0-CA5520130572}"/>
              </a:ext>
            </a:extLst>
          </p:cNvPr>
          <p:cNvSpPr txBox="1"/>
          <p:nvPr/>
        </p:nvSpPr>
        <p:spPr>
          <a:xfrm>
            <a:off x="1864448" y="2899436"/>
            <a:ext cx="50599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70AD47"/>
                </a:solidFill>
                <a:effectLst/>
                <a:uLnTx/>
                <a:uFillTx/>
                <a:latin typeface="Arial"/>
                <a:ea typeface="+mn-ea"/>
                <a:cs typeface="+mn-cs"/>
              </a:rPr>
              <a:t>**</a:t>
            </a:r>
          </a:p>
        </p:txBody>
      </p:sp>
      <p:sp>
        <p:nvSpPr>
          <p:cNvPr id="24" name="Espace réservé du contenu 2">
            <a:extLst>
              <a:ext uri="{FF2B5EF4-FFF2-40B4-BE49-F238E27FC236}">
                <a16:creationId xmlns:a16="http://schemas.microsoft.com/office/drawing/2014/main" id="{1D343FA4-869A-F303-BF25-24FDEABC73F8}"/>
              </a:ext>
            </a:extLst>
          </p:cNvPr>
          <p:cNvSpPr txBox="1">
            <a:spLocks/>
          </p:cNvSpPr>
          <p:nvPr/>
        </p:nvSpPr>
        <p:spPr>
          <a:xfrm>
            <a:off x="881411" y="6269006"/>
            <a:ext cx="9145296" cy="307777"/>
          </a:xfrm>
          <a:prstGeom prst="rect">
            <a:avLst/>
          </a:prstGeom>
        </p:spPr>
        <p:txBody>
          <a:bodyPr lIns="36000" tIns="36000" rIns="36000" bIns="36000">
            <a:noAutofit/>
          </a:bodyPr>
          <a:lstStyle>
            <a:lvl1pPr marL="251415" indent="-251415" algn="l" defTabSz="1014511" rtl="0" eaLnBrk="0" fontAlgn="base" hangingPunct="0">
              <a:spcBef>
                <a:spcPct val="50000"/>
              </a:spcBef>
              <a:spcAft>
                <a:spcPct val="0"/>
              </a:spcAft>
              <a:buClr>
                <a:srgbClr val="669800"/>
              </a:buClr>
              <a:buFont typeface="Wingdings 3" panose="05040102010807070707" pitchFamily="18" charset="2"/>
              <a:buChar char="u"/>
              <a:defRPr sz="1508" b="1">
                <a:solidFill>
                  <a:schemeClr val="tx1">
                    <a:lumMod val="75000"/>
                    <a:lumOff val="25000"/>
                  </a:schemeClr>
                </a:solidFill>
                <a:latin typeface="+mn-lt"/>
                <a:ea typeface="+mn-ea"/>
                <a:cs typeface="+mn-cs"/>
              </a:defRPr>
            </a:lvl1pPr>
            <a:lvl2pPr marL="511808" indent="-260394" algn="l" defTabSz="1014511" rtl="0" eaLnBrk="0" fontAlgn="base" hangingPunct="0">
              <a:spcBef>
                <a:spcPct val="50000"/>
              </a:spcBef>
              <a:spcAft>
                <a:spcPct val="0"/>
              </a:spcAft>
              <a:buClr>
                <a:srgbClr val="669800"/>
              </a:buClr>
              <a:buSzPct val="100000"/>
              <a:buFont typeface="Arial" panose="020B0604020202020204" pitchFamily="34" charset="0"/>
              <a:buChar char="–"/>
              <a:defRPr sz="1319" b="0">
                <a:solidFill>
                  <a:schemeClr val="tx1">
                    <a:lumMod val="75000"/>
                    <a:lumOff val="25000"/>
                  </a:schemeClr>
                </a:solidFill>
                <a:latin typeface="+mn-lt"/>
              </a:defRPr>
            </a:lvl2pPr>
            <a:lvl3pPr marL="763223" indent="-251415" algn="l" defTabSz="1014511" rtl="0" eaLnBrk="0" fontAlgn="base" hangingPunct="0">
              <a:spcBef>
                <a:spcPct val="50000"/>
              </a:spcBef>
              <a:spcAft>
                <a:spcPct val="0"/>
              </a:spcAft>
              <a:buClr>
                <a:srgbClr val="669800"/>
              </a:buClr>
              <a:buSzPct val="80000"/>
              <a:buFont typeface="Wingdings" panose="05000000000000000000" pitchFamily="2" charset="2"/>
              <a:buChar char="l"/>
              <a:defRPr sz="1319" b="0">
                <a:solidFill>
                  <a:schemeClr val="tx1">
                    <a:lumMod val="75000"/>
                    <a:lumOff val="25000"/>
                  </a:schemeClr>
                </a:solidFill>
                <a:latin typeface="+mn-lt"/>
              </a:defRPr>
            </a:lvl3pPr>
            <a:lvl4pPr marL="1014637" indent="-251415" algn="l" defTabSz="1014511" rtl="0" eaLnBrk="0" fontAlgn="base" hangingPunct="0">
              <a:spcBef>
                <a:spcPct val="50000"/>
              </a:spcBef>
              <a:spcAft>
                <a:spcPct val="0"/>
              </a:spcAft>
              <a:buClr>
                <a:srgbClr val="669800"/>
              </a:buClr>
              <a:buSzPct val="100000"/>
              <a:buFont typeface="Arial" panose="020B0604020202020204" pitchFamily="34" charset="0"/>
              <a:buChar char="–"/>
              <a:defRPr sz="1319" b="0">
                <a:solidFill>
                  <a:schemeClr val="tx1">
                    <a:lumMod val="75000"/>
                    <a:lumOff val="25000"/>
                  </a:schemeClr>
                </a:solidFill>
                <a:latin typeface="+mn-lt"/>
              </a:defRPr>
            </a:lvl4pPr>
            <a:lvl5pPr marL="4810260" indent="-288681" algn="l" defTabSz="1014511" rtl="0" eaLnBrk="0" fontAlgn="base" hangingPunct="0">
              <a:spcBef>
                <a:spcPct val="50000"/>
              </a:spcBef>
              <a:spcAft>
                <a:spcPct val="0"/>
              </a:spcAft>
              <a:buSzPct val="100000"/>
              <a:buChar char="-"/>
              <a:defRPr sz="1508" b="1">
                <a:solidFill>
                  <a:schemeClr val="tx1"/>
                </a:solidFill>
                <a:latin typeface="+mn-lt"/>
              </a:defRPr>
            </a:lvl5pPr>
            <a:lvl6pPr marL="5285348" indent="-288681" algn="l" defTabSz="1014511" rtl="0" eaLnBrk="0" fontAlgn="base" hangingPunct="0">
              <a:spcBef>
                <a:spcPct val="50000"/>
              </a:spcBef>
              <a:spcAft>
                <a:spcPct val="0"/>
              </a:spcAft>
              <a:buSzPct val="100000"/>
              <a:buChar char="-"/>
              <a:defRPr sz="1663" b="1">
                <a:solidFill>
                  <a:schemeClr val="tx1"/>
                </a:solidFill>
                <a:latin typeface="+mn-lt"/>
              </a:defRPr>
            </a:lvl6pPr>
            <a:lvl7pPr marL="5760435" indent="-288681" algn="l" defTabSz="1014511" rtl="0" eaLnBrk="0" fontAlgn="base" hangingPunct="0">
              <a:spcBef>
                <a:spcPct val="50000"/>
              </a:spcBef>
              <a:spcAft>
                <a:spcPct val="0"/>
              </a:spcAft>
              <a:buSzPct val="100000"/>
              <a:buChar char="-"/>
              <a:defRPr sz="1663" b="1">
                <a:solidFill>
                  <a:schemeClr val="tx1"/>
                </a:solidFill>
                <a:latin typeface="+mn-lt"/>
              </a:defRPr>
            </a:lvl7pPr>
            <a:lvl8pPr marL="6235523" indent="-288681" algn="l" defTabSz="1014511" rtl="0" eaLnBrk="0" fontAlgn="base" hangingPunct="0">
              <a:spcBef>
                <a:spcPct val="50000"/>
              </a:spcBef>
              <a:spcAft>
                <a:spcPct val="0"/>
              </a:spcAft>
              <a:buSzPct val="100000"/>
              <a:buChar char="-"/>
              <a:defRPr sz="1663" b="1">
                <a:solidFill>
                  <a:schemeClr val="tx1"/>
                </a:solidFill>
                <a:latin typeface="+mn-lt"/>
              </a:defRPr>
            </a:lvl8pPr>
            <a:lvl9pPr marL="6710609" indent="-288681" algn="l" defTabSz="1014511" rtl="0" eaLnBrk="0" fontAlgn="base" hangingPunct="0">
              <a:spcBef>
                <a:spcPct val="50000"/>
              </a:spcBef>
              <a:spcAft>
                <a:spcPct val="0"/>
              </a:spcAft>
              <a:buSzPct val="100000"/>
              <a:buChar char="-"/>
              <a:defRPr sz="1663" b="1">
                <a:solidFill>
                  <a:schemeClr val="tx1"/>
                </a:solidFill>
                <a:latin typeface="+mn-lt"/>
              </a:defRPr>
            </a:lvl9pPr>
          </a:lstStyle>
          <a:p>
            <a:pPr marL="251415" marR="0" lvl="0" indent="-251415" algn="l" defTabSz="1014511" rtl="0" eaLnBrk="0" fontAlgn="base" latinLnBrk="0" hangingPunct="0">
              <a:lnSpc>
                <a:spcPct val="100000"/>
              </a:lnSpc>
              <a:spcBef>
                <a:spcPts val="1200"/>
              </a:spcBef>
              <a:spcAft>
                <a:spcPct val="0"/>
              </a:spcAft>
              <a:buClr>
                <a:srgbClr val="669800"/>
              </a:buClr>
              <a:buSzTx/>
              <a:buFont typeface="Wingdings 3" panose="05040102010807070707" pitchFamily="18" charset="2"/>
              <a:buChar char="u"/>
              <a:tabLst/>
              <a:defRPr/>
            </a:pPr>
            <a:r>
              <a:rPr kumimoji="0" lang="en-US" sz="1400" b="0" i="0" u="none" strike="noStrike" kern="0" cap="none" spc="0" normalizeH="0" baseline="0" noProof="0" dirty="0">
                <a:ln>
                  <a:noFill/>
                </a:ln>
                <a:solidFill>
                  <a:prstClr val="black"/>
                </a:solidFill>
                <a:effectLst/>
                <a:uLnTx/>
                <a:uFillTx/>
                <a:latin typeface="Arial"/>
                <a:ea typeface="+mn-ea"/>
                <a:cs typeface="+mn-cs"/>
              </a:rPr>
              <a:t>No change in LDL-cholesterol</a:t>
            </a:r>
          </a:p>
        </p:txBody>
      </p:sp>
      <p:sp>
        <p:nvSpPr>
          <p:cNvPr id="25" name="Espace réservé du contenu 2">
            <a:extLst>
              <a:ext uri="{FF2B5EF4-FFF2-40B4-BE49-F238E27FC236}">
                <a16:creationId xmlns:a16="http://schemas.microsoft.com/office/drawing/2014/main" id="{2998EB05-8206-D566-5600-6A9A1F00D467}"/>
              </a:ext>
            </a:extLst>
          </p:cNvPr>
          <p:cNvSpPr txBox="1">
            <a:spLocks/>
          </p:cNvSpPr>
          <p:nvPr/>
        </p:nvSpPr>
        <p:spPr bwMode="auto">
          <a:xfrm>
            <a:off x="305905" y="1777353"/>
            <a:ext cx="10080000" cy="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36000" bIns="108000" numCol="1" anchor="b" anchorCtr="0" compatLnSpc="1">
            <a:prstTxWarp prst="textNoShape">
              <a:avLst/>
            </a:prstTxWarp>
            <a:noAutofit/>
          </a:bodyPr>
          <a:lstStyle>
            <a:lvl1pPr marL="266700" indent="-266700" algn="l" defTabSz="1076190" rtl="0" eaLnBrk="0" fontAlgn="base" hangingPunct="0">
              <a:spcBef>
                <a:spcPct val="50000"/>
              </a:spcBef>
              <a:spcAft>
                <a:spcPct val="0"/>
              </a:spcAft>
              <a:buClr>
                <a:srgbClr val="669800"/>
              </a:buClr>
              <a:buFont typeface="Wingdings 3" panose="05040102010807070707" pitchFamily="18" charset="2"/>
              <a:buChar char="u"/>
              <a:defRPr sz="1600" b="1">
                <a:solidFill>
                  <a:schemeClr val="tx1">
                    <a:lumMod val="75000"/>
                    <a:lumOff val="25000"/>
                  </a:schemeClr>
                </a:solidFill>
                <a:latin typeface="+mn-lt"/>
                <a:ea typeface="+mn-ea"/>
                <a:cs typeface="+mn-cs"/>
              </a:defRPr>
            </a:lvl1pPr>
            <a:lvl2pPr marL="542925" indent="-276225" algn="l" defTabSz="1076190" rtl="0" eaLnBrk="0" fontAlgn="base" hangingPunct="0">
              <a:spcBef>
                <a:spcPct val="50000"/>
              </a:spcBef>
              <a:spcAft>
                <a:spcPct val="0"/>
              </a:spcAft>
              <a:buClr>
                <a:srgbClr val="669800"/>
              </a:buClr>
              <a:buSzPct val="100000"/>
              <a:buFont typeface="Arial" panose="020B0604020202020204" pitchFamily="34" charset="0"/>
              <a:buChar char="–"/>
              <a:defRPr sz="1400" b="0">
                <a:solidFill>
                  <a:schemeClr val="tx1">
                    <a:lumMod val="75000"/>
                    <a:lumOff val="25000"/>
                  </a:schemeClr>
                </a:solidFill>
                <a:latin typeface="+mn-lt"/>
              </a:defRPr>
            </a:lvl2pPr>
            <a:lvl3pPr marL="809625" indent="-266700" algn="l" defTabSz="1076190" rtl="0" eaLnBrk="0" fontAlgn="base" hangingPunct="0">
              <a:spcBef>
                <a:spcPct val="50000"/>
              </a:spcBef>
              <a:spcAft>
                <a:spcPct val="0"/>
              </a:spcAft>
              <a:buClr>
                <a:srgbClr val="669800"/>
              </a:buClr>
              <a:buSzPct val="80000"/>
              <a:buFont typeface="Wingdings" panose="05000000000000000000" pitchFamily="2" charset="2"/>
              <a:buChar char="l"/>
              <a:defRPr sz="1400" b="0">
                <a:solidFill>
                  <a:schemeClr val="tx1">
                    <a:lumMod val="75000"/>
                    <a:lumOff val="25000"/>
                  </a:schemeClr>
                </a:solidFill>
                <a:latin typeface="+mn-lt"/>
              </a:defRPr>
            </a:lvl3pPr>
            <a:lvl4pPr marL="1076325" indent="-266700" algn="l" defTabSz="1076190" rtl="0" eaLnBrk="0" fontAlgn="base" hangingPunct="0">
              <a:spcBef>
                <a:spcPct val="50000"/>
              </a:spcBef>
              <a:spcAft>
                <a:spcPct val="0"/>
              </a:spcAft>
              <a:buClr>
                <a:srgbClr val="669800"/>
              </a:buClr>
              <a:buSzPct val="100000"/>
              <a:buFont typeface="Arial" panose="020B0604020202020204" pitchFamily="34" charset="0"/>
              <a:buChar char="–"/>
              <a:defRPr sz="1400" b="0">
                <a:solidFill>
                  <a:schemeClr val="tx1">
                    <a:lumMod val="75000"/>
                    <a:lumOff val="25000"/>
                  </a:schemeClr>
                </a:solidFill>
                <a:latin typeface="+mn-lt"/>
              </a:defRPr>
            </a:lvl4pPr>
            <a:lvl5pPr marL="5102712" indent="-306233" algn="l" defTabSz="1076190" rtl="0" eaLnBrk="0" fontAlgn="base" hangingPunct="0">
              <a:spcBef>
                <a:spcPct val="50000"/>
              </a:spcBef>
              <a:spcAft>
                <a:spcPct val="0"/>
              </a:spcAft>
              <a:buSzPct val="100000"/>
              <a:buChar char="-"/>
              <a:defRPr sz="1600" b="1">
                <a:solidFill>
                  <a:schemeClr val="tx1"/>
                </a:solidFill>
                <a:latin typeface="+mn-lt"/>
              </a:defRPr>
            </a:lvl5pPr>
            <a:lvl6pPr marL="5606684" indent="-306233" algn="l" defTabSz="1076190" rtl="0" eaLnBrk="0" fontAlgn="base" hangingPunct="0">
              <a:spcBef>
                <a:spcPct val="50000"/>
              </a:spcBef>
              <a:spcAft>
                <a:spcPct val="0"/>
              </a:spcAft>
              <a:buSzPct val="100000"/>
              <a:buChar char="-"/>
              <a:defRPr sz="1764" b="1">
                <a:solidFill>
                  <a:schemeClr val="tx1"/>
                </a:solidFill>
                <a:latin typeface="+mn-lt"/>
              </a:defRPr>
            </a:lvl6pPr>
            <a:lvl7pPr marL="6110655" indent="-306233" algn="l" defTabSz="1076190" rtl="0" eaLnBrk="0" fontAlgn="base" hangingPunct="0">
              <a:spcBef>
                <a:spcPct val="50000"/>
              </a:spcBef>
              <a:spcAft>
                <a:spcPct val="0"/>
              </a:spcAft>
              <a:buSzPct val="100000"/>
              <a:buChar char="-"/>
              <a:defRPr sz="1764" b="1">
                <a:solidFill>
                  <a:schemeClr val="tx1"/>
                </a:solidFill>
                <a:latin typeface="+mn-lt"/>
              </a:defRPr>
            </a:lvl7pPr>
            <a:lvl8pPr marL="6614627" indent="-306233" algn="l" defTabSz="1076190" rtl="0" eaLnBrk="0" fontAlgn="base" hangingPunct="0">
              <a:spcBef>
                <a:spcPct val="50000"/>
              </a:spcBef>
              <a:spcAft>
                <a:spcPct val="0"/>
              </a:spcAft>
              <a:buSzPct val="100000"/>
              <a:buChar char="-"/>
              <a:defRPr sz="1764" b="1">
                <a:solidFill>
                  <a:schemeClr val="tx1"/>
                </a:solidFill>
                <a:latin typeface="+mn-lt"/>
              </a:defRPr>
            </a:lvl8pPr>
            <a:lvl9pPr marL="7118598" indent="-306233" algn="l" defTabSz="1076190" rtl="0" eaLnBrk="0" fontAlgn="base" hangingPunct="0">
              <a:spcBef>
                <a:spcPct val="50000"/>
              </a:spcBef>
              <a:spcAft>
                <a:spcPct val="0"/>
              </a:spcAft>
              <a:buSzPct val="100000"/>
              <a:buChar char="-"/>
              <a:defRPr sz="1764" b="1">
                <a:solidFill>
                  <a:schemeClr val="tx1"/>
                </a:solidFill>
                <a:latin typeface="+mn-lt"/>
              </a:defRPr>
            </a:lvl9pPr>
          </a:lstStyle>
          <a:p>
            <a:pPr marL="0" marR="0" lvl="0" indent="0" algn="l" defTabSz="1076190" rtl="0" eaLnBrk="0" fontAlgn="base" latinLnBrk="0" hangingPunct="0">
              <a:lnSpc>
                <a:spcPct val="100000"/>
              </a:lnSpc>
              <a:spcBef>
                <a:spcPct val="50000"/>
              </a:spcBef>
              <a:spcAft>
                <a:spcPct val="0"/>
              </a:spcAft>
              <a:buClr>
                <a:srgbClr val="669800"/>
              </a:buClr>
              <a:buSzTx/>
              <a:buFont typeface="Wingdings 3" panose="05040102010807070707" pitchFamily="18" charset="2"/>
              <a:buNone/>
              <a:tabLst/>
              <a:defRPr/>
            </a:pPr>
            <a:r>
              <a:rPr kumimoji="0" lang="en-GB" sz="1600" b="1" i="0" u="none" strike="noStrike" kern="1200" cap="none" spc="0" normalizeH="0" baseline="0" noProof="0" dirty="0">
                <a:ln>
                  <a:noFill/>
                </a:ln>
                <a:solidFill>
                  <a:srgbClr val="385723"/>
                </a:solidFill>
                <a:effectLst/>
                <a:uLnTx/>
                <a:uFillTx/>
                <a:latin typeface="Arial"/>
                <a:ea typeface="+mn-ea"/>
                <a:cs typeface="+mn-cs"/>
              </a:rPr>
              <a:t>Other secondary endpoints in ITT (N = 247)</a:t>
            </a:r>
          </a:p>
        </p:txBody>
      </p:sp>
      <p:sp>
        <p:nvSpPr>
          <p:cNvPr id="31" name="Rectangle 30">
            <a:extLst>
              <a:ext uri="{FF2B5EF4-FFF2-40B4-BE49-F238E27FC236}">
                <a16:creationId xmlns:a16="http://schemas.microsoft.com/office/drawing/2014/main" id="{03411D0C-99C8-14CC-364E-D477F0CB956E}"/>
              </a:ext>
            </a:extLst>
          </p:cNvPr>
          <p:cNvSpPr/>
          <p:nvPr/>
        </p:nvSpPr>
        <p:spPr bwMode="auto">
          <a:xfrm>
            <a:off x="244281" y="1993377"/>
            <a:ext cx="277089" cy="2668498"/>
          </a:xfrm>
          <a:prstGeom prst="rect">
            <a:avLst/>
          </a:prstGeom>
          <a:solidFill>
            <a:schemeClr val="bg1">
              <a:lumMod val="95000"/>
            </a:schemeClr>
          </a:solidFill>
          <a:ln w="12700" cap="flat" cmpd="sng" algn="ctr">
            <a:noFill/>
            <a:prstDash val="solid"/>
            <a:round/>
            <a:headEnd type="none" w="med" len="med"/>
            <a:tailEnd type="none" w="med" len="med"/>
          </a:ln>
          <a:effectLst/>
        </p:spPr>
        <p:txBody>
          <a:bodyPr vert="vert270" wrap="none" lIns="91440" tIns="45720" rIns="91440" bIns="45720" numCol="1" rtlCol="0"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1" i="1" u="none" strike="noStrike" kern="1200" cap="none" spc="0" normalizeH="0" baseline="0" noProof="0" dirty="0">
                <a:ln>
                  <a:noFill/>
                </a:ln>
                <a:solidFill>
                  <a:prstClr val="white">
                    <a:lumMod val="50000"/>
                  </a:prstClr>
                </a:solidFill>
                <a:effectLst/>
                <a:uLnTx/>
                <a:uFillTx/>
                <a:latin typeface="Arial" pitchFamily="34" charset="0"/>
                <a:ea typeface="+mn-ea"/>
                <a:cs typeface="+mn-cs"/>
              </a:rPr>
              <a:t>SECONDARY ENDPOINTS</a:t>
            </a:r>
          </a:p>
        </p:txBody>
      </p:sp>
      <p:sp>
        <p:nvSpPr>
          <p:cNvPr id="2" name="Espace réservé du pied de page 1">
            <a:extLst>
              <a:ext uri="{FF2B5EF4-FFF2-40B4-BE49-F238E27FC236}">
                <a16:creationId xmlns:a16="http://schemas.microsoft.com/office/drawing/2014/main" id="{5D3CDC15-E2EA-B367-1F5E-B538805EBD8C}"/>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fr-FR" sz="900" b="1"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Corporate Presentation | December 2024</a:t>
            </a:r>
            <a:endParaRPr kumimoji="0" lang="fr-FR"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pic>
        <p:nvPicPr>
          <p:cNvPr id="8" name="Picture 7" descr="A black background with colorful text&#10;&#10;Description automatically generated">
            <a:extLst>
              <a:ext uri="{FF2B5EF4-FFF2-40B4-BE49-F238E27FC236}">
                <a16:creationId xmlns:a16="http://schemas.microsoft.com/office/drawing/2014/main" id="{EF1B5607-185F-EBE0-19B7-6750C8553BF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156539" y="324107"/>
            <a:ext cx="1175805" cy="499519"/>
          </a:xfrm>
          <a:prstGeom prst="rect">
            <a:avLst/>
          </a:prstGeom>
        </p:spPr>
      </p:pic>
      <p:sp>
        <p:nvSpPr>
          <p:cNvPr id="26" name="Isosceles Triangle 46">
            <a:extLst>
              <a:ext uri="{FF2B5EF4-FFF2-40B4-BE49-F238E27FC236}">
                <a16:creationId xmlns:a16="http://schemas.microsoft.com/office/drawing/2014/main" id="{0461FC77-57E6-3EA9-5A68-652BF185E0E8}"/>
              </a:ext>
            </a:extLst>
          </p:cNvPr>
          <p:cNvSpPr/>
          <p:nvPr/>
        </p:nvSpPr>
        <p:spPr bwMode="auto">
          <a:xfrm rot="10800000">
            <a:off x="5922489" y="4729003"/>
            <a:ext cx="4031150" cy="324000"/>
          </a:xfrm>
          <a:prstGeom prst="triangle">
            <a:avLst/>
          </a:prstGeom>
          <a:gradFill flip="none" rotWithShape="1">
            <a:gsLst>
              <a:gs pos="52000">
                <a:srgbClr val="A9D18E"/>
              </a:gs>
              <a:gs pos="73000">
                <a:schemeClr val="accent6">
                  <a:lumMod val="97000"/>
                  <a:lumOff val="3000"/>
                </a:schemeClr>
              </a:gs>
              <a:gs pos="100000">
                <a:schemeClr val="accent6">
                  <a:lumMod val="60000"/>
                  <a:lumOff val="40000"/>
                </a:schemeClr>
              </a:gs>
            </a:gsLst>
            <a:path path="circle">
              <a:fillToRect t="100000" r="100000"/>
            </a:path>
            <a:tileRect l="-100000" b="-100000"/>
          </a:gra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ctr" anchorCtr="0" compatLnSpc="1">
            <a:prstTxWarp prst="textNoShape">
              <a:avLst/>
            </a:prstTxWarp>
            <a:spAutoFit/>
          </a:bodyPr>
          <a:lstStyle/>
          <a:p>
            <a:pPr algn="ctr" eaLnBrk="0" fontAlgn="base" hangingPunct="0">
              <a:spcBef>
                <a:spcPct val="0"/>
              </a:spcBef>
              <a:spcAft>
                <a:spcPct val="0"/>
              </a:spcAft>
            </a:pPr>
            <a:endParaRPr lang="en-GB" sz="1000" b="1">
              <a:solidFill>
                <a:prstClr val="black"/>
              </a:solidFill>
              <a:latin typeface="Arial" pitchFamily="34" charset="0"/>
            </a:endParaRPr>
          </a:p>
        </p:txBody>
      </p:sp>
      <p:sp>
        <p:nvSpPr>
          <p:cNvPr id="27" name="Rectangle: Rounded Corners 1">
            <a:extLst>
              <a:ext uri="{FF2B5EF4-FFF2-40B4-BE49-F238E27FC236}">
                <a16:creationId xmlns:a16="http://schemas.microsoft.com/office/drawing/2014/main" id="{3D05E2E5-1C89-057F-B58F-E2F35E23A2AF}"/>
              </a:ext>
            </a:extLst>
          </p:cNvPr>
          <p:cNvSpPr/>
          <p:nvPr/>
        </p:nvSpPr>
        <p:spPr bwMode="auto">
          <a:xfrm>
            <a:off x="5922490" y="5201727"/>
            <a:ext cx="4071758" cy="566754"/>
          </a:xfrm>
          <a:prstGeom prst="roundRect">
            <a:avLst/>
          </a:prstGeom>
          <a:noFill/>
          <a:ln w="38100" cap="flat" cmpd="sng" algn="ctr">
            <a:solidFill>
              <a:srgbClr val="679524"/>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eaLnBrk="0" fontAlgn="base" hangingPunct="0">
              <a:spcBef>
                <a:spcPct val="0"/>
              </a:spcBef>
              <a:spcAft>
                <a:spcPct val="0"/>
              </a:spcAft>
              <a:defRPr/>
            </a:pPr>
            <a:r>
              <a:rPr kumimoji="0" lang="en-US" sz="1400" b="1" i="0" u="none" strike="noStrike" kern="0" cap="none" spc="0" normalizeH="0" baseline="0" noProof="0" dirty="0">
                <a:ln>
                  <a:noFill/>
                </a:ln>
                <a:effectLst/>
                <a:uLnTx/>
                <a:uFillTx/>
                <a:latin typeface="Arial"/>
                <a:ea typeface="+mn-ea"/>
                <a:cs typeface="+mn-cs"/>
              </a:rPr>
              <a:t>A Statistically significant change in triglycerides</a:t>
            </a:r>
          </a:p>
        </p:txBody>
      </p:sp>
      <p:sp>
        <p:nvSpPr>
          <p:cNvPr id="28" name="Isosceles Triangle 46">
            <a:extLst>
              <a:ext uri="{FF2B5EF4-FFF2-40B4-BE49-F238E27FC236}">
                <a16:creationId xmlns:a16="http://schemas.microsoft.com/office/drawing/2014/main" id="{6EF8BD56-137C-CAFB-32AA-859E4EBC146D}"/>
              </a:ext>
            </a:extLst>
          </p:cNvPr>
          <p:cNvSpPr/>
          <p:nvPr/>
        </p:nvSpPr>
        <p:spPr bwMode="auto">
          <a:xfrm rot="10800000">
            <a:off x="885515" y="4729003"/>
            <a:ext cx="4031150" cy="324000"/>
          </a:xfrm>
          <a:prstGeom prst="triangle">
            <a:avLst/>
          </a:prstGeom>
          <a:gradFill flip="none" rotWithShape="1">
            <a:gsLst>
              <a:gs pos="52000">
                <a:srgbClr val="A9D18E"/>
              </a:gs>
              <a:gs pos="73000">
                <a:schemeClr val="accent6">
                  <a:lumMod val="97000"/>
                  <a:lumOff val="3000"/>
                </a:schemeClr>
              </a:gs>
              <a:gs pos="100000">
                <a:schemeClr val="accent6">
                  <a:lumMod val="60000"/>
                  <a:lumOff val="40000"/>
                </a:schemeClr>
              </a:gs>
            </a:gsLst>
            <a:path path="circle">
              <a:fillToRect t="100000" r="100000"/>
            </a:path>
            <a:tileRect l="-100000" b="-100000"/>
          </a:gra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ctr" anchorCtr="0" compatLnSpc="1">
            <a:prstTxWarp prst="textNoShape">
              <a:avLst/>
            </a:prstTxWarp>
            <a:spAutoFit/>
          </a:bodyPr>
          <a:lstStyle/>
          <a:p>
            <a:pPr algn="ctr" eaLnBrk="0" fontAlgn="base" hangingPunct="0">
              <a:spcBef>
                <a:spcPct val="0"/>
              </a:spcBef>
              <a:spcAft>
                <a:spcPct val="0"/>
              </a:spcAft>
            </a:pPr>
            <a:endParaRPr lang="en-GB" sz="1000" b="1">
              <a:solidFill>
                <a:prstClr val="black"/>
              </a:solidFill>
              <a:latin typeface="Arial" pitchFamily="34" charset="0"/>
            </a:endParaRPr>
          </a:p>
        </p:txBody>
      </p:sp>
      <p:sp>
        <p:nvSpPr>
          <p:cNvPr id="29" name="Rectangle: Rounded Corners 1">
            <a:extLst>
              <a:ext uri="{FF2B5EF4-FFF2-40B4-BE49-F238E27FC236}">
                <a16:creationId xmlns:a16="http://schemas.microsoft.com/office/drawing/2014/main" id="{1ED76828-C3DC-CD63-D049-B3E0CECB8322}"/>
              </a:ext>
            </a:extLst>
          </p:cNvPr>
          <p:cNvSpPr/>
          <p:nvPr/>
        </p:nvSpPr>
        <p:spPr bwMode="auto">
          <a:xfrm>
            <a:off x="885516" y="5201727"/>
            <a:ext cx="4071758" cy="566754"/>
          </a:xfrm>
          <a:prstGeom prst="roundRect">
            <a:avLst/>
          </a:prstGeom>
          <a:noFill/>
          <a:ln w="38100" cap="flat" cmpd="sng" algn="ctr">
            <a:solidFill>
              <a:srgbClr val="679524"/>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eaLnBrk="0" fontAlgn="base" hangingPunct="0">
              <a:spcBef>
                <a:spcPct val="0"/>
              </a:spcBef>
              <a:spcAft>
                <a:spcPct val="0"/>
              </a:spcAft>
              <a:defRPr/>
            </a:pPr>
            <a:r>
              <a:rPr kumimoji="0" lang="en-US" sz="1400" b="1" i="0" u="none" strike="noStrike" kern="0" cap="none" spc="0" normalizeH="0" baseline="0" noProof="0" dirty="0">
                <a:ln>
                  <a:noFill/>
                </a:ln>
                <a:effectLst/>
                <a:uLnTx/>
                <a:uFillTx/>
                <a:latin typeface="Arial"/>
                <a:ea typeface="+mn-ea"/>
                <a:cs typeface="+mn-cs"/>
              </a:rPr>
              <a:t>Statistically significant change in HDL-cholesterol</a:t>
            </a:r>
          </a:p>
        </p:txBody>
      </p:sp>
    </p:spTree>
    <p:extLst>
      <p:ext uri="{BB962C8B-B14F-4D97-AF65-F5344CB8AC3E}">
        <p14:creationId xmlns:p14="http://schemas.microsoft.com/office/powerpoint/2010/main" val="3069157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DC6348-A732-060F-C67F-6366B946C532}"/>
            </a:ext>
          </a:extLst>
        </p:cNvPr>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AA66CD14-2C76-47F8-6841-87C6A4A9769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23" imgH="499" progId="TCLayout.ActiveDocument.1">
                  <p:embed/>
                </p:oleObj>
              </mc:Choice>
              <mc:Fallback>
                <p:oleObj name="think-cell Slide" r:id="rId4" imgW="523" imgH="499" progId="TCLayout.ActiveDocument.1">
                  <p:embed/>
                  <p:pic>
                    <p:nvPicPr>
                      <p:cNvPr id="7" name="Object 6" hidden="1">
                        <a:extLst>
                          <a:ext uri="{FF2B5EF4-FFF2-40B4-BE49-F238E27FC236}">
                            <a16:creationId xmlns:a16="http://schemas.microsoft.com/office/drawing/2014/main" id="{AA66CD14-2C76-47F8-6841-87C6A4A9769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re 1">
            <a:extLst>
              <a:ext uri="{FF2B5EF4-FFF2-40B4-BE49-F238E27FC236}">
                <a16:creationId xmlns:a16="http://schemas.microsoft.com/office/drawing/2014/main" id="{2A3C9D7F-624A-6BD2-0539-45ADCE234731}"/>
              </a:ext>
            </a:extLst>
          </p:cNvPr>
          <p:cNvSpPr>
            <a:spLocks noGrp="1"/>
          </p:cNvSpPr>
          <p:nvPr>
            <p:ph type="title"/>
          </p:nvPr>
        </p:nvSpPr>
        <p:spPr>
          <a:xfrm>
            <a:off x="305346" y="73090"/>
            <a:ext cx="8615107" cy="831639"/>
          </a:xfrm>
        </p:spPr>
        <p:txBody>
          <a:bodyPr vert="horz"/>
          <a:lstStyle/>
          <a:p>
            <a:r>
              <a:rPr kumimoji="0" lang="en-US" sz="2200" b="1" i="0" u="none" strike="noStrike" kern="0" cap="none" spc="0" normalizeH="0" baseline="0" noProof="0" dirty="0">
                <a:ln>
                  <a:noFill/>
                </a:ln>
                <a:solidFill>
                  <a:srgbClr val="669800"/>
                </a:solidFill>
                <a:effectLst/>
                <a:uLnTx/>
                <a:uFillTx/>
                <a:latin typeface="Arial"/>
                <a:ea typeface="+mj-ea"/>
                <a:cs typeface="+mj-cs"/>
              </a:rPr>
              <a:t>Clear benefit in MASH patients with T2D, across </a:t>
            </a:r>
            <a:r>
              <a:rPr lang="en-US" sz="2200" dirty="0">
                <a:latin typeface="Arial"/>
              </a:rPr>
              <a:t>multiple </a:t>
            </a:r>
            <a:r>
              <a:rPr kumimoji="0" lang="en-US" sz="2200" b="1" i="0" u="none" strike="noStrike" kern="0" cap="none" spc="0" normalizeH="0" baseline="0" noProof="0" dirty="0">
                <a:ln>
                  <a:noFill/>
                </a:ln>
                <a:solidFill>
                  <a:srgbClr val="669800"/>
                </a:solidFill>
                <a:effectLst/>
                <a:uLnTx/>
                <a:uFillTx/>
                <a:latin typeface="Arial"/>
                <a:ea typeface="+mj-ea"/>
                <a:cs typeface="+mj-cs"/>
              </a:rPr>
              <a:t>studies</a:t>
            </a:r>
            <a:br>
              <a:rPr kumimoji="0" lang="en-US" sz="2200" b="1" i="0" u="none" strike="noStrike" kern="0" cap="none" spc="0" normalizeH="0" baseline="0" noProof="0" dirty="0">
                <a:ln>
                  <a:noFill/>
                </a:ln>
                <a:solidFill>
                  <a:srgbClr val="669800"/>
                </a:solidFill>
                <a:effectLst/>
                <a:uLnTx/>
                <a:uFillTx/>
                <a:latin typeface="Arial"/>
                <a:ea typeface="+mj-ea"/>
                <a:cs typeface="+mj-cs"/>
              </a:rPr>
            </a:br>
            <a:r>
              <a:rPr kumimoji="0" lang="en-US" sz="1800" b="0" i="1" u="none" strike="noStrike" kern="0" cap="none" spc="0" normalizeH="0" baseline="0" noProof="0" dirty="0">
                <a:ln>
                  <a:noFill/>
                </a:ln>
                <a:solidFill>
                  <a:srgbClr val="669800"/>
                </a:solidFill>
                <a:effectLst/>
                <a:uLnTx/>
                <a:uFillTx/>
                <a:latin typeface="Arial"/>
                <a:ea typeface="+mj-ea"/>
                <a:cs typeface="+mj-cs"/>
              </a:rPr>
              <a:t>Significant reductions in HbA1c and fasting glucose</a:t>
            </a:r>
            <a:endParaRPr lang="en-US" sz="2200" dirty="0">
              <a:solidFill>
                <a:schemeClr val="tx1"/>
              </a:solidFill>
            </a:endParaRPr>
          </a:p>
        </p:txBody>
      </p:sp>
      <p:sp>
        <p:nvSpPr>
          <p:cNvPr id="5" name="Espace réservé du pied de page 4">
            <a:extLst>
              <a:ext uri="{FF2B5EF4-FFF2-40B4-BE49-F238E27FC236}">
                <a16:creationId xmlns:a16="http://schemas.microsoft.com/office/drawing/2014/main" id="{9CD64275-4A47-F5A1-B01C-92DC4401EFAA}"/>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fr-FR" sz="900" b="1"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Corporate Presentation | December 2024</a:t>
            </a:r>
            <a:endParaRPr kumimoji="0" lang="fr-FR"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pic>
        <p:nvPicPr>
          <p:cNvPr id="6" name="Picture 5" descr="A black background with colorful text&#10;&#10;Description automatically generated">
            <a:extLst>
              <a:ext uri="{FF2B5EF4-FFF2-40B4-BE49-F238E27FC236}">
                <a16:creationId xmlns:a16="http://schemas.microsoft.com/office/drawing/2014/main" id="{855D4A77-54FE-2C7F-F20B-96F6E05E0ED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49976" y="6375567"/>
            <a:ext cx="1175805" cy="499519"/>
          </a:xfrm>
          <a:prstGeom prst="rect">
            <a:avLst/>
          </a:prstGeom>
        </p:spPr>
      </p:pic>
      <p:sp>
        <p:nvSpPr>
          <p:cNvPr id="17" name="TextBox 28">
            <a:extLst>
              <a:ext uri="{FF2B5EF4-FFF2-40B4-BE49-F238E27FC236}">
                <a16:creationId xmlns:a16="http://schemas.microsoft.com/office/drawing/2014/main" id="{ECE8E965-0D12-4148-1807-44C0C681B16D}"/>
              </a:ext>
            </a:extLst>
          </p:cNvPr>
          <p:cNvSpPr txBox="1"/>
          <p:nvPr/>
        </p:nvSpPr>
        <p:spPr>
          <a:xfrm>
            <a:off x="3489609" y="5043981"/>
            <a:ext cx="3685109" cy="1154162"/>
          </a:xfrm>
          <a:prstGeom prst="rect">
            <a:avLst/>
          </a:prstGeom>
          <a:noFill/>
        </p:spPr>
        <p:txBody>
          <a:bodyPr wrap="square" rtlCol="0">
            <a:spAutoFit/>
          </a:bodyPr>
          <a:lstStyle/>
          <a:p>
            <a:pPr algn="ctr"/>
            <a:r>
              <a:rPr lang="en-US" sz="800" dirty="0"/>
              <a:t>*p&lt;0.05, **p&lt;0.01, ***p&lt;0.001, versus placebo (Mixed Model Repeated Measure [MMRM])</a:t>
            </a:r>
          </a:p>
          <a:p>
            <a:pPr>
              <a:spcBef>
                <a:spcPts val="600"/>
              </a:spcBef>
            </a:pPr>
            <a:r>
              <a:rPr lang="en-US" sz="800" i="1" dirty="0"/>
              <a:t>Note: two patients were not considered in the FAS because not having post-treatment values available:</a:t>
            </a:r>
          </a:p>
          <a:p>
            <a:pPr marL="167049" indent="-167049">
              <a:buFontTx/>
              <a:buChar char="-"/>
            </a:pPr>
            <a:r>
              <a:rPr lang="en-US" sz="800" i="1" dirty="0"/>
              <a:t>1 patient under placebo who prematurely stopped before Week 4</a:t>
            </a:r>
          </a:p>
          <a:p>
            <a:pPr marL="167049" indent="-167049">
              <a:buFontTx/>
              <a:buChar char="-"/>
            </a:pPr>
            <a:r>
              <a:rPr lang="en-US" sz="800" i="1" dirty="0"/>
              <a:t>1 patient under lanifibranor who received ‘Metformin’ as a rescue medication (intercurrent event) before Week 4 (Results were similar including this patient in a sensitivity analysis).</a:t>
            </a:r>
          </a:p>
        </p:txBody>
      </p:sp>
      <p:pic>
        <p:nvPicPr>
          <p:cNvPr id="23" name="Picture 22" descr="A blue and red text on a black background&#10;&#10;Description automatically generated">
            <a:extLst>
              <a:ext uri="{FF2B5EF4-FFF2-40B4-BE49-F238E27FC236}">
                <a16:creationId xmlns:a16="http://schemas.microsoft.com/office/drawing/2014/main" id="{D1697555-D8F2-4815-802A-C7808754C97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11665" y="6384316"/>
            <a:ext cx="1345423" cy="531040"/>
          </a:xfrm>
          <a:prstGeom prst="rect">
            <a:avLst/>
          </a:prstGeom>
        </p:spPr>
      </p:pic>
      <p:sp>
        <p:nvSpPr>
          <p:cNvPr id="41" name="Rectangle 40">
            <a:extLst>
              <a:ext uri="{FF2B5EF4-FFF2-40B4-BE49-F238E27FC236}">
                <a16:creationId xmlns:a16="http://schemas.microsoft.com/office/drawing/2014/main" id="{A4F672D3-4CAD-1FF0-7250-3B889303BBDB}"/>
              </a:ext>
            </a:extLst>
          </p:cNvPr>
          <p:cNvSpPr/>
          <p:nvPr/>
        </p:nvSpPr>
        <p:spPr>
          <a:xfrm>
            <a:off x="394268" y="4107129"/>
            <a:ext cx="612087" cy="238172"/>
          </a:xfrm>
          <a:prstGeom prst="rect">
            <a:avLst/>
          </a:prstGeom>
        </p:spPr>
        <p:txBody>
          <a:bodyPr wrap="none">
            <a:spAutoFit/>
          </a:bodyPr>
          <a:lstStyle/>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1200" b="1" i="0" u="none" strike="noStrike" kern="0" cap="none" spc="0" normalizeH="0" baseline="0" noProof="0" dirty="0">
                <a:ln>
                  <a:noFill/>
                </a:ln>
                <a:solidFill>
                  <a:srgbClr val="669900"/>
                </a:solidFill>
                <a:effectLst/>
                <a:uLnTx/>
                <a:uFillTx/>
                <a:latin typeface="Arial"/>
                <a:ea typeface="+mn-ea"/>
                <a:cs typeface="+mn-cs"/>
              </a:rPr>
              <a:t>**p&lt;0.001</a:t>
            </a:r>
          </a:p>
        </p:txBody>
      </p:sp>
      <p:graphicFrame>
        <p:nvGraphicFramePr>
          <p:cNvPr id="25" name="Graphique 24">
            <a:extLst>
              <a:ext uri="{FF2B5EF4-FFF2-40B4-BE49-F238E27FC236}">
                <a16:creationId xmlns:a16="http://schemas.microsoft.com/office/drawing/2014/main" id="{F855F460-337F-8D33-A869-0C2594E145E6}"/>
              </a:ext>
            </a:extLst>
          </p:cNvPr>
          <p:cNvGraphicFramePr>
            <a:graphicFrameLocks/>
          </p:cNvGraphicFramePr>
          <p:nvPr>
            <p:extLst>
              <p:ext uri="{D42A27DB-BD31-4B8C-83A1-F6EECF244321}">
                <p14:modId xmlns:p14="http://schemas.microsoft.com/office/powerpoint/2010/main" val="104410842"/>
              </p:ext>
            </p:extLst>
          </p:nvPr>
        </p:nvGraphicFramePr>
        <p:xfrm>
          <a:off x="102050" y="1590222"/>
          <a:ext cx="3328289" cy="4533249"/>
        </p:xfrm>
        <a:graphic>
          <a:graphicData uri="http://schemas.openxmlformats.org/drawingml/2006/chart">
            <c:chart xmlns:c="http://schemas.openxmlformats.org/drawingml/2006/chart" xmlns:r="http://schemas.openxmlformats.org/officeDocument/2006/relationships" r:id="rId8"/>
          </a:graphicData>
        </a:graphic>
      </p:graphicFrame>
      <p:sp>
        <p:nvSpPr>
          <p:cNvPr id="29" name="ZoneTexte 28">
            <a:extLst>
              <a:ext uri="{FF2B5EF4-FFF2-40B4-BE49-F238E27FC236}">
                <a16:creationId xmlns:a16="http://schemas.microsoft.com/office/drawing/2014/main" id="{14DBC63D-4FB4-FE6D-2B95-4BA02F8D59A0}"/>
              </a:ext>
            </a:extLst>
          </p:cNvPr>
          <p:cNvSpPr txBox="1"/>
          <p:nvPr/>
        </p:nvSpPr>
        <p:spPr>
          <a:xfrm>
            <a:off x="1860703" y="3994095"/>
            <a:ext cx="354353" cy="41654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70AD47"/>
                </a:solidFill>
                <a:effectLst/>
                <a:uLnTx/>
                <a:uFillTx/>
                <a:latin typeface="Arial"/>
                <a:ea typeface="+mn-ea"/>
                <a:cs typeface="+mn-cs"/>
              </a:rPr>
              <a:t>**</a:t>
            </a:r>
          </a:p>
        </p:txBody>
      </p:sp>
      <p:sp>
        <p:nvSpPr>
          <p:cNvPr id="30" name="ZoneTexte 29">
            <a:extLst>
              <a:ext uri="{FF2B5EF4-FFF2-40B4-BE49-F238E27FC236}">
                <a16:creationId xmlns:a16="http://schemas.microsoft.com/office/drawing/2014/main" id="{41376729-29D9-90B0-275B-56CDCA19D26A}"/>
              </a:ext>
            </a:extLst>
          </p:cNvPr>
          <p:cNvSpPr txBox="1"/>
          <p:nvPr/>
        </p:nvSpPr>
        <p:spPr>
          <a:xfrm>
            <a:off x="2979710" y="4107129"/>
            <a:ext cx="354353" cy="41654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70AD47"/>
                </a:solidFill>
                <a:effectLst/>
                <a:uLnTx/>
                <a:uFillTx/>
                <a:latin typeface="Arial"/>
                <a:ea typeface="+mn-ea"/>
                <a:cs typeface="+mn-cs"/>
              </a:rPr>
              <a:t>**</a:t>
            </a:r>
          </a:p>
        </p:txBody>
      </p:sp>
      <p:sp>
        <p:nvSpPr>
          <p:cNvPr id="35" name="ZoneTexte 34">
            <a:extLst>
              <a:ext uri="{FF2B5EF4-FFF2-40B4-BE49-F238E27FC236}">
                <a16:creationId xmlns:a16="http://schemas.microsoft.com/office/drawing/2014/main" id="{9072CF80-438A-0839-0268-B51D6C0DD0CA}"/>
              </a:ext>
            </a:extLst>
          </p:cNvPr>
          <p:cNvSpPr txBox="1"/>
          <p:nvPr/>
        </p:nvSpPr>
        <p:spPr>
          <a:xfrm>
            <a:off x="702479" y="4570406"/>
            <a:ext cx="2804662" cy="24622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Arial"/>
                <a:ea typeface="+mn-ea"/>
                <a:cs typeface="+mn-cs"/>
              </a:rPr>
              <a:t> 0       W4          	         W14                        W24</a:t>
            </a:r>
          </a:p>
        </p:txBody>
      </p:sp>
      <p:sp>
        <p:nvSpPr>
          <p:cNvPr id="26" name="TextBox 25">
            <a:extLst>
              <a:ext uri="{FF2B5EF4-FFF2-40B4-BE49-F238E27FC236}">
                <a16:creationId xmlns:a16="http://schemas.microsoft.com/office/drawing/2014/main" id="{92401684-E933-ABB9-A108-37EA986096E3}"/>
              </a:ext>
            </a:extLst>
          </p:cNvPr>
          <p:cNvSpPr txBox="1"/>
          <p:nvPr/>
        </p:nvSpPr>
        <p:spPr>
          <a:xfrm>
            <a:off x="156744" y="1677089"/>
            <a:ext cx="7104731" cy="338554"/>
          </a:xfrm>
          <a:prstGeom prst="rect">
            <a:avLst/>
          </a:prstGeom>
          <a:noFill/>
        </p:spPr>
        <p:txBody>
          <a:bodyPr wrap="square" rtlCol="0">
            <a:spAutoFit/>
          </a:bodyPr>
          <a:lstStyle/>
          <a:p>
            <a:pPr algn="ctr"/>
            <a:r>
              <a:rPr lang="en-US" sz="1600" b="1" dirty="0">
                <a:solidFill>
                  <a:srgbClr val="385723"/>
                </a:solidFill>
                <a:latin typeface="Arial"/>
                <a:ea typeface="MS PGothic" panose="020B0600070205080204" pitchFamily="34" charset="-128"/>
                <a:cs typeface="Arial" panose="020B0604020202020204" pitchFamily="34" charset="0"/>
              </a:rPr>
              <a:t>Reduction in HbA1c in patients with MASH and T2D</a:t>
            </a:r>
          </a:p>
        </p:txBody>
      </p:sp>
      <p:graphicFrame>
        <p:nvGraphicFramePr>
          <p:cNvPr id="3" name="Content Placeholder 7">
            <a:extLst>
              <a:ext uri="{FF2B5EF4-FFF2-40B4-BE49-F238E27FC236}">
                <a16:creationId xmlns:a16="http://schemas.microsoft.com/office/drawing/2014/main" id="{E24DC574-E82C-F557-D6A9-A2D046B04099}"/>
              </a:ext>
            </a:extLst>
          </p:cNvPr>
          <p:cNvGraphicFramePr>
            <a:graphicFrameLocks noChangeAspect="1"/>
          </p:cNvGraphicFramePr>
          <p:nvPr>
            <p:extLst>
              <p:ext uri="{D42A27DB-BD31-4B8C-83A1-F6EECF244321}">
                <p14:modId xmlns:p14="http://schemas.microsoft.com/office/powerpoint/2010/main" val="2787853348"/>
              </p:ext>
            </p:extLst>
          </p:nvPr>
        </p:nvGraphicFramePr>
        <p:xfrm>
          <a:off x="7442329" y="2288991"/>
          <a:ext cx="3096000" cy="3207570"/>
        </p:xfrm>
        <a:graphic>
          <a:graphicData uri="http://schemas.openxmlformats.org/drawingml/2006/chart">
            <c:chart xmlns:c="http://schemas.openxmlformats.org/drawingml/2006/chart" xmlns:r="http://schemas.openxmlformats.org/officeDocument/2006/relationships" r:id="rId9"/>
          </a:graphicData>
        </a:graphic>
      </p:graphicFrame>
      <p:sp>
        <p:nvSpPr>
          <p:cNvPr id="4" name="Rectangle 3">
            <a:extLst>
              <a:ext uri="{FF2B5EF4-FFF2-40B4-BE49-F238E27FC236}">
                <a16:creationId xmlns:a16="http://schemas.microsoft.com/office/drawing/2014/main" id="{A335C043-E42B-56B6-44AB-8E14C6EC0CE7}"/>
              </a:ext>
            </a:extLst>
          </p:cNvPr>
          <p:cNvSpPr/>
          <p:nvPr/>
        </p:nvSpPr>
        <p:spPr>
          <a:xfrm>
            <a:off x="7410321" y="1600433"/>
            <a:ext cx="3264177" cy="584775"/>
          </a:xfrm>
          <a:prstGeom prst="rect">
            <a:avLst/>
          </a:prstGeom>
          <a:noFill/>
        </p:spPr>
        <p:txBody>
          <a:bodyPr wrap="square" rtlCol="0">
            <a:spAutoFit/>
          </a:bodyPr>
          <a:lstStyle/>
          <a:p>
            <a:pPr algn="ctr"/>
            <a:r>
              <a:rPr lang="en-GB" sz="1600" b="1" dirty="0">
                <a:solidFill>
                  <a:srgbClr val="385723"/>
                </a:solidFill>
                <a:latin typeface="Arial"/>
                <a:ea typeface="MS PGothic" panose="020B0600070205080204" pitchFamily="34" charset="-128"/>
                <a:cs typeface="Arial" panose="020B0604020202020204" pitchFamily="34" charset="0"/>
              </a:rPr>
              <a:t>LS mean absolute change in hepatic insulin resistance index</a:t>
            </a:r>
            <a:endParaRPr lang="fr-FR" sz="1600" b="1" dirty="0">
              <a:solidFill>
                <a:srgbClr val="385723"/>
              </a:solidFill>
              <a:latin typeface="Arial"/>
              <a:ea typeface="MS PGothic" panose="020B0600070205080204" pitchFamily="34" charset="-128"/>
              <a:cs typeface="Arial" panose="020B0604020202020204" pitchFamily="34" charset="0"/>
            </a:endParaRPr>
          </a:p>
        </p:txBody>
      </p:sp>
      <p:sp>
        <p:nvSpPr>
          <p:cNvPr id="8" name="TextBox 18">
            <a:extLst>
              <a:ext uri="{FF2B5EF4-FFF2-40B4-BE49-F238E27FC236}">
                <a16:creationId xmlns:a16="http://schemas.microsoft.com/office/drawing/2014/main" id="{9D12B3E2-504E-5D5F-FB2C-B8312119BD3D}"/>
              </a:ext>
            </a:extLst>
          </p:cNvPr>
          <p:cNvSpPr txBox="1"/>
          <p:nvPr/>
        </p:nvSpPr>
        <p:spPr>
          <a:xfrm>
            <a:off x="7146106" y="5219997"/>
            <a:ext cx="133742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accent6"/>
                </a:solidFill>
                <a:effectLst/>
                <a:uLnTx/>
                <a:uFillTx/>
                <a:latin typeface="Arial"/>
                <a:ea typeface="+mn-ea"/>
                <a:cs typeface="+mn-cs"/>
              </a:rPr>
              <a:t>p</a:t>
            </a:r>
            <a:r>
              <a:rPr kumimoji="0" lang="en-US" sz="1200" b="1" i="0" u="none" strike="noStrike" kern="1200" cap="none" spc="0" normalizeH="0" baseline="30000" noProof="0" dirty="0">
                <a:ln>
                  <a:noFill/>
                </a:ln>
                <a:solidFill>
                  <a:schemeClr val="accent6"/>
                </a:solidFill>
                <a:effectLst/>
                <a:uLnTx/>
                <a:uFillTx/>
                <a:latin typeface="Arial"/>
                <a:ea typeface="+mn-ea"/>
                <a:cs typeface="+mn-cs"/>
              </a:rPr>
              <a:t>a</a:t>
            </a:r>
            <a:r>
              <a:rPr kumimoji="0" lang="fr-FR" sz="1200" b="1" i="0" u="none" strike="noStrike" kern="1200" cap="none" spc="0" normalizeH="0" baseline="0" noProof="0" dirty="0">
                <a:ln>
                  <a:noFill/>
                </a:ln>
                <a:solidFill>
                  <a:schemeClr val="accent6"/>
                </a:solidFill>
                <a:effectLst/>
                <a:uLnTx/>
                <a:uFillTx/>
                <a:latin typeface="Arial"/>
                <a:ea typeface="+mn-ea"/>
                <a:cs typeface="+mn-cs"/>
              </a:rPr>
              <a:t>=</a:t>
            </a:r>
            <a:r>
              <a:rPr kumimoji="0" lang="en-GB" sz="1200" b="1" i="0" u="none" strike="noStrike" kern="1200" cap="none" spc="0" normalizeH="0" baseline="0" noProof="0" dirty="0">
                <a:ln>
                  <a:noFill/>
                </a:ln>
                <a:solidFill>
                  <a:schemeClr val="accent6"/>
                </a:solidFill>
                <a:effectLst/>
                <a:uLnTx/>
                <a:uFillTx/>
                <a:latin typeface="Arial"/>
                <a:ea typeface="+mn-ea"/>
                <a:cs typeface="+mn-cs"/>
              </a:rPr>
              <a:t>0.02</a:t>
            </a:r>
            <a:endParaRPr kumimoji="0" lang="fr-FR" sz="1200" b="1" i="0" u="none" strike="noStrike" kern="1200" cap="none" spc="0" normalizeH="0" baseline="0" noProof="0" dirty="0">
              <a:ln>
                <a:noFill/>
              </a:ln>
              <a:solidFill>
                <a:schemeClr val="accent6"/>
              </a:solidFill>
              <a:effectLst/>
              <a:uLnTx/>
              <a:uFillTx/>
              <a:latin typeface="Arial"/>
              <a:ea typeface="+mn-ea"/>
              <a:cs typeface="+mn-cs"/>
            </a:endParaRPr>
          </a:p>
        </p:txBody>
      </p:sp>
      <p:sp>
        <p:nvSpPr>
          <p:cNvPr id="22" name="TextBox 27">
            <a:extLst>
              <a:ext uri="{FF2B5EF4-FFF2-40B4-BE49-F238E27FC236}">
                <a16:creationId xmlns:a16="http://schemas.microsoft.com/office/drawing/2014/main" id="{B7021C52-17BC-43AB-D25A-66BCAE41DD16}"/>
              </a:ext>
            </a:extLst>
          </p:cNvPr>
          <p:cNvSpPr txBox="1"/>
          <p:nvPr/>
        </p:nvSpPr>
        <p:spPr>
          <a:xfrm>
            <a:off x="8514418" y="4859957"/>
            <a:ext cx="94137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black"/>
                </a:solidFill>
                <a:effectLst/>
                <a:uLnTx/>
                <a:uFillTx/>
                <a:latin typeface="Arial"/>
                <a:ea typeface="+mn-ea"/>
                <a:cs typeface="+mn-cs"/>
              </a:rPr>
              <a:t>Placebo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a:ea typeface="+mn-ea"/>
                <a:cs typeface="+mn-cs"/>
              </a:rPr>
              <a:t>n=14</a:t>
            </a:r>
            <a:endParaRPr kumimoji="0" lang="fr-FR" sz="1200" b="1"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8">
            <a:extLst>
              <a:ext uri="{FF2B5EF4-FFF2-40B4-BE49-F238E27FC236}">
                <a16:creationId xmlns:a16="http://schemas.microsoft.com/office/drawing/2014/main" id="{277765BA-8F73-2235-6EB6-C8EC594AD00F}"/>
              </a:ext>
            </a:extLst>
          </p:cNvPr>
          <p:cNvSpPr txBox="1"/>
          <p:nvPr/>
        </p:nvSpPr>
        <p:spPr>
          <a:xfrm>
            <a:off x="8946466" y="4859957"/>
            <a:ext cx="170742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err="1">
                <a:ln>
                  <a:noFill/>
                </a:ln>
                <a:solidFill>
                  <a:prstClr val="black"/>
                </a:solidFill>
                <a:effectLst/>
                <a:uLnTx/>
                <a:uFillTx/>
                <a:latin typeface="Arial"/>
                <a:ea typeface="+mn-ea"/>
                <a:cs typeface="+mn-cs"/>
              </a:rPr>
              <a:t>Lanifibranor</a:t>
            </a:r>
            <a:endParaRPr kumimoji="0" lang="fr-FR" sz="1200" b="1"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black"/>
                </a:solidFill>
                <a:effectLst/>
                <a:uLnTx/>
                <a:uFillTx/>
                <a:latin typeface="Arial"/>
                <a:ea typeface="+mn-ea"/>
                <a:cs typeface="+mn-cs"/>
              </a:rPr>
              <a:t>800mg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a:ea typeface="+mn-ea"/>
                <a:cs typeface="+mn-cs"/>
              </a:rPr>
              <a:t>n=14</a:t>
            </a:r>
            <a:endParaRPr kumimoji="0" lang="fr-FR" sz="1200" b="1" i="0" u="none" strike="noStrike" kern="1200" cap="none" spc="0" normalizeH="0" baseline="0" noProof="0" dirty="0">
              <a:ln>
                <a:noFill/>
              </a:ln>
              <a:solidFill>
                <a:prstClr val="black"/>
              </a:solidFill>
              <a:effectLst/>
              <a:uLnTx/>
              <a:uFillTx/>
              <a:latin typeface="Arial"/>
              <a:ea typeface="+mn-ea"/>
              <a:cs typeface="+mn-cs"/>
            </a:endParaRPr>
          </a:p>
        </p:txBody>
      </p:sp>
      <p:pic>
        <p:nvPicPr>
          <p:cNvPr id="32" name="Picture 31">
            <a:extLst>
              <a:ext uri="{FF2B5EF4-FFF2-40B4-BE49-F238E27FC236}">
                <a16:creationId xmlns:a16="http://schemas.microsoft.com/office/drawing/2014/main" id="{FD0AC61A-DAAA-CE69-660E-1963CFD12607}"/>
              </a:ext>
            </a:extLst>
          </p:cNvPr>
          <p:cNvPicPr>
            <a:picLocks noChangeAspect="1"/>
          </p:cNvPicPr>
          <p:nvPr/>
        </p:nvPicPr>
        <p:blipFill>
          <a:blip r:embed="rId10"/>
          <a:stretch>
            <a:fillRect/>
          </a:stretch>
        </p:blipFill>
        <p:spPr>
          <a:xfrm>
            <a:off x="3637293" y="2223534"/>
            <a:ext cx="3694169" cy="2631207"/>
          </a:xfrm>
          <a:prstGeom prst="rect">
            <a:avLst/>
          </a:prstGeom>
        </p:spPr>
      </p:pic>
      <p:sp>
        <p:nvSpPr>
          <p:cNvPr id="34" name="TextBox 33">
            <a:extLst>
              <a:ext uri="{FF2B5EF4-FFF2-40B4-BE49-F238E27FC236}">
                <a16:creationId xmlns:a16="http://schemas.microsoft.com/office/drawing/2014/main" id="{80BA0438-665E-6CDD-574A-AC5C59D7DD35}"/>
              </a:ext>
            </a:extLst>
          </p:cNvPr>
          <p:cNvSpPr txBox="1"/>
          <p:nvPr/>
        </p:nvSpPr>
        <p:spPr>
          <a:xfrm>
            <a:off x="7427738" y="5621062"/>
            <a:ext cx="3096000" cy="938719"/>
          </a:xfrm>
          <a:prstGeom prst="rect">
            <a:avLst/>
          </a:prstGeom>
          <a:noFill/>
        </p:spPr>
        <p:txBody>
          <a:bodyPr wrap="square">
            <a:spAutoFit/>
          </a:bodyPr>
          <a:lstStyle/>
          <a:p>
            <a:r>
              <a:rPr kumimoji="0" lang="en-US" sz="1100" b="0" i="0" u="none" strike="noStrike" kern="0" cap="none" spc="0" normalizeH="0" baseline="0" noProof="0" dirty="0">
                <a:ln>
                  <a:noFill/>
                </a:ln>
                <a:solidFill>
                  <a:prstClr val="black"/>
                </a:solidFill>
                <a:effectLst/>
                <a:uLnTx/>
                <a:uFillTx/>
                <a:latin typeface="Arial"/>
                <a:ea typeface="+mn-ea"/>
                <a:cs typeface="+mn-cs"/>
              </a:rPr>
              <a:t>Data from </a:t>
            </a:r>
            <a:r>
              <a:rPr lang="en-US" sz="1100" b="0" kern="0" dirty="0">
                <a:solidFill>
                  <a:prstClr val="black"/>
                </a:solidFill>
                <a:latin typeface="Arial"/>
              </a:rPr>
              <a:t>the clinical study conducted by </a:t>
            </a:r>
            <a:r>
              <a:rPr lang="en-US" sz="1100" kern="0" dirty="0">
                <a:solidFill>
                  <a:prstClr val="black"/>
                </a:solidFill>
                <a:latin typeface="Arial"/>
              </a:rPr>
              <a:t>Dr. Kenneth Cusi from the University of Florida</a:t>
            </a:r>
            <a:r>
              <a:rPr lang="en-US" sz="1100" b="0" kern="0" dirty="0">
                <a:solidFill>
                  <a:prstClr val="black"/>
                </a:solidFill>
                <a:latin typeface="Arial"/>
              </a:rPr>
              <a:t>, evaluating </a:t>
            </a:r>
            <a:r>
              <a:rPr lang="en-US" sz="1100" b="0" kern="0" dirty="0" err="1">
                <a:solidFill>
                  <a:prstClr val="black"/>
                </a:solidFill>
                <a:latin typeface="Arial"/>
              </a:rPr>
              <a:t>lanifibranor</a:t>
            </a:r>
            <a:r>
              <a:rPr lang="en-US" sz="1100" b="0" kern="0" dirty="0">
                <a:solidFill>
                  <a:prstClr val="black"/>
                </a:solidFill>
                <a:latin typeface="Arial"/>
              </a:rPr>
              <a:t> (800mg/day) in patients with NAFLD and type 2 diabetes mellitus (T2D) for 24 weeks </a:t>
            </a:r>
            <a:endParaRPr lang="en-US" sz="1100" dirty="0"/>
          </a:p>
        </p:txBody>
      </p:sp>
      <p:sp>
        <p:nvSpPr>
          <p:cNvPr id="9" name="Rectangle 8">
            <a:extLst>
              <a:ext uri="{FF2B5EF4-FFF2-40B4-BE49-F238E27FC236}">
                <a16:creationId xmlns:a16="http://schemas.microsoft.com/office/drawing/2014/main" id="{961F41B7-233F-A85C-4BC4-279B885E9940}"/>
              </a:ext>
            </a:extLst>
          </p:cNvPr>
          <p:cNvSpPr/>
          <p:nvPr/>
        </p:nvSpPr>
        <p:spPr bwMode="auto">
          <a:xfrm>
            <a:off x="156744" y="2267739"/>
            <a:ext cx="3401690" cy="2592218"/>
          </a:xfrm>
          <a:prstGeom prst="rect">
            <a:avLst/>
          </a:prstGeom>
          <a:noFill/>
          <a:ln w="19050" cap="flat" cmpd="sng" algn="ctr">
            <a:solidFill>
              <a:srgbClr val="EDEDED"/>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pitchFamily="34" charset="0"/>
            </a:endParaRPr>
          </a:p>
        </p:txBody>
      </p:sp>
    </p:spTree>
    <p:extLst>
      <p:ext uri="{BB962C8B-B14F-4D97-AF65-F5344CB8AC3E}">
        <p14:creationId xmlns:p14="http://schemas.microsoft.com/office/powerpoint/2010/main" val="2874613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Graphic spid="3" grpId="0">
        <p:bldAsOne/>
      </p:bldGraphic>
      <p:bldP spid="4" grpId="0"/>
      <p:bldP spid="8" grpId="0"/>
      <p:bldP spid="22" grpId="0"/>
      <p:bldP spid="27" grpId="0"/>
      <p:bldP spid="3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92679D-1B7E-25B2-47F8-E06A9260BDF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4033166-8284-4215-E124-D4FD93171364}"/>
              </a:ext>
            </a:extLst>
          </p:cNvPr>
          <p:cNvSpPr>
            <a:spLocks noGrp="1"/>
          </p:cNvSpPr>
          <p:nvPr>
            <p:ph type="title"/>
          </p:nvPr>
        </p:nvSpPr>
        <p:spPr>
          <a:xfrm>
            <a:off x="305906" y="77795"/>
            <a:ext cx="10080000" cy="831639"/>
          </a:xfrm>
        </p:spPr>
        <p:txBody>
          <a:bodyPr/>
          <a:lstStyle/>
          <a:p>
            <a:r>
              <a:rPr lang="en-GB" sz="2200" dirty="0">
                <a:latin typeface="Arial" panose="020B0604020202020204" pitchFamily="34" charset="0"/>
                <a:cs typeface="Arial" panose="020B0604020202020204" pitchFamily="34" charset="0"/>
              </a:rPr>
              <a:t>W</a:t>
            </a:r>
            <a:r>
              <a:rPr lang="en-GB" sz="2200" b="1" dirty="0">
                <a:latin typeface="Arial" panose="020B0604020202020204" pitchFamily="34" charset="0"/>
                <a:cs typeface="Arial" panose="020B0604020202020204" pitchFamily="34" charset="0"/>
              </a:rPr>
              <a:t>eight gain is observed in </a:t>
            </a:r>
            <a:r>
              <a:rPr lang="en-US" sz="2200" kern="0" dirty="0">
                <a:latin typeface="+mn-lt"/>
                <a:cs typeface="Calibri" panose="020F0502020204030204" pitchFamily="34" charset="0"/>
              </a:rPr>
              <a:t>~33% of patients</a:t>
            </a:r>
            <a:br>
              <a:rPr lang="en-GB" sz="2200" dirty="0">
                <a:latin typeface="Arial" panose="020B0604020202020204" pitchFamily="34" charset="0"/>
                <a:cs typeface="Arial" panose="020B0604020202020204" pitchFamily="34" charset="0"/>
              </a:rPr>
            </a:br>
            <a:r>
              <a:rPr lang="en-GB" sz="1800" b="0" i="1" dirty="0">
                <a:latin typeface="Arial" panose="020B0604020202020204" pitchFamily="34" charset="0"/>
                <a:cs typeface="Arial" panose="020B0604020202020204" pitchFamily="34" charset="0"/>
              </a:rPr>
              <a:t>Weight gain comes with improvements in metabolic, cardiometabolic, or liver markers</a:t>
            </a:r>
            <a:endParaRPr lang="fr-FR" sz="1600" b="0" i="1" dirty="0"/>
          </a:p>
        </p:txBody>
      </p:sp>
      <p:sp>
        <p:nvSpPr>
          <p:cNvPr id="4" name="Espace réservé du pied de page 3">
            <a:extLst>
              <a:ext uri="{FF2B5EF4-FFF2-40B4-BE49-F238E27FC236}">
                <a16:creationId xmlns:a16="http://schemas.microsoft.com/office/drawing/2014/main" id="{A04DCA55-78B8-A015-F249-54E739CA7BDE}"/>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fr-FR" sz="900" b="1"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Corporate Presentation | December 2024</a:t>
            </a:r>
            <a:endParaRPr kumimoji="0" lang="fr-FR"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sp>
        <p:nvSpPr>
          <p:cNvPr id="5" name="Espace réservé du texte 4">
            <a:extLst>
              <a:ext uri="{FF2B5EF4-FFF2-40B4-BE49-F238E27FC236}">
                <a16:creationId xmlns:a16="http://schemas.microsoft.com/office/drawing/2014/main" id="{802A3174-D3B8-4EBE-2172-4FEC85EA5757}"/>
              </a:ext>
            </a:extLst>
          </p:cNvPr>
          <p:cNvSpPr>
            <a:spLocks noGrp="1"/>
          </p:cNvSpPr>
          <p:nvPr>
            <p:ph type="body" idx="15"/>
          </p:nvPr>
        </p:nvSpPr>
        <p:spPr/>
        <p:txBody>
          <a:bodyPr/>
          <a:lstStyle/>
          <a:p>
            <a:r>
              <a:rPr lang="en-GB" sz="800" dirty="0">
                <a:solidFill>
                  <a:prstClr val="black"/>
                </a:solidFill>
                <a:latin typeface="Calibri"/>
              </a:rPr>
              <a:t>Source: MP. </a:t>
            </a:r>
            <a:r>
              <a:rPr lang="en-GB" sz="800" dirty="0" err="1">
                <a:solidFill>
                  <a:prstClr val="black"/>
                </a:solidFill>
                <a:latin typeface="Calibri"/>
              </a:rPr>
              <a:t>Cooreman</a:t>
            </a:r>
            <a:r>
              <a:rPr lang="en-GB" sz="800" dirty="0">
                <a:solidFill>
                  <a:prstClr val="black"/>
                </a:solidFill>
                <a:latin typeface="Calibri"/>
              </a:rPr>
              <a:t>, </a:t>
            </a:r>
            <a:r>
              <a:rPr lang="en-GB" sz="800" dirty="0" err="1">
                <a:solidFill>
                  <a:prstClr val="black"/>
                </a:solidFill>
                <a:latin typeface="Calibri"/>
              </a:rPr>
              <a:t>Lanifibranor</a:t>
            </a:r>
            <a:r>
              <a:rPr lang="en-GB" sz="800" dirty="0">
                <a:solidFill>
                  <a:prstClr val="black"/>
                </a:solidFill>
                <a:latin typeface="Calibri"/>
              </a:rPr>
              <a:t> improves markers of cardio-metabolic health in MASH patients independent of weight change – EASL 2022</a:t>
            </a:r>
          </a:p>
        </p:txBody>
      </p:sp>
      <p:sp>
        <p:nvSpPr>
          <p:cNvPr id="7" name="Rectangle 6">
            <a:extLst>
              <a:ext uri="{FF2B5EF4-FFF2-40B4-BE49-F238E27FC236}">
                <a16:creationId xmlns:a16="http://schemas.microsoft.com/office/drawing/2014/main" id="{C1D86E8B-CAA6-7B86-1526-0766E2070B1F}"/>
              </a:ext>
            </a:extLst>
          </p:cNvPr>
          <p:cNvSpPr/>
          <p:nvPr/>
        </p:nvSpPr>
        <p:spPr>
          <a:xfrm>
            <a:off x="395928" y="1427968"/>
            <a:ext cx="4737767" cy="523220"/>
          </a:xfrm>
          <a:prstGeom prst="rect">
            <a:avLst/>
          </a:prstGeom>
        </p:spPr>
        <p:txBody>
          <a:bodyPr wrap="square">
            <a:spAutoFit/>
          </a:bodyPr>
          <a:lstStyle/>
          <a:p>
            <a:pPr marL="0" marR="0" lvl="0" indent="0" algn="ctr" defTabSz="534558" rtl="0" eaLnBrk="1" fontAlgn="auto" latinLnBrk="0" hangingPunct="1">
              <a:lnSpc>
                <a:spcPct val="100000"/>
              </a:lnSpc>
              <a:spcBef>
                <a:spcPts val="0"/>
              </a:spcBef>
              <a:spcAft>
                <a:spcPts val="0"/>
              </a:spcAft>
              <a:buClrTx/>
              <a:buSzTx/>
              <a:buFontTx/>
              <a:buNone/>
              <a:tabLst/>
              <a:defRPr/>
            </a:pPr>
            <a:r>
              <a:rPr lang="en-GB" sz="1400" b="1" dirty="0">
                <a:solidFill>
                  <a:srgbClr val="385723"/>
                </a:solidFill>
                <a:latin typeface="Arial"/>
                <a:ea typeface="MS PGothic" panose="020B0600070205080204" pitchFamily="34" charset="-128"/>
                <a:cs typeface="Arial" panose="020B0604020202020204" pitchFamily="34" charset="0"/>
              </a:rPr>
              <a:t>Weight</a:t>
            </a:r>
            <a:r>
              <a:rPr kumimoji="0" lang="en-GB" sz="1400" b="1" i="0" u="none" strike="noStrike" kern="1200" cap="none" spc="0" normalizeH="0" baseline="0" noProof="0" dirty="0">
                <a:ln>
                  <a:noFill/>
                </a:ln>
                <a:solidFill>
                  <a:prstClr val="black"/>
                </a:solidFill>
                <a:effectLst/>
                <a:uLnTx/>
                <a:uFillTx/>
                <a:latin typeface="+mj-lt"/>
                <a:ea typeface="+mn-ea"/>
                <a:cs typeface="+mn-cs"/>
              </a:rPr>
              <a:t> </a:t>
            </a:r>
            <a:r>
              <a:rPr lang="en-GB" sz="1400" b="1" dirty="0">
                <a:solidFill>
                  <a:srgbClr val="385723"/>
                </a:solidFill>
                <a:latin typeface="Arial"/>
                <a:ea typeface="MS PGothic" panose="020B0600070205080204" pitchFamily="34" charset="-128"/>
                <a:cs typeface="Arial" panose="020B0604020202020204" pitchFamily="34" charset="0"/>
              </a:rPr>
              <a:t>changes at end of treatment (week 24) in patients treated with lanifibranor versus placebo</a:t>
            </a:r>
          </a:p>
        </p:txBody>
      </p:sp>
      <p:grpSp>
        <p:nvGrpSpPr>
          <p:cNvPr id="18" name="Group 17">
            <a:extLst>
              <a:ext uri="{FF2B5EF4-FFF2-40B4-BE49-F238E27FC236}">
                <a16:creationId xmlns:a16="http://schemas.microsoft.com/office/drawing/2014/main" id="{0E77D857-87E7-43C2-C756-519E88AB9303}"/>
              </a:ext>
            </a:extLst>
          </p:cNvPr>
          <p:cNvGrpSpPr/>
          <p:nvPr/>
        </p:nvGrpSpPr>
        <p:grpSpPr>
          <a:xfrm>
            <a:off x="559896" y="2106716"/>
            <a:ext cx="4737766" cy="3064071"/>
            <a:chOff x="1919436" y="2131344"/>
            <a:chExt cx="6882855" cy="3743231"/>
          </a:xfrm>
        </p:grpSpPr>
        <p:graphicFrame>
          <p:nvGraphicFramePr>
            <p:cNvPr id="6" name="Chart 5">
              <a:extLst>
                <a:ext uri="{FF2B5EF4-FFF2-40B4-BE49-F238E27FC236}">
                  <a16:creationId xmlns:a16="http://schemas.microsoft.com/office/drawing/2014/main" id="{22651EB1-A654-4892-1DB6-8E6D8B77C2A8}"/>
                </a:ext>
              </a:extLst>
            </p:cNvPr>
            <p:cNvGraphicFramePr/>
            <p:nvPr>
              <p:extLst>
                <p:ext uri="{D42A27DB-BD31-4B8C-83A1-F6EECF244321}">
                  <p14:modId xmlns:p14="http://schemas.microsoft.com/office/powerpoint/2010/main" val="483911049"/>
                </p:ext>
              </p:extLst>
            </p:nvPr>
          </p:nvGraphicFramePr>
          <p:xfrm>
            <a:off x="1919436" y="2131344"/>
            <a:ext cx="6882855" cy="3663295"/>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90B2AE58-B728-9BBF-58B3-D9262A9CAB3B}"/>
                </a:ext>
              </a:extLst>
            </p:cNvPr>
            <p:cNvSpPr txBox="1"/>
            <p:nvPr/>
          </p:nvSpPr>
          <p:spPr>
            <a:xfrm>
              <a:off x="2898544" y="2289767"/>
              <a:ext cx="1915616" cy="400110"/>
            </a:xfrm>
            <a:prstGeom prst="rect">
              <a:avLst/>
            </a:prstGeom>
            <a:noFill/>
          </p:spPr>
          <p:txBody>
            <a:bodyPr wrap="square" rtlCol="0">
              <a:spAutoFit/>
            </a:bodyPr>
            <a:lstStyle/>
            <a:p>
              <a:pPr marL="0" marR="0" lvl="0" indent="0" algn="ctr" defTabSz="534558"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Arial (body)"/>
                  <a:ea typeface="+mn-ea"/>
                  <a:cs typeface="+mn-cs"/>
                </a:rPr>
                <a:t>Lanifibranor</a:t>
              </a:r>
            </a:p>
            <a:p>
              <a:pPr marL="0" marR="0" lvl="0" indent="0" algn="ctr" defTabSz="534558"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prstClr val="black"/>
                  </a:solidFill>
                  <a:effectLst/>
                  <a:uLnTx/>
                  <a:uFillTx/>
                  <a:latin typeface="Arial (body)"/>
                  <a:ea typeface="+mn-ea"/>
                  <a:cs typeface="+mn-cs"/>
                </a:rPr>
                <a:t>N=144</a:t>
              </a:r>
              <a:endParaRPr kumimoji="0" lang="en-US" sz="1000" b="1" i="0" u="none" strike="noStrike" kern="1200" cap="none" spc="0" normalizeH="0" baseline="0" noProof="0" dirty="0">
                <a:ln>
                  <a:noFill/>
                </a:ln>
                <a:solidFill>
                  <a:prstClr val="black"/>
                </a:solidFill>
                <a:effectLst/>
                <a:uLnTx/>
                <a:uFillTx/>
                <a:latin typeface="Arial (body)"/>
                <a:ea typeface="+mn-ea"/>
                <a:cs typeface="+mn-cs"/>
              </a:endParaRPr>
            </a:p>
          </p:txBody>
        </p:sp>
        <p:sp>
          <p:nvSpPr>
            <p:cNvPr id="11" name="TextBox 10">
              <a:extLst>
                <a:ext uri="{FF2B5EF4-FFF2-40B4-BE49-F238E27FC236}">
                  <a16:creationId xmlns:a16="http://schemas.microsoft.com/office/drawing/2014/main" id="{ED19C71C-BFDB-8FFB-C831-D529371DC2BF}"/>
                </a:ext>
              </a:extLst>
            </p:cNvPr>
            <p:cNvSpPr txBox="1"/>
            <p:nvPr/>
          </p:nvSpPr>
          <p:spPr>
            <a:xfrm>
              <a:off x="6504824" y="2288669"/>
              <a:ext cx="1915616" cy="400110"/>
            </a:xfrm>
            <a:prstGeom prst="rect">
              <a:avLst/>
            </a:prstGeom>
            <a:noFill/>
          </p:spPr>
          <p:txBody>
            <a:bodyPr wrap="square" rtlCol="0">
              <a:spAutoFit/>
            </a:bodyPr>
            <a:lstStyle/>
            <a:p>
              <a:pPr marL="0" marR="0" lvl="0" indent="0" algn="ctr" defTabSz="534558"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Arial (body)"/>
                  <a:ea typeface="+mn-ea"/>
                  <a:cs typeface="+mn-cs"/>
                </a:rPr>
                <a:t>Placebo</a:t>
              </a:r>
            </a:p>
            <a:p>
              <a:pPr marL="0" marR="0" lvl="0" indent="0" algn="ctr" defTabSz="534558"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prstClr val="black"/>
                  </a:solidFill>
                  <a:effectLst/>
                  <a:uLnTx/>
                  <a:uFillTx/>
                  <a:latin typeface="Arial (body)"/>
                  <a:ea typeface="+mn-ea"/>
                  <a:cs typeface="+mn-cs"/>
                </a:rPr>
                <a:t>N=73</a:t>
              </a:r>
              <a:endParaRPr kumimoji="0" lang="en-US" sz="1000" b="1" i="0" u="none" strike="noStrike" kern="1200" cap="none" spc="0" normalizeH="0" baseline="0" noProof="0" dirty="0">
                <a:ln>
                  <a:noFill/>
                </a:ln>
                <a:solidFill>
                  <a:prstClr val="black"/>
                </a:solidFill>
                <a:effectLst/>
                <a:uLnTx/>
                <a:uFillTx/>
                <a:latin typeface="Arial (body)"/>
                <a:ea typeface="+mn-ea"/>
                <a:cs typeface="+mn-cs"/>
              </a:endParaRPr>
            </a:p>
          </p:txBody>
        </p:sp>
        <p:sp>
          <p:nvSpPr>
            <p:cNvPr id="12" name="TextBox 9">
              <a:extLst>
                <a:ext uri="{FF2B5EF4-FFF2-40B4-BE49-F238E27FC236}">
                  <a16:creationId xmlns:a16="http://schemas.microsoft.com/office/drawing/2014/main" id="{6952A175-792F-C1FB-E163-A3077A017FDD}"/>
                </a:ext>
              </a:extLst>
            </p:cNvPr>
            <p:cNvSpPr txBox="1"/>
            <p:nvPr/>
          </p:nvSpPr>
          <p:spPr>
            <a:xfrm>
              <a:off x="6067223" y="5160183"/>
              <a:ext cx="931526" cy="56399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534558"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latin typeface="Arial (body)"/>
                  <a:ea typeface="+mn-ea"/>
                  <a:cs typeface="+mn-cs"/>
                </a:rPr>
                <a:t>Stable weight (≤2.5%)</a:t>
              </a:r>
              <a:endParaRPr kumimoji="0" lang="fr-FR" sz="800" b="1" i="0" u="none" strike="noStrike" kern="1200" cap="none" spc="0" normalizeH="0" baseline="0" noProof="0" dirty="0">
                <a:ln>
                  <a:noFill/>
                </a:ln>
                <a:solidFill>
                  <a:prstClr val="black"/>
                </a:solidFill>
                <a:effectLst/>
                <a:uLnTx/>
                <a:uFillTx/>
                <a:latin typeface="Arial (body)"/>
                <a:ea typeface="+mn-ea"/>
                <a:cs typeface="+mn-cs"/>
              </a:endParaRPr>
            </a:p>
          </p:txBody>
        </p:sp>
        <p:sp>
          <p:nvSpPr>
            <p:cNvPr id="9" name="TextBox 9">
              <a:extLst>
                <a:ext uri="{FF2B5EF4-FFF2-40B4-BE49-F238E27FC236}">
                  <a16:creationId xmlns:a16="http://schemas.microsoft.com/office/drawing/2014/main" id="{8166A267-3F8C-68FB-5877-B42045B47E00}"/>
                </a:ext>
              </a:extLst>
            </p:cNvPr>
            <p:cNvSpPr txBox="1"/>
            <p:nvPr/>
          </p:nvSpPr>
          <p:spPr>
            <a:xfrm>
              <a:off x="2924826" y="5160183"/>
              <a:ext cx="931526" cy="56399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534558"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latin typeface="Arial (body)"/>
                  <a:ea typeface="+mn-ea"/>
                  <a:cs typeface="+mn-cs"/>
                </a:rPr>
                <a:t>Stable weight (≤2.5%)</a:t>
              </a:r>
              <a:endParaRPr kumimoji="0" lang="fr-FR" sz="800" b="1" i="0" u="none" strike="noStrike" kern="1200" cap="none" spc="0" normalizeH="0" baseline="0" noProof="0" dirty="0">
                <a:ln>
                  <a:noFill/>
                </a:ln>
                <a:solidFill>
                  <a:prstClr val="black"/>
                </a:solidFill>
                <a:effectLst/>
                <a:uLnTx/>
                <a:uFillTx/>
                <a:latin typeface="Arial (body)"/>
                <a:ea typeface="+mn-ea"/>
                <a:cs typeface="+mn-cs"/>
              </a:endParaRPr>
            </a:p>
          </p:txBody>
        </p:sp>
        <p:sp>
          <p:nvSpPr>
            <p:cNvPr id="13" name="TextBox 9">
              <a:extLst>
                <a:ext uri="{FF2B5EF4-FFF2-40B4-BE49-F238E27FC236}">
                  <a16:creationId xmlns:a16="http://schemas.microsoft.com/office/drawing/2014/main" id="{B14BAFD6-A14A-AB78-0B5A-6CCCDE7B4B2F}"/>
                </a:ext>
              </a:extLst>
            </p:cNvPr>
            <p:cNvSpPr txBox="1"/>
            <p:nvPr/>
          </p:nvSpPr>
          <p:spPr>
            <a:xfrm>
              <a:off x="3635935" y="5160183"/>
              <a:ext cx="931526" cy="71439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534558"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latin typeface="Arial (body)"/>
                  <a:ea typeface="+mn-ea"/>
                  <a:cs typeface="+mn-cs"/>
                </a:rPr>
                <a:t>Moderate weight</a:t>
              </a:r>
            </a:p>
            <a:p>
              <a:pPr marL="0" marR="0" lvl="0" indent="0" algn="ctr" defTabSz="534558"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latin typeface="Arial (body)"/>
                  <a:ea typeface="+mn-ea"/>
                  <a:cs typeface="+mn-cs"/>
                </a:rPr>
                <a:t>gain</a:t>
              </a:r>
            </a:p>
            <a:p>
              <a:pPr marL="0" marR="0" lvl="0" indent="0" algn="ctr" defTabSz="534558"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latin typeface="Arial (body)"/>
                  <a:ea typeface="+mn-ea"/>
                  <a:cs typeface="+mn-cs"/>
                </a:rPr>
                <a:t>(2.5%-5%)</a:t>
              </a:r>
              <a:endParaRPr kumimoji="0" lang="fr-FR" sz="800" b="1" i="0" u="none" strike="noStrike" kern="1200" cap="none" spc="0" normalizeH="0" baseline="0" noProof="0" dirty="0">
                <a:ln>
                  <a:noFill/>
                </a:ln>
                <a:solidFill>
                  <a:prstClr val="black"/>
                </a:solidFill>
                <a:effectLst/>
                <a:uLnTx/>
                <a:uFillTx/>
                <a:latin typeface="Arial (body)"/>
                <a:ea typeface="+mn-ea"/>
                <a:cs typeface="+mn-cs"/>
              </a:endParaRPr>
            </a:p>
          </p:txBody>
        </p:sp>
        <p:sp>
          <p:nvSpPr>
            <p:cNvPr id="14" name="TextBox 9">
              <a:extLst>
                <a:ext uri="{FF2B5EF4-FFF2-40B4-BE49-F238E27FC236}">
                  <a16:creationId xmlns:a16="http://schemas.microsoft.com/office/drawing/2014/main" id="{C6A27463-F380-37B1-6E84-F1AB729BAC18}"/>
                </a:ext>
              </a:extLst>
            </p:cNvPr>
            <p:cNvSpPr txBox="1"/>
            <p:nvPr/>
          </p:nvSpPr>
          <p:spPr>
            <a:xfrm>
              <a:off x="4347046" y="5160183"/>
              <a:ext cx="931526" cy="56399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534558"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latin typeface="Arial (body)"/>
                  <a:ea typeface="+mn-ea"/>
                  <a:cs typeface="+mn-cs"/>
                </a:rPr>
                <a:t>Weight</a:t>
              </a:r>
            </a:p>
            <a:p>
              <a:pPr marL="0" marR="0" lvl="0" indent="0" algn="ctr" defTabSz="534558"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latin typeface="Arial (body)"/>
                  <a:ea typeface="+mn-ea"/>
                  <a:cs typeface="+mn-cs"/>
                </a:rPr>
                <a:t>gain</a:t>
              </a:r>
            </a:p>
            <a:p>
              <a:pPr marL="0" marR="0" lvl="0" indent="0" algn="ctr" defTabSz="534558"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latin typeface="Arial (body)"/>
                  <a:ea typeface="+mn-ea"/>
                  <a:cs typeface="+mn-cs"/>
                </a:rPr>
                <a:t>(&gt;5%)</a:t>
              </a:r>
              <a:endParaRPr kumimoji="0" lang="fr-FR" sz="800" b="1" i="0" u="none" strike="noStrike" kern="1200" cap="none" spc="0" normalizeH="0" baseline="0" noProof="0" dirty="0">
                <a:ln>
                  <a:noFill/>
                </a:ln>
                <a:solidFill>
                  <a:prstClr val="black"/>
                </a:solidFill>
                <a:effectLst/>
                <a:uLnTx/>
                <a:uFillTx/>
                <a:latin typeface="Arial (body)"/>
                <a:ea typeface="+mn-ea"/>
                <a:cs typeface="+mn-cs"/>
              </a:endParaRPr>
            </a:p>
          </p:txBody>
        </p:sp>
        <p:sp>
          <p:nvSpPr>
            <p:cNvPr id="15" name="TextBox 9">
              <a:extLst>
                <a:ext uri="{FF2B5EF4-FFF2-40B4-BE49-F238E27FC236}">
                  <a16:creationId xmlns:a16="http://schemas.microsoft.com/office/drawing/2014/main" id="{6BF1CF75-F00E-1381-6D17-741BB5EC4FA6}"/>
                </a:ext>
              </a:extLst>
            </p:cNvPr>
            <p:cNvSpPr txBox="1"/>
            <p:nvPr/>
          </p:nvSpPr>
          <p:spPr>
            <a:xfrm>
              <a:off x="6777903" y="5160183"/>
              <a:ext cx="931526" cy="71439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534558"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latin typeface="Arial (body)"/>
                  <a:ea typeface="+mn-ea"/>
                  <a:cs typeface="+mn-cs"/>
                </a:rPr>
                <a:t>Moderate weight</a:t>
              </a:r>
            </a:p>
            <a:p>
              <a:pPr marL="0" marR="0" lvl="0" indent="0" algn="ctr" defTabSz="534558"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latin typeface="Arial (body)"/>
                  <a:ea typeface="+mn-ea"/>
                  <a:cs typeface="+mn-cs"/>
                </a:rPr>
                <a:t>gain</a:t>
              </a:r>
            </a:p>
            <a:p>
              <a:pPr marL="0" marR="0" lvl="0" indent="0" algn="ctr" defTabSz="534558"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latin typeface="Arial (body)"/>
                  <a:ea typeface="+mn-ea"/>
                  <a:cs typeface="+mn-cs"/>
                </a:rPr>
                <a:t>(2.5%-5%)</a:t>
              </a:r>
              <a:endParaRPr kumimoji="0" lang="fr-FR" sz="800" b="1" i="0" u="none" strike="noStrike" kern="1200" cap="none" spc="0" normalizeH="0" baseline="0" noProof="0" dirty="0">
                <a:ln>
                  <a:noFill/>
                </a:ln>
                <a:solidFill>
                  <a:prstClr val="black"/>
                </a:solidFill>
                <a:effectLst/>
                <a:uLnTx/>
                <a:uFillTx/>
                <a:latin typeface="Arial (body)"/>
                <a:ea typeface="+mn-ea"/>
                <a:cs typeface="+mn-cs"/>
              </a:endParaRPr>
            </a:p>
          </p:txBody>
        </p:sp>
        <p:sp>
          <p:nvSpPr>
            <p:cNvPr id="16" name="TextBox 9">
              <a:extLst>
                <a:ext uri="{FF2B5EF4-FFF2-40B4-BE49-F238E27FC236}">
                  <a16:creationId xmlns:a16="http://schemas.microsoft.com/office/drawing/2014/main" id="{168456C2-B4AD-F429-A7C1-B9EE2E2030A0}"/>
                </a:ext>
              </a:extLst>
            </p:cNvPr>
            <p:cNvSpPr txBox="1"/>
            <p:nvPr/>
          </p:nvSpPr>
          <p:spPr>
            <a:xfrm>
              <a:off x="7489013" y="5160183"/>
              <a:ext cx="931526" cy="56399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534558"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latin typeface="Arial (body)"/>
                  <a:ea typeface="+mn-ea"/>
                  <a:cs typeface="+mn-cs"/>
                </a:rPr>
                <a:t>Weight</a:t>
              </a:r>
            </a:p>
            <a:p>
              <a:pPr marL="0" marR="0" lvl="0" indent="0" algn="ctr" defTabSz="534558"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latin typeface="Arial (body)"/>
                  <a:ea typeface="+mn-ea"/>
                  <a:cs typeface="+mn-cs"/>
                </a:rPr>
                <a:t>gain</a:t>
              </a:r>
            </a:p>
            <a:p>
              <a:pPr marL="0" marR="0" lvl="0" indent="0" algn="ctr" defTabSz="534558"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latin typeface="Arial (body)"/>
                  <a:ea typeface="+mn-ea"/>
                  <a:cs typeface="+mn-cs"/>
                </a:rPr>
                <a:t>(&gt;5%)</a:t>
              </a:r>
              <a:endParaRPr kumimoji="0" lang="fr-FR" sz="800" b="1" i="0" u="none" strike="noStrike" kern="1200" cap="none" spc="0" normalizeH="0" baseline="0" noProof="0" dirty="0">
                <a:ln>
                  <a:noFill/>
                </a:ln>
                <a:solidFill>
                  <a:prstClr val="black"/>
                </a:solidFill>
                <a:effectLst/>
                <a:uLnTx/>
                <a:uFillTx/>
                <a:latin typeface="Arial (body)"/>
                <a:ea typeface="+mn-ea"/>
                <a:cs typeface="+mn-cs"/>
              </a:endParaRPr>
            </a:p>
          </p:txBody>
        </p:sp>
      </p:grpSp>
      <p:sp>
        <p:nvSpPr>
          <p:cNvPr id="27" name="Rectangle: Rounded Corners 8">
            <a:extLst>
              <a:ext uri="{FF2B5EF4-FFF2-40B4-BE49-F238E27FC236}">
                <a16:creationId xmlns:a16="http://schemas.microsoft.com/office/drawing/2014/main" id="{CEC70A22-A7A7-D2C6-A30E-9255874FC921}"/>
              </a:ext>
            </a:extLst>
          </p:cNvPr>
          <p:cNvSpPr/>
          <p:nvPr/>
        </p:nvSpPr>
        <p:spPr>
          <a:xfrm>
            <a:off x="7250168" y="6618220"/>
            <a:ext cx="3960233" cy="594059"/>
          </a:xfrm>
          <a:prstGeom prst="round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lgn="l" defTabSz="534558" rtl="0" eaLnBrk="1" fontAlgn="auto" latinLnBrk="0" hangingPunct="1">
              <a:lnSpc>
                <a:spcPct val="100000"/>
              </a:lnSpc>
              <a:spcBef>
                <a:spcPts val="0"/>
              </a:spcBef>
              <a:spcAft>
                <a:spcPts val="0"/>
              </a:spcAft>
              <a:buClr>
                <a:srgbClr val="699526"/>
              </a:buClr>
              <a:buSzTx/>
              <a:tabLst/>
              <a:defRPr/>
            </a:pPr>
            <a:endParaRPr kumimoji="0" lang="en-GB"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33" name="Groupe 32">
            <a:extLst>
              <a:ext uri="{FF2B5EF4-FFF2-40B4-BE49-F238E27FC236}">
                <a16:creationId xmlns:a16="http://schemas.microsoft.com/office/drawing/2014/main" id="{FC486DEE-5E34-7ECD-00E0-923940063129}"/>
              </a:ext>
            </a:extLst>
          </p:cNvPr>
          <p:cNvGrpSpPr/>
          <p:nvPr/>
        </p:nvGrpSpPr>
        <p:grpSpPr>
          <a:xfrm>
            <a:off x="5499712" y="1043533"/>
            <a:ext cx="4693923" cy="5563104"/>
            <a:chOff x="5499712" y="1043533"/>
            <a:chExt cx="4693923" cy="5563104"/>
          </a:xfrm>
        </p:grpSpPr>
        <p:graphicFrame>
          <p:nvGraphicFramePr>
            <p:cNvPr id="19" name="Chart 4">
              <a:extLst>
                <a:ext uri="{FF2B5EF4-FFF2-40B4-BE49-F238E27FC236}">
                  <a16:creationId xmlns:a16="http://schemas.microsoft.com/office/drawing/2014/main" id="{4D653C98-74C7-8318-A8B2-443B789CF40D}"/>
                </a:ext>
              </a:extLst>
            </p:cNvPr>
            <p:cNvGraphicFramePr/>
            <p:nvPr>
              <p:extLst>
                <p:ext uri="{D42A27DB-BD31-4B8C-83A1-F6EECF244321}">
                  <p14:modId xmlns:p14="http://schemas.microsoft.com/office/powerpoint/2010/main" val="3369655763"/>
                </p:ext>
              </p:extLst>
            </p:nvPr>
          </p:nvGraphicFramePr>
          <p:xfrm>
            <a:off x="6651221" y="1626620"/>
            <a:ext cx="3041842" cy="1469572"/>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11">
              <a:extLst>
                <a:ext uri="{FF2B5EF4-FFF2-40B4-BE49-F238E27FC236}">
                  <a16:creationId xmlns:a16="http://schemas.microsoft.com/office/drawing/2014/main" id="{60F81487-4A84-B737-C24F-0ED432E46B0B}"/>
                </a:ext>
              </a:extLst>
            </p:cNvPr>
            <p:cNvSpPr txBox="1"/>
            <p:nvPr/>
          </p:nvSpPr>
          <p:spPr>
            <a:xfrm>
              <a:off x="6721699" y="1554612"/>
              <a:ext cx="1741469" cy="246221"/>
            </a:xfrm>
            <a:prstGeom prst="rect">
              <a:avLst/>
            </a:prstGeom>
            <a:noFill/>
          </p:spPr>
          <p:txBody>
            <a:bodyPr wrap="square" rtlCol="0">
              <a:spAutoFit/>
            </a:bodyPr>
            <a:lstStyle/>
            <a:p>
              <a:pPr marL="0" marR="0" lvl="0" indent="0" algn="ctr" defTabSz="534558"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err="1">
                  <a:ln>
                    <a:noFill/>
                  </a:ln>
                  <a:solidFill>
                    <a:prstClr val="black"/>
                  </a:solidFill>
                  <a:effectLst/>
                  <a:uLnTx/>
                  <a:uFillTx/>
                  <a:latin typeface="Arial (body)"/>
                  <a:ea typeface="+mn-ea"/>
                  <a:cs typeface="+mn-cs"/>
                </a:rPr>
                <a:t>Lanifibranor</a:t>
              </a:r>
              <a:endParaRPr kumimoji="0" lang="en-US" sz="1000" b="1" i="0" u="none" strike="noStrike" kern="1200" cap="none" spc="0" normalizeH="0" baseline="0" noProof="0" dirty="0">
                <a:ln>
                  <a:noFill/>
                </a:ln>
                <a:solidFill>
                  <a:prstClr val="black"/>
                </a:solidFill>
                <a:effectLst/>
                <a:uLnTx/>
                <a:uFillTx/>
                <a:latin typeface="Arial (body)"/>
                <a:ea typeface="+mn-ea"/>
                <a:cs typeface="+mn-cs"/>
              </a:endParaRPr>
            </a:p>
          </p:txBody>
        </p:sp>
        <p:sp>
          <p:nvSpPr>
            <p:cNvPr id="21" name="TextBox 12">
              <a:extLst>
                <a:ext uri="{FF2B5EF4-FFF2-40B4-BE49-F238E27FC236}">
                  <a16:creationId xmlns:a16="http://schemas.microsoft.com/office/drawing/2014/main" id="{8AC7731C-8CBF-A3A1-1F49-13998A3D403B}"/>
                </a:ext>
              </a:extLst>
            </p:cNvPr>
            <p:cNvSpPr txBox="1"/>
            <p:nvPr/>
          </p:nvSpPr>
          <p:spPr>
            <a:xfrm>
              <a:off x="8212949" y="1554612"/>
              <a:ext cx="1741469" cy="246221"/>
            </a:xfrm>
            <a:prstGeom prst="rect">
              <a:avLst/>
            </a:prstGeom>
            <a:noFill/>
          </p:spPr>
          <p:txBody>
            <a:bodyPr wrap="square" rtlCol="0">
              <a:spAutoFit/>
            </a:bodyPr>
            <a:lstStyle/>
            <a:p>
              <a:pPr marL="0" marR="0" lvl="0" indent="0" algn="ctr" defTabSz="534558"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Arial (body)"/>
                  <a:ea typeface="+mn-ea"/>
                  <a:cs typeface="+mn-cs"/>
                </a:rPr>
                <a:t>Placebo</a:t>
              </a:r>
              <a:endParaRPr kumimoji="0" lang="en-US" sz="1000" b="1" i="0" u="none" strike="noStrike" kern="1200" cap="none" spc="0" normalizeH="0" baseline="0" noProof="0" dirty="0">
                <a:ln>
                  <a:noFill/>
                </a:ln>
                <a:solidFill>
                  <a:prstClr val="black"/>
                </a:solidFill>
                <a:effectLst/>
                <a:uLnTx/>
                <a:uFillTx/>
                <a:latin typeface="Arial (body)"/>
                <a:ea typeface="+mn-ea"/>
                <a:cs typeface="+mn-cs"/>
              </a:endParaRPr>
            </a:p>
          </p:txBody>
        </p:sp>
        <p:sp>
          <p:nvSpPr>
            <p:cNvPr id="22" name="Rectangle 21">
              <a:extLst>
                <a:ext uri="{FF2B5EF4-FFF2-40B4-BE49-F238E27FC236}">
                  <a16:creationId xmlns:a16="http://schemas.microsoft.com/office/drawing/2014/main" id="{8B5ECC51-A22E-5C61-2CCD-240C500CEE07}"/>
                </a:ext>
              </a:extLst>
            </p:cNvPr>
            <p:cNvSpPr/>
            <p:nvPr/>
          </p:nvSpPr>
          <p:spPr>
            <a:xfrm rot="16200000">
              <a:off x="5582202" y="2183351"/>
              <a:ext cx="1645839" cy="223837"/>
            </a:xfrm>
            <a:prstGeom prst="rect">
              <a:avLst/>
            </a:prstGeom>
          </p:spPr>
          <p:txBody>
            <a:bodyPr wrap="square">
              <a:spAutoFit/>
            </a:bodyPr>
            <a:lstStyle/>
            <a:p>
              <a:pPr marL="0" marR="0" lvl="0" indent="0" algn="ctr" defTabSz="534558"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669900"/>
                  </a:solidFill>
                  <a:effectLst/>
                  <a:uLnTx/>
                  <a:uFillTx/>
                  <a:latin typeface="Arial (body)"/>
                  <a:ea typeface="+mn-ea"/>
                  <a:cs typeface="+mn-cs"/>
                </a:rPr>
                <a:t>Fasting HOMA-IR*</a:t>
              </a:r>
              <a:endParaRPr kumimoji="0" lang="fr-FR" sz="1000" b="1" i="0" u="none" strike="noStrike" kern="1200" cap="none" spc="0" normalizeH="0" baseline="0" noProof="0" dirty="0">
                <a:ln>
                  <a:noFill/>
                </a:ln>
                <a:solidFill>
                  <a:srgbClr val="669900"/>
                </a:solidFill>
                <a:effectLst/>
                <a:uLnTx/>
                <a:uFillTx/>
                <a:latin typeface="Arial (body)"/>
                <a:ea typeface="+mn-ea"/>
                <a:cs typeface="+mn-cs"/>
              </a:endParaRPr>
            </a:p>
          </p:txBody>
        </p:sp>
        <p:graphicFrame>
          <p:nvGraphicFramePr>
            <p:cNvPr id="23" name="Chart 3">
              <a:extLst>
                <a:ext uri="{FF2B5EF4-FFF2-40B4-BE49-F238E27FC236}">
                  <a16:creationId xmlns:a16="http://schemas.microsoft.com/office/drawing/2014/main" id="{70BB5E12-C735-74E3-27FA-3FE91351902C}"/>
                </a:ext>
              </a:extLst>
            </p:cNvPr>
            <p:cNvGraphicFramePr/>
            <p:nvPr>
              <p:extLst>
                <p:ext uri="{D42A27DB-BD31-4B8C-83A1-F6EECF244321}">
                  <p14:modId xmlns:p14="http://schemas.microsoft.com/office/powerpoint/2010/main" val="2478235150"/>
                </p:ext>
              </p:extLst>
            </p:nvPr>
          </p:nvGraphicFramePr>
          <p:xfrm>
            <a:off x="6667590" y="2989583"/>
            <a:ext cx="3142812" cy="1324407"/>
          </p:xfrm>
          <a:graphic>
            <a:graphicData uri="http://schemas.openxmlformats.org/drawingml/2006/chart">
              <c:chart xmlns:c="http://schemas.openxmlformats.org/drawingml/2006/chart" xmlns:r="http://schemas.openxmlformats.org/officeDocument/2006/relationships" r:id="rId4"/>
            </a:graphicData>
          </a:graphic>
        </p:graphicFrame>
        <p:sp>
          <p:nvSpPr>
            <p:cNvPr id="24" name="TextBox 11">
              <a:extLst>
                <a:ext uri="{FF2B5EF4-FFF2-40B4-BE49-F238E27FC236}">
                  <a16:creationId xmlns:a16="http://schemas.microsoft.com/office/drawing/2014/main" id="{8747A034-9DE0-566D-6977-46602E1ED148}"/>
                </a:ext>
              </a:extLst>
            </p:cNvPr>
            <p:cNvSpPr txBox="1"/>
            <p:nvPr/>
          </p:nvSpPr>
          <p:spPr>
            <a:xfrm>
              <a:off x="6772789" y="3055339"/>
              <a:ext cx="1741469" cy="246221"/>
            </a:xfrm>
            <a:prstGeom prst="rect">
              <a:avLst/>
            </a:prstGeom>
            <a:noFill/>
          </p:spPr>
          <p:txBody>
            <a:bodyPr wrap="square" rtlCol="0">
              <a:spAutoFit/>
            </a:bodyPr>
            <a:lstStyle/>
            <a:p>
              <a:pPr marL="0" marR="0" lvl="0" indent="0" algn="ctr" defTabSz="534558"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err="1">
                  <a:ln>
                    <a:noFill/>
                  </a:ln>
                  <a:solidFill>
                    <a:prstClr val="black"/>
                  </a:solidFill>
                  <a:effectLst/>
                  <a:uLnTx/>
                  <a:uFillTx/>
                  <a:latin typeface="Arial (body)"/>
                  <a:ea typeface="+mn-ea"/>
                  <a:cs typeface="+mn-cs"/>
                </a:rPr>
                <a:t>Lanifibranor</a:t>
              </a:r>
              <a:endParaRPr kumimoji="0" lang="en-US" sz="1000" b="1" i="0" u="none" strike="noStrike" kern="1200" cap="none" spc="0" normalizeH="0" baseline="0" noProof="0" dirty="0">
                <a:ln>
                  <a:noFill/>
                </a:ln>
                <a:solidFill>
                  <a:prstClr val="black"/>
                </a:solidFill>
                <a:effectLst/>
                <a:uLnTx/>
                <a:uFillTx/>
                <a:latin typeface="Arial (body)"/>
                <a:ea typeface="+mn-ea"/>
                <a:cs typeface="+mn-cs"/>
              </a:endParaRPr>
            </a:p>
          </p:txBody>
        </p:sp>
        <p:sp>
          <p:nvSpPr>
            <p:cNvPr id="25" name="TextBox 12">
              <a:extLst>
                <a:ext uri="{FF2B5EF4-FFF2-40B4-BE49-F238E27FC236}">
                  <a16:creationId xmlns:a16="http://schemas.microsoft.com/office/drawing/2014/main" id="{14996ADE-22DA-782A-B439-4302FA87ADA3}"/>
                </a:ext>
              </a:extLst>
            </p:cNvPr>
            <p:cNvSpPr txBox="1"/>
            <p:nvPr/>
          </p:nvSpPr>
          <p:spPr>
            <a:xfrm>
              <a:off x="8154218" y="3055339"/>
              <a:ext cx="1741469" cy="246221"/>
            </a:xfrm>
            <a:prstGeom prst="rect">
              <a:avLst/>
            </a:prstGeom>
            <a:noFill/>
          </p:spPr>
          <p:txBody>
            <a:bodyPr wrap="square" rtlCol="0">
              <a:spAutoFit/>
            </a:bodyPr>
            <a:lstStyle/>
            <a:p>
              <a:pPr marL="0" marR="0" lvl="0" indent="0" algn="ctr" defTabSz="534558"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Arial (body)"/>
                  <a:ea typeface="+mn-ea"/>
                  <a:cs typeface="+mn-cs"/>
                </a:rPr>
                <a:t>Placebo</a:t>
              </a:r>
              <a:endParaRPr kumimoji="0" lang="en-US" sz="1000" b="1" i="0" u="none" strike="noStrike" kern="1200" cap="none" spc="0" normalizeH="0" baseline="0" noProof="0" dirty="0">
                <a:ln>
                  <a:noFill/>
                </a:ln>
                <a:solidFill>
                  <a:prstClr val="black"/>
                </a:solidFill>
                <a:effectLst/>
                <a:uLnTx/>
                <a:uFillTx/>
                <a:latin typeface="Arial (body)"/>
                <a:ea typeface="+mn-ea"/>
                <a:cs typeface="+mn-cs"/>
              </a:endParaRPr>
            </a:p>
          </p:txBody>
        </p:sp>
        <p:sp>
          <p:nvSpPr>
            <p:cNvPr id="26" name="Rectangle 25">
              <a:extLst>
                <a:ext uri="{FF2B5EF4-FFF2-40B4-BE49-F238E27FC236}">
                  <a16:creationId xmlns:a16="http://schemas.microsoft.com/office/drawing/2014/main" id="{61A5F642-2B88-9B78-7076-AFFBEF8B9135}"/>
                </a:ext>
              </a:extLst>
            </p:cNvPr>
            <p:cNvSpPr/>
            <p:nvPr/>
          </p:nvSpPr>
          <p:spPr>
            <a:xfrm rot="16200000">
              <a:off x="5687995" y="3490751"/>
              <a:ext cx="1396240" cy="246221"/>
            </a:xfrm>
            <a:prstGeom prst="rect">
              <a:avLst/>
            </a:prstGeom>
          </p:spPr>
          <p:txBody>
            <a:bodyPr wrap="square">
              <a:spAutoFit/>
            </a:bodyPr>
            <a:lstStyle/>
            <a:p>
              <a:pPr marL="0" marR="0" lvl="0" indent="0" algn="ctr" defTabSz="534558"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669900"/>
                  </a:solidFill>
                  <a:effectLst/>
                  <a:uLnTx/>
                  <a:uFillTx/>
                  <a:latin typeface="Arial" panose="020B0604020202020204" pitchFamily="34" charset="0"/>
                  <a:ea typeface="+mn-ea"/>
                  <a:cs typeface="Arial" panose="020B0604020202020204" pitchFamily="34" charset="0"/>
                </a:rPr>
                <a:t>Triglycerides* </a:t>
              </a:r>
              <a:endParaRPr kumimoji="0" lang="fr-FR" sz="1000" b="1" i="0" u="none" strike="noStrike" kern="1200" cap="none" spc="0" normalizeH="0" baseline="0" noProof="0" dirty="0">
                <a:ln>
                  <a:noFill/>
                </a:ln>
                <a:solidFill>
                  <a:srgbClr val="669900"/>
                </a:solidFill>
                <a:effectLst/>
                <a:uLnTx/>
                <a:uFillTx/>
                <a:latin typeface="Arial" panose="020B0604020202020204" pitchFamily="34" charset="0"/>
                <a:ea typeface="+mn-ea"/>
                <a:cs typeface="Arial" panose="020B0604020202020204" pitchFamily="34" charset="0"/>
              </a:endParaRPr>
            </a:p>
          </p:txBody>
        </p:sp>
        <p:sp>
          <p:nvSpPr>
            <p:cNvPr id="28" name="Rectangle 27">
              <a:extLst>
                <a:ext uri="{FF2B5EF4-FFF2-40B4-BE49-F238E27FC236}">
                  <a16:creationId xmlns:a16="http://schemas.microsoft.com/office/drawing/2014/main" id="{7B78F785-C0F2-846A-CEE9-6D9B421095DD}"/>
                </a:ext>
              </a:extLst>
            </p:cNvPr>
            <p:cNvSpPr/>
            <p:nvPr/>
          </p:nvSpPr>
          <p:spPr>
            <a:xfrm>
              <a:off x="6210002" y="1043533"/>
              <a:ext cx="3983633" cy="523220"/>
            </a:xfrm>
            <a:prstGeom prst="rect">
              <a:avLst/>
            </a:prstGeom>
          </p:spPr>
          <p:txBody>
            <a:bodyPr wrap="square">
              <a:spAutoFit/>
            </a:bodyPr>
            <a:lstStyle/>
            <a:p>
              <a:pPr marL="0" marR="0" lvl="0" indent="0" algn="ctr" defTabSz="534558" rtl="0" eaLnBrk="1" fontAlgn="auto" latinLnBrk="0" hangingPunct="1">
                <a:lnSpc>
                  <a:spcPct val="100000"/>
                </a:lnSpc>
                <a:spcBef>
                  <a:spcPts val="0"/>
                </a:spcBef>
                <a:spcAft>
                  <a:spcPts val="0"/>
                </a:spcAft>
                <a:buClrTx/>
                <a:buSzTx/>
                <a:buFontTx/>
                <a:buNone/>
                <a:tabLst/>
                <a:defRPr/>
              </a:pPr>
              <a:r>
                <a:rPr lang="en-GB" sz="1400" b="1" dirty="0">
                  <a:solidFill>
                    <a:srgbClr val="385723"/>
                  </a:solidFill>
                  <a:latin typeface="Arial"/>
                  <a:ea typeface="MS PGothic" panose="020B0600070205080204" pitchFamily="34" charset="-128"/>
                  <a:cs typeface="Arial" panose="020B0604020202020204" pitchFamily="34" charset="0"/>
                </a:rPr>
                <a:t>Mean absolute change at week 24 from baseline</a:t>
              </a:r>
              <a:endParaRPr lang="fr-FR" sz="1400" b="1" dirty="0">
                <a:solidFill>
                  <a:srgbClr val="385723"/>
                </a:solidFill>
                <a:latin typeface="Arial"/>
                <a:ea typeface="MS PGothic" panose="020B0600070205080204" pitchFamily="34" charset="-128"/>
                <a:cs typeface="Arial" panose="020B0604020202020204" pitchFamily="34" charset="0"/>
              </a:endParaRPr>
            </a:p>
          </p:txBody>
        </p:sp>
        <p:graphicFrame>
          <p:nvGraphicFramePr>
            <p:cNvPr id="29" name="Chart 16">
              <a:extLst>
                <a:ext uri="{FF2B5EF4-FFF2-40B4-BE49-F238E27FC236}">
                  <a16:creationId xmlns:a16="http://schemas.microsoft.com/office/drawing/2014/main" id="{502E76CB-4B0A-4CCE-8EF9-A0A7AB06494C}"/>
                </a:ext>
              </a:extLst>
            </p:cNvPr>
            <p:cNvGraphicFramePr/>
            <p:nvPr>
              <p:extLst>
                <p:ext uri="{D42A27DB-BD31-4B8C-83A1-F6EECF244321}">
                  <p14:modId xmlns:p14="http://schemas.microsoft.com/office/powerpoint/2010/main" val="3628711840"/>
                </p:ext>
              </p:extLst>
            </p:nvPr>
          </p:nvGraphicFramePr>
          <p:xfrm>
            <a:off x="6714058" y="4427909"/>
            <a:ext cx="3096344" cy="1469573"/>
          </p:xfrm>
          <a:graphic>
            <a:graphicData uri="http://schemas.openxmlformats.org/drawingml/2006/chart">
              <c:chart xmlns:c="http://schemas.openxmlformats.org/drawingml/2006/chart" xmlns:r="http://schemas.openxmlformats.org/officeDocument/2006/relationships" r:id="rId5"/>
            </a:graphicData>
          </a:graphic>
        </p:graphicFrame>
        <p:sp>
          <p:nvSpPr>
            <p:cNvPr id="30" name="Rectangle 29">
              <a:extLst>
                <a:ext uri="{FF2B5EF4-FFF2-40B4-BE49-F238E27FC236}">
                  <a16:creationId xmlns:a16="http://schemas.microsoft.com/office/drawing/2014/main" id="{13869E26-3A7C-BE0E-306B-C2F97B3C2FFF}"/>
                </a:ext>
              </a:extLst>
            </p:cNvPr>
            <p:cNvSpPr/>
            <p:nvPr/>
          </p:nvSpPr>
          <p:spPr>
            <a:xfrm rot="16200000">
              <a:off x="5954285" y="4940656"/>
              <a:ext cx="940271" cy="261554"/>
            </a:xfrm>
            <a:prstGeom prst="rect">
              <a:avLst/>
            </a:prstGeom>
          </p:spPr>
          <p:txBody>
            <a:bodyPr wrap="square">
              <a:spAutoFit/>
            </a:bodyPr>
            <a:lstStyle/>
            <a:p>
              <a:pPr marL="0" marR="0" lvl="0" indent="0" algn="ctr" defTabSz="534558"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669900"/>
                  </a:solidFill>
                  <a:effectLst/>
                  <a:uLnTx/>
                  <a:uFillTx/>
                  <a:latin typeface="Arial" panose="020B0604020202020204" pitchFamily="34" charset="0"/>
                  <a:ea typeface="+mn-ea"/>
                  <a:cs typeface="Arial" panose="020B0604020202020204" pitchFamily="34" charset="0"/>
                </a:rPr>
                <a:t>ALT* </a:t>
              </a:r>
              <a:endParaRPr kumimoji="0" lang="fr-FR" sz="1050" b="1" i="0" u="none" strike="noStrike" kern="1200" cap="none" spc="0" normalizeH="0" baseline="0" noProof="0" dirty="0">
                <a:ln>
                  <a:noFill/>
                </a:ln>
                <a:solidFill>
                  <a:srgbClr val="669900"/>
                </a:solidFill>
                <a:effectLst/>
                <a:uLnTx/>
                <a:uFillTx/>
                <a:latin typeface="Arial" panose="020B0604020202020204" pitchFamily="34" charset="0"/>
                <a:ea typeface="+mn-ea"/>
                <a:cs typeface="Arial" panose="020B0604020202020204" pitchFamily="34" charset="0"/>
              </a:endParaRPr>
            </a:p>
          </p:txBody>
        </p:sp>
        <p:sp>
          <p:nvSpPr>
            <p:cNvPr id="31" name="Isosceles Triangle 30">
              <a:extLst>
                <a:ext uri="{FF2B5EF4-FFF2-40B4-BE49-F238E27FC236}">
                  <a16:creationId xmlns:a16="http://schemas.microsoft.com/office/drawing/2014/main" id="{C0FD50C9-E7C9-89CA-F97C-2B2A0FCDBC5E}"/>
                </a:ext>
              </a:extLst>
            </p:cNvPr>
            <p:cNvSpPr/>
            <p:nvPr/>
          </p:nvSpPr>
          <p:spPr bwMode="auto">
            <a:xfrm rot="5400000">
              <a:off x="3084441" y="3602103"/>
              <a:ext cx="5380789" cy="550247"/>
            </a:xfrm>
            <a:prstGeom prst="triangle">
              <a:avLst/>
            </a:prstGeom>
            <a:gradFill flip="none" rotWithShape="1">
              <a:gsLst>
                <a:gs pos="52000">
                  <a:srgbClr val="A9D18E"/>
                </a:gs>
                <a:gs pos="73000">
                  <a:schemeClr val="accent6">
                    <a:lumMod val="97000"/>
                    <a:lumOff val="3000"/>
                  </a:schemeClr>
                </a:gs>
                <a:gs pos="100000">
                  <a:schemeClr val="accent6">
                    <a:lumMod val="60000"/>
                    <a:lumOff val="40000"/>
                  </a:schemeClr>
                </a:gs>
              </a:gsLst>
              <a:path path="circle">
                <a:fillToRect t="100000" r="100000"/>
              </a:path>
              <a:tileRect l="-100000" b="-100000"/>
            </a:gra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ctr" anchorCtr="0" compatLnSpc="1">
              <a:prstTxWarp prst="textNoShape">
                <a:avLst/>
              </a:prstTxWarp>
              <a:spAutoFit/>
            </a:bodyPr>
            <a:lstStyle/>
            <a:p>
              <a:pPr algn="ctr" eaLnBrk="0" fontAlgn="base" hangingPunct="0">
                <a:spcBef>
                  <a:spcPct val="0"/>
                </a:spcBef>
                <a:spcAft>
                  <a:spcPct val="0"/>
                </a:spcAft>
              </a:pPr>
              <a:endParaRPr lang="en-US" sz="1200" b="1">
                <a:solidFill>
                  <a:prstClr val="black"/>
                </a:solidFill>
                <a:latin typeface="Arial" pitchFamily="34" charset="0"/>
              </a:endParaRPr>
            </a:p>
          </p:txBody>
        </p:sp>
        <p:sp>
          <p:nvSpPr>
            <p:cNvPr id="3" name="Espace réservé du contenu 2">
              <a:extLst>
                <a:ext uri="{FF2B5EF4-FFF2-40B4-BE49-F238E27FC236}">
                  <a16:creationId xmlns:a16="http://schemas.microsoft.com/office/drawing/2014/main" id="{D634595F-2564-EC4D-44A6-244D37121326}"/>
                </a:ext>
              </a:extLst>
            </p:cNvPr>
            <p:cNvSpPr txBox="1">
              <a:spLocks/>
            </p:cNvSpPr>
            <p:nvPr/>
          </p:nvSpPr>
          <p:spPr>
            <a:xfrm>
              <a:off x="6634043" y="6175910"/>
              <a:ext cx="3520158" cy="430727"/>
            </a:xfrm>
            <a:prstGeom prst="rect">
              <a:avLst/>
            </a:prstGeom>
          </p:spPr>
          <p:txBody>
            <a:bodyPr lIns="36000" tIns="36000" rIns="36000" bIns="36000">
              <a:noAutofit/>
            </a:bodyPr>
            <a:lstStyle>
              <a:lvl1pPr marL="251415" indent="-251415" algn="l" defTabSz="1014511" rtl="0" eaLnBrk="0" fontAlgn="base" hangingPunct="0">
                <a:spcBef>
                  <a:spcPct val="50000"/>
                </a:spcBef>
                <a:spcAft>
                  <a:spcPct val="0"/>
                </a:spcAft>
                <a:buClr>
                  <a:srgbClr val="669800"/>
                </a:buClr>
                <a:buFont typeface="Wingdings 3" panose="05040102010807070707" pitchFamily="18" charset="2"/>
                <a:buChar char="u"/>
                <a:defRPr sz="1508" b="1">
                  <a:solidFill>
                    <a:schemeClr val="tx1">
                      <a:lumMod val="75000"/>
                      <a:lumOff val="25000"/>
                    </a:schemeClr>
                  </a:solidFill>
                  <a:latin typeface="+mn-lt"/>
                  <a:ea typeface="+mn-ea"/>
                  <a:cs typeface="+mn-cs"/>
                </a:defRPr>
              </a:lvl1pPr>
              <a:lvl2pPr marL="511808" indent="-260394" algn="l" defTabSz="1014511" rtl="0" eaLnBrk="0" fontAlgn="base" hangingPunct="0">
                <a:spcBef>
                  <a:spcPct val="50000"/>
                </a:spcBef>
                <a:spcAft>
                  <a:spcPct val="0"/>
                </a:spcAft>
                <a:buClr>
                  <a:srgbClr val="669800"/>
                </a:buClr>
                <a:buSzPct val="100000"/>
                <a:buFont typeface="Arial" panose="020B0604020202020204" pitchFamily="34" charset="0"/>
                <a:buChar char="–"/>
                <a:defRPr sz="1319" b="0">
                  <a:solidFill>
                    <a:schemeClr val="tx1">
                      <a:lumMod val="75000"/>
                      <a:lumOff val="25000"/>
                    </a:schemeClr>
                  </a:solidFill>
                  <a:latin typeface="+mn-lt"/>
                </a:defRPr>
              </a:lvl2pPr>
              <a:lvl3pPr marL="763223" indent="-251415" algn="l" defTabSz="1014511" rtl="0" eaLnBrk="0" fontAlgn="base" hangingPunct="0">
                <a:spcBef>
                  <a:spcPct val="50000"/>
                </a:spcBef>
                <a:spcAft>
                  <a:spcPct val="0"/>
                </a:spcAft>
                <a:buClr>
                  <a:srgbClr val="669800"/>
                </a:buClr>
                <a:buSzPct val="80000"/>
                <a:buFont typeface="Wingdings" panose="05000000000000000000" pitchFamily="2" charset="2"/>
                <a:buChar char="l"/>
                <a:defRPr sz="1319" b="0">
                  <a:solidFill>
                    <a:schemeClr val="tx1">
                      <a:lumMod val="75000"/>
                      <a:lumOff val="25000"/>
                    </a:schemeClr>
                  </a:solidFill>
                  <a:latin typeface="+mn-lt"/>
                </a:defRPr>
              </a:lvl3pPr>
              <a:lvl4pPr marL="1014637" indent="-251415" algn="l" defTabSz="1014511" rtl="0" eaLnBrk="0" fontAlgn="base" hangingPunct="0">
                <a:spcBef>
                  <a:spcPct val="50000"/>
                </a:spcBef>
                <a:spcAft>
                  <a:spcPct val="0"/>
                </a:spcAft>
                <a:buClr>
                  <a:srgbClr val="669800"/>
                </a:buClr>
                <a:buSzPct val="100000"/>
                <a:buFont typeface="Arial" panose="020B0604020202020204" pitchFamily="34" charset="0"/>
                <a:buChar char="–"/>
                <a:defRPr sz="1319" b="0">
                  <a:solidFill>
                    <a:schemeClr val="tx1">
                      <a:lumMod val="75000"/>
                      <a:lumOff val="25000"/>
                    </a:schemeClr>
                  </a:solidFill>
                  <a:latin typeface="+mn-lt"/>
                </a:defRPr>
              </a:lvl4pPr>
              <a:lvl5pPr marL="4810260" indent="-288681" algn="l" defTabSz="1014511" rtl="0" eaLnBrk="0" fontAlgn="base" hangingPunct="0">
                <a:spcBef>
                  <a:spcPct val="50000"/>
                </a:spcBef>
                <a:spcAft>
                  <a:spcPct val="0"/>
                </a:spcAft>
                <a:buSzPct val="100000"/>
                <a:buChar char="-"/>
                <a:defRPr sz="1508" b="1">
                  <a:solidFill>
                    <a:schemeClr val="tx1"/>
                  </a:solidFill>
                  <a:latin typeface="+mn-lt"/>
                </a:defRPr>
              </a:lvl5pPr>
              <a:lvl6pPr marL="5285348" indent="-288681" algn="l" defTabSz="1014511" rtl="0" eaLnBrk="0" fontAlgn="base" hangingPunct="0">
                <a:spcBef>
                  <a:spcPct val="50000"/>
                </a:spcBef>
                <a:spcAft>
                  <a:spcPct val="0"/>
                </a:spcAft>
                <a:buSzPct val="100000"/>
                <a:buChar char="-"/>
                <a:defRPr sz="1663" b="1">
                  <a:solidFill>
                    <a:schemeClr val="tx1"/>
                  </a:solidFill>
                  <a:latin typeface="+mn-lt"/>
                </a:defRPr>
              </a:lvl6pPr>
              <a:lvl7pPr marL="5760435" indent="-288681" algn="l" defTabSz="1014511" rtl="0" eaLnBrk="0" fontAlgn="base" hangingPunct="0">
                <a:spcBef>
                  <a:spcPct val="50000"/>
                </a:spcBef>
                <a:spcAft>
                  <a:spcPct val="0"/>
                </a:spcAft>
                <a:buSzPct val="100000"/>
                <a:buChar char="-"/>
                <a:defRPr sz="1663" b="1">
                  <a:solidFill>
                    <a:schemeClr val="tx1"/>
                  </a:solidFill>
                  <a:latin typeface="+mn-lt"/>
                </a:defRPr>
              </a:lvl7pPr>
              <a:lvl8pPr marL="6235523" indent="-288681" algn="l" defTabSz="1014511" rtl="0" eaLnBrk="0" fontAlgn="base" hangingPunct="0">
                <a:spcBef>
                  <a:spcPct val="50000"/>
                </a:spcBef>
                <a:spcAft>
                  <a:spcPct val="0"/>
                </a:spcAft>
                <a:buSzPct val="100000"/>
                <a:buChar char="-"/>
                <a:defRPr sz="1663" b="1">
                  <a:solidFill>
                    <a:schemeClr val="tx1"/>
                  </a:solidFill>
                  <a:latin typeface="+mn-lt"/>
                </a:defRPr>
              </a:lvl8pPr>
              <a:lvl9pPr marL="6710609" indent="-288681" algn="l" defTabSz="1014511" rtl="0" eaLnBrk="0" fontAlgn="base" hangingPunct="0">
                <a:spcBef>
                  <a:spcPct val="50000"/>
                </a:spcBef>
                <a:spcAft>
                  <a:spcPct val="0"/>
                </a:spcAft>
                <a:buSzPct val="100000"/>
                <a:buChar char="-"/>
                <a:defRPr sz="1663" b="1">
                  <a:solidFill>
                    <a:schemeClr val="tx1"/>
                  </a:solidFill>
                  <a:latin typeface="+mn-lt"/>
                </a:defRPr>
              </a:lvl9pPr>
            </a:lstStyle>
            <a:p>
              <a:pPr marL="266700" marR="0" lvl="0" indent="-266700" algn="l" defTabSz="1076190" rtl="0" eaLnBrk="0" fontAlgn="base" latinLnBrk="0" hangingPunct="0">
                <a:lnSpc>
                  <a:spcPct val="100000"/>
                </a:lnSpc>
                <a:spcBef>
                  <a:spcPts val="600"/>
                </a:spcBef>
                <a:spcAft>
                  <a:spcPts val="600"/>
                </a:spcAft>
                <a:buClr>
                  <a:srgbClr val="669800"/>
                </a:buClr>
                <a:buSzTx/>
                <a:buFont typeface="Wingdings 3" panose="05040102010807070707" pitchFamily="18" charset="2"/>
                <a:buChar char="u"/>
                <a:tabLst/>
                <a:defRPr/>
              </a:pPr>
              <a:r>
                <a:rPr kumimoji="0" lang="en-GB" sz="1400" b="0" i="0" u="none" strike="noStrike" kern="0" cap="none" spc="0" normalizeH="0" baseline="0" noProof="0" dirty="0">
                  <a:ln>
                    <a:noFill/>
                  </a:ln>
                  <a:solidFill>
                    <a:schemeClr val="tx1"/>
                  </a:solidFill>
                  <a:effectLst/>
                  <a:uLnTx/>
                  <a:uFillTx/>
                  <a:latin typeface="Arial"/>
                  <a:ea typeface="+mn-ea"/>
                  <a:cs typeface="+mn-cs"/>
                </a:rPr>
                <a:t>Similar results seen with:, CAP, APO-C3, APO-B, </a:t>
              </a:r>
              <a:r>
                <a:rPr kumimoji="0" lang="en-GB" sz="1400" b="0" i="0" u="none" strike="noStrike" kern="0" cap="none" spc="0" normalizeH="0" baseline="0" noProof="0" dirty="0" err="1">
                  <a:ln>
                    <a:noFill/>
                  </a:ln>
                  <a:solidFill>
                    <a:schemeClr val="tx1"/>
                  </a:solidFill>
                  <a:effectLst/>
                  <a:uLnTx/>
                  <a:uFillTx/>
                  <a:latin typeface="Arial"/>
                  <a:ea typeface="+mn-ea"/>
                  <a:cs typeface="+mn-cs"/>
                </a:rPr>
                <a:t>hs</a:t>
              </a:r>
              <a:r>
                <a:rPr kumimoji="0" lang="en-GB" sz="1400" b="0" i="0" u="none" strike="noStrike" kern="0" cap="none" spc="0" normalizeH="0" baseline="0" noProof="0" dirty="0">
                  <a:ln>
                    <a:noFill/>
                  </a:ln>
                  <a:solidFill>
                    <a:schemeClr val="tx1"/>
                  </a:solidFill>
                  <a:effectLst/>
                  <a:uLnTx/>
                  <a:uFillTx/>
                  <a:latin typeface="Arial"/>
                  <a:ea typeface="+mn-ea"/>
                  <a:cs typeface="+mn-cs"/>
                </a:rPr>
                <a:t>-CRP </a:t>
              </a:r>
              <a:endParaRPr kumimoji="0" lang="fr-FR" sz="1400" b="0" i="0" u="none" strike="noStrike" kern="0" cap="none" spc="0" normalizeH="0" baseline="0" noProof="0" dirty="0">
                <a:ln>
                  <a:noFill/>
                </a:ln>
                <a:solidFill>
                  <a:schemeClr val="tx1"/>
                </a:solidFill>
                <a:effectLst/>
                <a:uLnTx/>
                <a:uFillTx/>
                <a:latin typeface="Arial"/>
                <a:ea typeface="+mn-ea"/>
                <a:cs typeface="+mn-cs"/>
              </a:endParaRPr>
            </a:p>
            <a:p>
              <a:pPr marL="266700" marR="0" lvl="0" indent="-266700" algn="l" defTabSz="1076190" rtl="0" eaLnBrk="0" fontAlgn="base" latinLnBrk="0" hangingPunct="0">
                <a:lnSpc>
                  <a:spcPct val="100000"/>
                </a:lnSpc>
                <a:spcBef>
                  <a:spcPts val="600"/>
                </a:spcBef>
                <a:spcAft>
                  <a:spcPts val="600"/>
                </a:spcAft>
                <a:buClr>
                  <a:srgbClr val="669800"/>
                </a:buClr>
                <a:buSzTx/>
                <a:buFont typeface="Wingdings 3" panose="05040102010807070707" pitchFamily="18" charset="2"/>
                <a:buChar char="u"/>
                <a:tabLst/>
                <a:defRPr/>
              </a:pPr>
              <a:endParaRPr kumimoji="0" lang="en-US" sz="1100" b="0" i="0" u="none" strike="noStrike" kern="0" cap="none" spc="0" normalizeH="0" baseline="0" noProof="0" dirty="0">
                <a:ln>
                  <a:noFill/>
                </a:ln>
                <a:solidFill>
                  <a:schemeClr val="tx1"/>
                </a:solidFill>
                <a:effectLst/>
                <a:uLnTx/>
                <a:uFillTx/>
                <a:latin typeface="Arial"/>
                <a:ea typeface="+mn-ea"/>
                <a:cs typeface="+mn-cs"/>
              </a:endParaRPr>
            </a:p>
          </p:txBody>
        </p:sp>
      </p:grpSp>
      <p:sp>
        <p:nvSpPr>
          <p:cNvPr id="8" name="Rectangle: Rounded Corners 1">
            <a:extLst>
              <a:ext uri="{FF2B5EF4-FFF2-40B4-BE49-F238E27FC236}">
                <a16:creationId xmlns:a16="http://schemas.microsoft.com/office/drawing/2014/main" id="{DA914706-1454-83E7-9DA8-40102C07775E}"/>
              </a:ext>
            </a:extLst>
          </p:cNvPr>
          <p:cNvSpPr/>
          <p:nvPr/>
        </p:nvSpPr>
        <p:spPr bwMode="auto">
          <a:xfrm>
            <a:off x="665387" y="5302874"/>
            <a:ext cx="4621280" cy="1141443"/>
          </a:xfrm>
          <a:prstGeom prst="roundRect">
            <a:avLst/>
          </a:prstGeom>
          <a:noFill/>
          <a:ln w="38100" cap="flat" cmpd="sng" algn="ctr">
            <a:solidFill>
              <a:srgbClr val="679524"/>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R="0" lvl="0" defTabSz="1014511" rtl="0" eaLnBrk="0" fontAlgn="base" latinLnBrk="0" hangingPunct="0">
              <a:lnSpc>
                <a:spcPct val="100000"/>
              </a:lnSpc>
              <a:spcBef>
                <a:spcPts val="800"/>
              </a:spcBef>
              <a:spcAft>
                <a:spcPts val="400"/>
              </a:spcAft>
              <a:buClr>
                <a:srgbClr val="669800"/>
              </a:buClr>
              <a:buSzTx/>
              <a:tabLst/>
              <a:defRPr/>
            </a:pPr>
            <a:r>
              <a:rPr lang="en-US" sz="1400" b="1" dirty="0">
                <a:latin typeface="Arial" pitchFamily="34" charset="0"/>
              </a:rPr>
              <a:t>Body weight gain is likely attributed to an increase in adipose tissue and not water retention</a:t>
            </a:r>
          </a:p>
          <a:p>
            <a:pPr marR="0" lvl="0" defTabSz="1014511" rtl="0" eaLnBrk="0" fontAlgn="base" latinLnBrk="0" hangingPunct="0">
              <a:lnSpc>
                <a:spcPct val="100000"/>
              </a:lnSpc>
              <a:spcBef>
                <a:spcPts val="800"/>
              </a:spcBef>
              <a:spcAft>
                <a:spcPts val="400"/>
              </a:spcAft>
              <a:buClr>
                <a:srgbClr val="669800"/>
              </a:buClr>
              <a:buSzTx/>
              <a:tabLst/>
              <a:defRPr/>
            </a:pPr>
            <a:r>
              <a:rPr lang="en-US" sz="1400" b="1" dirty="0">
                <a:latin typeface="Arial" pitchFamily="34" charset="0"/>
              </a:rPr>
              <a:t>Despite weight gain, significant improvements were observed in the VAT/SAT ratio </a:t>
            </a:r>
          </a:p>
        </p:txBody>
      </p:sp>
    </p:spTree>
    <p:extLst>
      <p:ext uri="{BB962C8B-B14F-4D97-AF65-F5344CB8AC3E}">
        <p14:creationId xmlns:p14="http://schemas.microsoft.com/office/powerpoint/2010/main" val="3244655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Title">
            <a:extLst>
              <a:ext uri="{FF2B5EF4-FFF2-40B4-BE49-F238E27FC236}">
                <a16:creationId xmlns:a16="http://schemas.microsoft.com/office/drawing/2014/main" id="{8169B2C2-3041-0AAE-9330-0D7A911A67DB}"/>
              </a:ext>
            </a:extLst>
          </p:cNvPr>
          <p:cNvSpPr txBox="1">
            <a:spLocks/>
          </p:cNvSpPr>
          <p:nvPr/>
        </p:nvSpPr>
        <p:spPr>
          <a:xfrm>
            <a:off x="5460738" y="1629538"/>
            <a:ext cx="4932000" cy="2669488"/>
          </a:xfrm>
          <a:prstGeom prst="rect">
            <a:avLst/>
          </a:prstGeom>
          <a:noFill/>
          <a:ln>
            <a:solidFill>
              <a:srgbClr val="669800"/>
            </a:solidFill>
          </a:ln>
        </p:spPr>
        <p:txBody>
          <a:bodyPr wrap="none" lIns="0" tIns="0" rIns="0" bIns="0" anchor="ctr"/>
          <a:lstStyle>
            <a:lvl1pPr marL="114300" indent="-114300" algn="ctr" defTabSz="762000" rtl="0" eaLnBrk="1" fontAlgn="base" latinLnBrk="0" hangingPunct="1">
              <a:spcBef>
                <a:spcPts val="300"/>
              </a:spcBef>
              <a:spcAft>
                <a:spcPts val="300"/>
              </a:spcAft>
              <a:buFontTx/>
              <a:buNone/>
              <a:defRPr lang="en-US" sz="1600" b="1" kern="1200" dirty="0">
                <a:solidFill>
                  <a:srgbClr val="000000"/>
                </a:solidFill>
                <a:latin typeface="+mj-lt"/>
                <a:ea typeface="+mn-ea"/>
                <a:cs typeface="Arial" charset="0"/>
              </a:defRPr>
            </a:lvl1pPr>
            <a:lvl2pPr marL="685800" indent="-457200" algn="l" defTabSz="914400" rtl="0" eaLnBrk="1" latinLnBrk="0" hangingPunct="1">
              <a:spcBef>
                <a:spcPct val="20000"/>
              </a:spcBef>
              <a:buFont typeface="Arial" pitchFamily="34" charset="0"/>
              <a:buChar char="–"/>
              <a:defRPr lang="en-US" sz="1300" kern="1200" dirty="0" smtClean="0">
                <a:solidFill>
                  <a:srgbClr val="000000"/>
                </a:solidFill>
                <a:latin typeface="+mj-lt"/>
                <a:ea typeface="+mn-ea"/>
                <a:cs typeface="Arial" pitchFamily="34" charset="0"/>
              </a:defRPr>
            </a:lvl2pPr>
            <a:lvl3pPr marL="685800" indent="-457200" algn="l" defTabSz="914400" rtl="0" eaLnBrk="1" latinLnBrk="0" hangingPunct="1">
              <a:spcBef>
                <a:spcPct val="20000"/>
              </a:spcBef>
              <a:buFont typeface="Arial" pitchFamily="34" charset="0"/>
              <a:buChar char="•"/>
              <a:defRPr sz="1300" kern="1200">
                <a:solidFill>
                  <a:schemeClr val="tx1"/>
                </a:solidFill>
                <a:latin typeface="+mn-lt"/>
                <a:ea typeface="+mn-ea"/>
                <a:cs typeface="+mn-cs"/>
              </a:defRPr>
            </a:lvl3pPr>
            <a:lvl4pPr marL="685800" indent="-457200" algn="l" defTabSz="914400"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685800" indent="-457200" algn="l" defTabSz="914400"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marR="0" lvl="0" indent="-114300" algn="ctr" defTabSz="762000" rtl="0" eaLnBrk="1" fontAlgn="base"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a:ea typeface="+mn-ea"/>
              <a:cs typeface="Arial" charset="0"/>
            </a:endParaRPr>
          </a:p>
        </p:txBody>
      </p:sp>
      <p:graphicFrame>
        <p:nvGraphicFramePr>
          <p:cNvPr id="27" name="Chart 26">
            <a:extLst>
              <a:ext uri="{FF2B5EF4-FFF2-40B4-BE49-F238E27FC236}">
                <a16:creationId xmlns:a16="http://schemas.microsoft.com/office/drawing/2014/main" id="{C54F5597-161C-C6EF-3B5B-FEC2DA10B9A8}"/>
              </a:ext>
            </a:extLst>
          </p:cNvPr>
          <p:cNvGraphicFramePr/>
          <p:nvPr>
            <p:custDataLst>
              <p:tags r:id="rId1"/>
            </p:custDataLst>
            <p:extLst>
              <p:ext uri="{D42A27DB-BD31-4B8C-83A1-F6EECF244321}">
                <p14:modId xmlns:p14="http://schemas.microsoft.com/office/powerpoint/2010/main" val="1509525405"/>
              </p:ext>
            </p:extLst>
          </p:nvPr>
        </p:nvGraphicFramePr>
        <p:xfrm>
          <a:off x="5560459" y="1814269"/>
          <a:ext cx="4589808" cy="2395168"/>
        </p:xfrm>
        <a:graphic>
          <a:graphicData uri="http://schemas.openxmlformats.org/drawingml/2006/chart">
            <c:chart xmlns:c="http://schemas.openxmlformats.org/drawingml/2006/chart" xmlns:r="http://schemas.openxmlformats.org/officeDocument/2006/relationships" r:id="rId4"/>
          </a:graphicData>
        </a:graphic>
      </p:graphicFrame>
      <p:sp>
        <p:nvSpPr>
          <p:cNvPr id="14" name="Slide Title">
            <a:extLst>
              <a:ext uri="{FF2B5EF4-FFF2-40B4-BE49-F238E27FC236}">
                <a16:creationId xmlns:a16="http://schemas.microsoft.com/office/drawing/2014/main" id="{A6027BA3-9232-1349-56ED-A94FF0CB9C8B}"/>
              </a:ext>
            </a:extLst>
          </p:cNvPr>
          <p:cNvSpPr txBox="1">
            <a:spLocks/>
          </p:cNvSpPr>
          <p:nvPr/>
        </p:nvSpPr>
        <p:spPr>
          <a:xfrm>
            <a:off x="305346" y="1614069"/>
            <a:ext cx="4968000" cy="2669488"/>
          </a:xfrm>
          <a:prstGeom prst="rect">
            <a:avLst/>
          </a:prstGeom>
          <a:noFill/>
          <a:ln>
            <a:solidFill>
              <a:srgbClr val="669800"/>
            </a:solidFill>
          </a:ln>
        </p:spPr>
        <p:txBody>
          <a:bodyPr wrap="none" lIns="0" tIns="0" rIns="0" bIns="0" anchor="ctr"/>
          <a:lstStyle>
            <a:lvl1pPr marL="114300" indent="-114300" algn="ctr" defTabSz="762000" rtl="0" eaLnBrk="1" fontAlgn="base" latinLnBrk="0" hangingPunct="1">
              <a:spcBef>
                <a:spcPts val="300"/>
              </a:spcBef>
              <a:spcAft>
                <a:spcPts val="300"/>
              </a:spcAft>
              <a:buFontTx/>
              <a:buNone/>
              <a:defRPr lang="en-US" sz="1600" b="1" kern="1200" dirty="0">
                <a:solidFill>
                  <a:srgbClr val="000000"/>
                </a:solidFill>
                <a:latin typeface="+mj-lt"/>
                <a:ea typeface="+mn-ea"/>
                <a:cs typeface="Arial" charset="0"/>
              </a:defRPr>
            </a:lvl1pPr>
            <a:lvl2pPr marL="685800" indent="-457200" algn="l" defTabSz="914400" rtl="0" eaLnBrk="1" latinLnBrk="0" hangingPunct="1">
              <a:spcBef>
                <a:spcPct val="20000"/>
              </a:spcBef>
              <a:buFont typeface="Arial" pitchFamily="34" charset="0"/>
              <a:buChar char="–"/>
              <a:defRPr lang="en-US" sz="1300" kern="1200" dirty="0" smtClean="0">
                <a:solidFill>
                  <a:srgbClr val="000000"/>
                </a:solidFill>
                <a:latin typeface="+mj-lt"/>
                <a:ea typeface="+mn-ea"/>
                <a:cs typeface="Arial" pitchFamily="34" charset="0"/>
              </a:defRPr>
            </a:lvl2pPr>
            <a:lvl3pPr marL="685800" indent="-457200" algn="l" defTabSz="914400" rtl="0" eaLnBrk="1" latinLnBrk="0" hangingPunct="1">
              <a:spcBef>
                <a:spcPct val="20000"/>
              </a:spcBef>
              <a:buFont typeface="Arial" pitchFamily="34" charset="0"/>
              <a:buChar char="•"/>
              <a:defRPr sz="1300" kern="1200">
                <a:solidFill>
                  <a:schemeClr val="tx1"/>
                </a:solidFill>
                <a:latin typeface="+mn-lt"/>
                <a:ea typeface="+mn-ea"/>
                <a:cs typeface="+mn-cs"/>
              </a:defRPr>
            </a:lvl3pPr>
            <a:lvl4pPr marL="685800" indent="-457200" algn="l" defTabSz="914400"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685800" indent="-457200" algn="l" defTabSz="914400"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marR="0" lvl="0" indent="-114300" algn="ctr" defTabSz="762000" rtl="0" eaLnBrk="1" fontAlgn="base"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a:ea typeface="+mn-ea"/>
              <a:cs typeface="Arial" charset="0"/>
            </a:endParaRPr>
          </a:p>
        </p:txBody>
      </p:sp>
      <p:sp>
        <p:nvSpPr>
          <p:cNvPr id="2" name="Title 1">
            <a:extLst>
              <a:ext uri="{FF2B5EF4-FFF2-40B4-BE49-F238E27FC236}">
                <a16:creationId xmlns:a16="http://schemas.microsoft.com/office/drawing/2014/main" id="{875F90D0-491B-1E40-7714-11E78849A1C7}"/>
              </a:ext>
            </a:extLst>
          </p:cNvPr>
          <p:cNvSpPr>
            <a:spLocks noGrp="1"/>
          </p:cNvSpPr>
          <p:nvPr>
            <p:ph type="title"/>
          </p:nvPr>
        </p:nvSpPr>
        <p:spPr>
          <a:xfrm>
            <a:off x="305906" y="77795"/>
            <a:ext cx="10080000" cy="831639"/>
          </a:xfrm>
        </p:spPr>
        <p:txBody>
          <a:bodyPr lIns="0" tIns="36000" rIns="0" bIns="36000" anchor="ctr" anchorCtr="0">
            <a:noAutofit/>
          </a:bodyPr>
          <a:lstStyle/>
          <a:p>
            <a:r>
              <a:rPr lang="en-US" sz="2200" dirty="0" err="1">
                <a:latin typeface="+mn-lt"/>
                <a:cs typeface="Calibri" panose="020F0502020204030204" pitchFamily="34" charset="0"/>
              </a:rPr>
              <a:t>Lanifibranor</a:t>
            </a:r>
            <a:r>
              <a:rPr lang="en-US" sz="2200" dirty="0">
                <a:latin typeface="+mn-lt"/>
                <a:cs typeface="Calibri" panose="020F0502020204030204" pitchFamily="34" charset="0"/>
              </a:rPr>
              <a:t> has a differentiated weight gain profile relative to pioglitazone</a:t>
            </a:r>
            <a:br>
              <a:rPr lang="en-US" sz="2200" dirty="0">
                <a:latin typeface="+mn-lt"/>
                <a:cs typeface="Calibri" panose="020F0502020204030204" pitchFamily="34" charset="0"/>
              </a:rPr>
            </a:br>
            <a:r>
              <a:rPr lang="en-US" sz="1800" b="0" i="1" dirty="0">
                <a:latin typeface="+mn-lt"/>
                <a:cs typeface="Calibri" panose="020F0502020204030204" pitchFamily="34" charset="0"/>
              </a:rPr>
              <a:t>Weight gain plateaus with </a:t>
            </a:r>
            <a:r>
              <a:rPr lang="en-US" sz="1800" b="0" i="1" dirty="0" err="1">
                <a:latin typeface="+mn-lt"/>
                <a:cs typeface="Calibri" panose="020F0502020204030204" pitchFamily="34" charset="0"/>
              </a:rPr>
              <a:t>lanifibranor</a:t>
            </a:r>
            <a:r>
              <a:rPr lang="en-US" sz="1800" b="0" i="1" dirty="0">
                <a:latin typeface="+mn-lt"/>
                <a:cs typeface="Calibri" panose="020F0502020204030204" pitchFamily="34" charset="0"/>
              </a:rPr>
              <a:t> after 24-36 weeks</a:t>
            </a:r>
            <a:endParaRPr lang="en-US" sz="1600" b="0" i="1" strike="sngStrike" dirty="0">
              <a:solidFill>
                <a:srgbClr val="FF0000"/>
              </a:solidFill>
              <a:latin typeface="+mn-lt"/>
              <a:cs typeface="Calibri" panose="020F0502020204030204" pitchFamily="34" charset="0"/>
            </a:endParaRPr>
          </a:p>
        </p:txBody>
      </p:sp>
      <p:sp>
        <p:nvSpPr>
          <p:cNvPr id="5" name="Text Placeholder 4">
            <a:extLst>
              <a:ext uri="{FF2B5EF4-FFF2-40B4-BE49-F238E27FC236}">
                <a16:creationId xmlns:a16="http://schemas.microsoft.com/office/drawing/2014/main" id="{03F17C7D-3E24-91FA-20C9-F275C131F6EA}"/>
              </a:ext>
            </a:extLst>
          </p:cNvPr>
          <p:cNvSpPr>
            <a:spLocks noGrp="1"/>
          </p:cNvSpPr>
          <p:nvPr>
            <p:ph type="body" idx="15"/>
          </p:nvPr>
        </p:nvSpPr>
        <p:spPr>
          <a:xfrm>
            <a:off x="298450" y="6988651"/>
            <a:ext cx="10080000" cy="261555"/>
          </a:xfrm>
        </p:spPr>
        <p:txBody>
          <a:bodyPr/>
          <a:lstStyle/>
          <a:p>
            <a:r>
              <a:rPr lang="en-US" dirty="0"/>
              <a:t>Source: </a:t>
            </a:r>
            <a:r>
              <a:rPr lang="pt-BR" sz="800" dirty="0"/>
              <a:t>Tan MH et al. Diabetes </a:t>
            </a:r>
            <a:r>
              <a:rPr lang="pt-BR" sz="800" dirty="0" err="1"/>
              <a:t>Care</a:t>
            </a:r>
            <a:r>
              <a:rPr lang="pt-BR" sz="800" dirty="0"/>
              <a:t> 28:544 –550, 2005; </a:t>
            </a:r>
            <a:r>
              <a:rPr lang="en-US" dirty="0"/>
              <a:t>KOL Interviews; Inventiva Analysis.</a:t>
            </a:r>
          </a:p>
        </p:txBody>
      </p:sp>
      <p:sp>
        <p:nvSpPr>
          <p:cNvPr id="36" name="ZoneTexte 1156">
            <a:extLst>
              <a:ext uri="{FF2B5EF4-FFF2-40B4-BE49-F238E27FC236}">
                <a16:creationId xmlns:a16="http://schemas.microsoft.com/office/drawing/2014/main" id="{57A48277-5486-D7FB-699F-DE1EB99CC48F}"/>
              </a:ext>
            </a:extLst>
          </p:cNvPr>
          <p:cNvSpPr txBox="1"/>
          <p:nvPr/>
        </p:nvSpPr>
        <p:spPr>
          <a:xfrm>
            <a:off x="305346" y="4285225"/>
            <a:ext cx="4968000" cy="1458284"/>
          </a:xfrm>
          <a:prstGeom prst="rect">
            <a:avLst/>
          </a:prstGeom>
          <a:solidFill>
            <a:srgbClr val="F2F2F2"/>
          </a:solidFill>
          <a:ln>
            <a:solidFill>
              <a:srgbClr val="669800"/>
            </a:solidFill>
          </a:ln>
        </p:spPr>
        <p:txBody>
          <a:bodyPr wrap="square" rtlCol="0" anchor="t">
            <a:noAutofit/>
          </a:bodyPr>
          <a:lstStyle/>
          <a:p>
            <a:pPr marL="285750" marR="0" lvl="0" indent="-285750" algn="l" defTabSz="1007943" rtl="0" eaLnBrk="1" fontAlgn="auto" latinLnBrk="0" hangingPunct="1">
              <a:lnSpc>
                <a:spcPct val="100000"/>
              </a:lnSpc>
              <a:spcBef>
                <a:spcPts val="600"/>
              </a:spcBef>
              <a:spcAft>
                <a:spcPts val="0"/>
              </a:spcAft>
              <a:buClr>
                <a:srgbClr val="669900"/>
              </a:buClr>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In the interim blinded data of the main cohort from NATiV3, </a:t>
            </a:r>
            <a:r>
              <a:rPr kumimoji="0" lang="en-US" sz="14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lanifibranor</a:t>
            </a: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shows a distinct plateau after week 24-36,</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consistent with prior data</a:t>
            </a:r>
          </a:p>
          <a:p>
            <a:pPr marL="285750" marR="0" lvl="0" indent="-285750" algn="l" defTabSz="1007943" rtl="0" eaLnBrk="1" fontAlgn="auto" latinLnBrk="0" hangingPunct="1">
              <a:lnSpc>
                <a:spcPct val="100000"/>
              </a:lnSpc>
              <a:spcBef>
                <a:spcPts val="600"/>
              </a:spcBef>
              <a:spcAft>
                <a:spcPts val="0"/>
              </a:spcAft>
              <a:buClr>
                <a:srgbClr val="669900"/>
              </a:buClr>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~50% of patients on lanifibranor are maintaining stable weight, and the weight gain observed is different than that of overeating/excess calories</a:t>
            </a:r>
          </a:p>
        </p:txBody>
      </p:sp>
      <p:sp>
        <p:nvSpPr>
          <p:cNvPr id="48" name="Rectangle: Rounded Corners 1">
            <a:extLst>
              <a:ext uri="{FF2B5EF4-FFF2-40B4-BE49-F238E27FC236}">
                <a16:creationId xmlns:a16="http://schemas.microsoft.com/office/drawing/2014/main" id="{EA5A64B7-6028-8B0D-A352-5C4316700F4A}"/>
              </a:ext>
            </a:extLst>
          </p:cNvPr>
          <p:cNvSpPr/>
          <p:nvPr/>
        </p:nvSpPr>
        <p:spPr bwMode="auto">
          <a:xfrm>
            <a:off x="305346" y="6100085"/>
            <a:ext cx="4968000" cy="670030"/>
          </a:xfrm>
          <a:prstGeom prst="roundRect">
            <a:avLst/>
          </a:prstGeom>
          <a:noFill/>
          <a:ln w="38100" cap="flat" cmpd="sng" algn="ctr">
            <a:solidFill>
              <a:srgbClr val="679524"/>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effectLst/>
                <a:uLnTx/>
                <a:uFillTx/>
                <a:latin typeface="Arial" pitchFamily="34" charset="0"/>
                <a:ea typeface="+mn-ea"/>
                <a:cs typeface="+mn-cs"/>
              </a:rPr>
              <a:t>While not conclusive, data suggests that lanifibranor weight gain stops after 24-36 weeks</a:t>
            </a:r>
            <a:endParaRPr kumimoji="0" lang="en-GB" sz="1600" b="1" i="0" u="none" strike="noStrike" kern="1200" cap="none" spc="0" normalizeH="0" baseline="0" noProof="0" dirty="0">
              <a:ln>
                <a:noFill/>
              </a:ln>
              <a:effectLst/>
              <a:uLnTx/>
              <a:uFillTx/>
              <a:latin typeface="Arial" pitchFamily="34" charset="0"/>
              <a:ea typeface="+mn-ea"/>
              <a:cs typeface="+mn-cs"/>
            </a:endParaRPr>
          </a:p>
        </p:txBody>
      </p:sp>
      <p:sp>
        <p:nvSpPr>
          <p:cNvPr id="49" name="Slide Title">
            <a:extLst>
              <a:ext uri="{FF2B5EF4-FFF2-40B4-BE49-F238E27FC236}">
                <a16:creationId xmlns:a16="http://schemas.microsoft.com/office/drawing/2014/main" id="{47B3204A-134E-8CFB-4895-ABA7238FEF1C}"/>
              </a:ext>
            </a:extLst>
          </p:cNvPr>
          <p:cNvSpPr txBox="1">
            <a:spLocks/>
          </p:cNvSpPr>
          <p:nvPr/>
        </p:nvSpPr>
        <p:spPr>
          <a:xfrm>
            <a:off x="305346" y="1114914"/>
            <a:ext cx="4968000" cy="492057"/>
          </a:xfrm>
          <a:prstGeom prst="rect">
            <a:avLst/>
          </a:prstGeom>
          <a:solidFill>
            <a:schemeClr val="accent6">
              <a:lumMod val="20000"/>
              <a:lumOff val="80000"/>
            </a:schemeClr>
          </a:solidFill>
          <a:ln>
            <a:solidFill>
              <a:srgbClr val="669800"/>
            </a:solidFill>
          </a:ln>
        </p:spPr>
        <p:txBody>
          <a:bodyPr wrap="none" lIns="0" tIns="0" rIns="0" bIns="0" anchor="ctr"/>
          <a:lstStyle>
            <a:lvl1pPr marL="114300" indent="-114300" algn="ctr" defTabSz="762000" rtl="0" eaLnBrk="1" fontAlgn="base" latinLnBrk="0" hangingPunct="1">
              <a:spcBef>
                <a:spcPts val="300"/>
              </a:spcBef>
              <a:spcAft>
                <a:spcPts val="300"/>
              </a:spcAft>
              <a:buFontTx/>
              <a:buNone/>
              <a:defRPr lang="en-US" sz="1600" b="1" kern="1200" dirty="0">
                <a:solidFill>
                  <a:srgbClr val="000000"/>
                </a:solidFill>
                <a:latin typeface="+mj-lt"/>
                <a:ea typeface="+mn-ea"/>
                <a:cs typeface="Arial" charset="0"/>
              </a:defRPr>
            </a:lvl1pPr>
            <a:lvl2pPr marL="685800" indent="-457200" algn="l" defTabSz="914400" rtl="0" eaLnBrk="1" latinLnBrk="0" hangingPunct="1">
              <a:spcBef>
                <a:spcPct val="20000"/>
              </a:spcBef>
              <a:buFont typeface="Arial" pitchFamily="34" charset="0"/>
              <a:buChar char="–"/>
              <a:defRPr lang="en-US" sz="1300" kern="1200" dirty="0" smtClean="0">
                <a:solidFill>
                  <a:srgbClr val="000000"/>
                </a:solidFill>
                <a:latin typeface="+mj-lt"/>
                <a:ea typeface="+mn-ea"/>
                <a:cs typeface="Arial" pitchFamily="34" charset="0"/>
              </a:defRPr>
            </a:lvl2pPr>
            <a:lvl3pPr marL="685800" indent="-457200" algn="l" defTabSz="914400" rtl="0" eaLnBrk="1" latinLnBrk="0" hangingPunct="1">
              <a:spcBef>
                <a:spcPct val="20000"/>
              </a:spcBef>
              <a:buFont typeface="Arial" pitchFamily="34" charset="0"/>
              <a:buChar char="•"/>
              <a:defRPr sz="1300" kern="1200">
                <a:solidFill>
                  <a:schemeClr val="tx1"/>
                </a:solidFill>
                <a:latin typeface="+mn-lt"/>
                <a:ea typeface="+mn-ea"/>
                <a:cs typeface="+mn-cs"/>
              </a:defRPr>
            </a:lvl3pPr>
            <a:lvl4pPr marL="685800" indent="-457200" algn="l" defTabSz="914400"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685800" indent="-457200" algn="l" defTabSz="914400"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marR="0" lvl="0" indent="-114300" algn="ctr" defTabSz="762000" rtl="0" eaLnBrk="1" fontAlgn="base" latinLnBrk="0" hangingPunct="1">
              <a:lnSpc>
                <a:spcPct val="100000"/>
              </a:lnSpc>
              <a:spcBef>
                <a:spcPts val="300"/>
              </a:spcBef>
              <a:spcAft>
                <a:spcPts val="3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a:ea typeface="+mn-ea"/>
                <a:cs typeface="Arial" charset="0"/>
              </a:rPr>
              <a:t>Lanifibranor</a:t>
            </a:r>
            <a:endParaRPr kumimoji="0" lang="en-US" sz="1600" b="0" i="0" u="none" strike="noStrike" kern="1200" cap="none" spc="0" normalizeH="0" baseline="0" noProof="0" dirty="0">
              <a:ln>
                <a:noFill/>
              </a:ln>
              <a:solidFill>
                <a:prstClr val="black"/>
              </a:solidFill>
              <a:effectLst/>
              <a:uLnTx/>
              <a:uFillTx/>
              <a:latin typeface="Arial"/>
              <a:ea typeface="+mn-ea"/>
              <a:cs typeface="Arial" charset="0"/>
            </a:endParaRPr>
          </a:p>
        </p:txBody>
      </p:sp>
      <p:sp>
        <p:nvSpPr>
          <p:cNvPr id="50" name="Slide Title">
            <a:extLst>
              <a:ext uri="{FF2B5EF4-FFF2-40B4-BE49-F238E27FC236}">
                <a16:creationId xmlns:a16="http://schemas.microsoft.com/office/drawing/2014/main" id="{A8DA4FA1-BE1E-0BB8-8FA7-260CA894A4E6}"/>
              </a:ext>
            </a:extLst>
          </p:cNvPr>
          <p:cNvSpPr txBox="1">
            <a:spLocks/>
          </p:cNvSpPr>
          <p:nvPr/>
        </p:nvSpPr>
        <p:spPr>
          <a:xfrm>
            <a:off x="5460738" y="1133090"/>
            <a:ext cx="4932000" cy="492057"/>
          </a:xfrm>
          <a:prstGeom prst="rect">
            <a:avLst/>
          </a:prstGeom>
          <a:solidFill>
            <a:schemeClr val="accent6">
              <a:lumMod val="75000"/>
            </a:schemeClr>
          </a:solidFill>
          <a:ln>
            <a:solidFill>
              <a:srgbClr val="669800"/>
            </a:solidFill>
          </a:ln>
        </p:spPr>
        <p:txBody>
          <a:bodyPr wrap="none" lIns="0" tIns="0" rIns="0" bIns="0" anchor="ctr"/>
          <a:lstStyle>
            <a:lvl1pPr marL="114300" indent="-114300" algn="ctr" defTabSz="762000" rtl="0" eaLnBrk="1" fontAlgn="base" latinLnBrk="0" hangingPunct="1">
              <a:spcBef>
                <a:spcPts val="300"/>
              </a:spcBef>
              <a:spcAft>
                <a:spcPts val="300"/>
              </a:spcAft>
              <a:buFontTx/>
              <a:buNone/>
              <a:defRPr lang="en-US" sz="1600" b="1" kern="1200" dirty="0">
                <a:solidFill>
                  <a:srgbClr val="000000"/>
                </a:solidFill>
                <a:latin typeface="+mj-lt"/>
                <a:ea typeface="+mn-ea"/>
                <a:cs typeface="Arial" charset="0"/>
              </a:defRPr>
            </a:lvl1pPr>
            <a:lvl2pPr marL="685800" indent="-457200" algn="l" defTabSz="914400" rtl="0" eaLnBrk="1" latinLnBrk="0" hangingPunct="1">
              <a:spcBef>
                <a:spcPct val="20000"/>
              </a:spcBef>
              <a:buFont typeface="Arial" pitchFamily="34" charset="0"/>
              <a:buChar char="–"/>
              <a:defRPr lang="en-US" sz="1300" kern="1200" dirty="0" smtClean="0">
                <a:solidFill>
                  <a:srgbClr val="000000"/>
                </a:solidFill>
                <a:latin typeface="+mj-lt"/>
                <a:ea typeface="+mn-ea"/>
                <a:cs typeface="Arial" pitchFamily="34" charset="0"/>
              </a:defRPr>
            </a:lvl2pPr>
            <a:lvl3pPr marL="685800" indent="-457200" algn="l" defTabSz="914400" rtl="0" eaLnBrk="1" latinLnBrk="0" hangingPunct="1">
              <a:spcBef>
                <a:spcPct val="20000"/>
              </a:spcBef>
              <a:buFont typeface="Arial" pitchFamily="34" charset="0"/>
              <a:buChar char="•"/>
              <a:defRPr sz="1300" kern="1200">
                <a:solidFill>
                  <a:schemeClr val="tx1"/>
                </a:solidFill>
                <a:latin typeface="+mn-lt"/>
                <a:ea typeface="+mn-ea"/>
                <a:cs typeface="+mn-cs"/>
              </a:defRPr>
            </a:lvl3pPr>
            <a:lvl4pPr marL="685800" indent="-457200" algn="l" defTabSz="914400"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685800" indent="-457200" algn="l" defTabSz="914400"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marR="0" lvl="0" indent="-114300" algn="ctr" defTabSz="762000" rtl="0" eaLnBrk="1" fontAlgn="base" latinLnBrk="0" hangingPunct="1">
              <a:lnSpc>
                <a:spcPct val="100000"/>
              </a:lnSpc>
              <a:spcBef>
                <a:spcPts val="300"/>
              </a:spcBef>
              <a:spcAft>
                <a:spcPts val="30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a:ea typeface="+mn-ea"/>
                <a:cs typeface="Arial" charset="0"/>
              </a:rPr>
              <a:t>Pioglitazone</a:t>
            </a:r>
            <a:endParaRPr kumimoji="0" lang="en-US" sz="1600" b="0" i="0" u="none" strike="noStrike" kern="1200" cap="none" spc="0" normalizeH="0" baseline="0" noProof="0" dirty="0">
              <a:ln>
                <a:noFill/>
              </a:ln>
              <a:solidFill>
                <a:prstClr val="white"/>
              </a:solidFill>
              <a:effectLst/>
              <a:uLnTx/>
              <a:uFillTx/>
              <a:latin typeface="Arial"/>
              <a:ea typeface="+mn-ea"/>
              <a:cs typeface="Arial" charset="0"/>
            </a:endParaRPr>
          </a:p>
        </p:txBody>
      </p:sp>
      <p:sp>
        <p:nvSpPr>
          <p:cNvPr id="3" name="Espace réservé du pied de page 3">
            <a:extLst>
              <a:ext uri="{FF2B5EF4-FFF2-40B4-BE49-F238E27FC236}">
                <a16:creationId xmlns:a16="http://schemas.microsoft.com/office/drawing/2014/main" id="{3C1329C6-C07C-CDA1-0DAD-BB28F96B7D6E}"/>
              </a:ext>
            </a:extLst>
          </p:cNvPr>
          <p:cNvSpPr>
            <a:spLocks noGrp="1"/>
          </p:cNvSpPr>
          <p:nvPr>
            <p:ph type="ftr" sz="quarter" idx="3"/>
          </p:nvPr>
        </p:nvSpPr>
        <p:spPr>
          <a:xfrm>
            <a:off x="305906" y="7250206"/>
            <a:ext cx="2519720" cy="252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fr-FR"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Corporate Presentation | December 2024</a:t>
            </a:r>
            <a:endParaRPr kumimoji="0" lang="fr-FR" altLang="fr-FR"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sp>
        <p:nvSpPr>
          <p:cNvPr id="4" name="ZoneTexte 1156">
            <a:extLst>
              <a:ext uri="{FF2B5EF4-FFF2-40B4-BE49-F238E27FC236}">
                <a16:creationId xmlns:a16="http://schemas.microsoft.com/office/drawing/2014/main" id="{221CE82B-7304-DB31-F8D7-734693A65DDB}"/>
              </a:ext>
            </a:extLst>
          </p:cNvPr>
          <p:cNvSpPr txBox="1"/>
          <p:nvPr/>
        </p:nvSpPr>
        <p:spPr>
          <a:xfrm>
            <a:off x="5460738" y="4300873"/>
            <a:ext cx="4932000" cy="1431446"/>
          </a:xfrm>
          <a:prstGeom prst="rect">
            <a:avLst/>
          </a:prstGeom>
          <a:solidFill>
            <a:srgbClr val="F2F2F2"/>
          </a:solidFill>
          <a:ln>
            <a:solidFill>
              <a:srgbClr val="669800"/>
            </a:solidFill>
          </a:ln>
        </p:spPr>
        <p:txBody>
          <a:bodyPr wrap="square" rtlCol="0" anchor="t">
            <a:noAutofit/>
          </a:bodyPr>
          <a:lstStyle>
            <a:defPPr>
              <a:defRPr lang="fr-FR"/>
            </a:defPPr>
            <a:lvl1pPr marL="285750" marR="0" lvl="0" indent="-285750" defTabSz="1007943" fontAlgn="auto">
              <a:lnSpc>
                <a:spcPct val="100000"/>
              </a:lnSpc>
              <a:spcBef>
                <a:spcPts val="600"/>
              </a:spcBef>
              <a:buClr>
                <a:srgbClr val="669900"/>
              </a:buClr>
              <a:buSzTx/>
              <a:buFont typeface="Courier New" panose="02070309020205020404" pitchFamily="49" charset="0"/>
              <a:buChar char="o"/>
              <a:tabLst/>
              <a:defRPr kumimoji="0" sz="1600" b="1" i="0" u="none" strike="noStrike" cap="none" spc="0" normalizeH="0" baseline="0">
                <a:ln>
                  <a:noFill/>
                </a:ln>
                <a:solidFill>
                  <a:srgbClr val="669900"/>
                </a:solidFill>
                <a:effectLst/>
                <a:uLnTx/>
                <a:uFillTx/>
                <a:latin typeface="Arial"/>
                <a:ea typeface="MS PGothic" panose="020B0600070205080204" pitchFamily="34" charset="-128"/>
                <a:cs typeface="Arial" panose="020B0604020202020204" pitchFamily="34" charset="0"/>
              </a:defRPr>
            </a:lvl1pPr>
          </a:lstStyle>
          <a:p>
            <a:pPr marL="285750" marR="0" lvl="0" indent="-285750" algn="l" defTabSz="1007943" rtl="0" eaLnBrk="1" fontAlgn="auto" latinLnBrk="0" hangingPunct="1">
              <a:lnSpc>
                <a:spcPct val="100000"/>
              </a:lnSpc>
              <a:spcBef>
                <a:spcPts val="600"/>
              </a:spcBef>
              <a:spcAft>
                <a:spcPts val="0"/>
              </a:spcAft>
              <a:buClr>
                <a:srgbClr val="669900"/>
              </a:buClr>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In PIVENS study, a 96-week randomized trial of pioglitazone vs vitamin E </a:t>
            </a: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in patients with nondiabetic adults with MASH</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 mean weight increased 4.7kg after 96 weeks</a:t>
            </a:r>
          </a:p>
          <a:p>
            <a:pPr marL="285750" marR="0" lvl="0" indent="-285750" algn="l" defTabSz="1007943" rtl="0" eaLnBrk="1" fontAlgn="auto" latinLnBrk="0" hangingPunct="1">
              <a:lnSpc>
                <a:spcPct val="100000"/>
              </a:lnSpc>
              <a:spcBef>
                <a:spcPts val="600"/>
              </a:spcBef>
              <a:spcAft>
                <a:spcPts val="0"/>
              </a:spcAft>
              <a:buClr>
                <a:srgbClr val="669900"/>
              </a:buClr>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sym typeface="Wingdings" panose="05000000000000000000" pitchFamily="2" charset="2"/>
              </a:rPr>
              <a:t>Continuous weight gain over the full 96 weeks</a:t>
            </a: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a:p>
            <a:pPr marL="0" marR="0" lvl="0" indent="0" algn="l" defTabSz="1007943" rtl="0" eaLnBrk="1" fontAlgn="auto" latinLnBrk="0" hangingPunct="1">
              <a:lnSpc>
                <a:spcPct val="100000"/>
              </a:lnSpc>
              <a:spcBef>
                <a:spcPts val="600"/>
              </a:spcBef>
              <a:spcAft>
                <a:spcPts val="0"/>
              </a:spcAft>
              <a:buClr>
                <a:srgbClr val="669900"/>
              </a:buClr>
              <a:buSz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sym typeface="Wingdings" panose="05000000000000000000" pitchFamily="2" charset="2"/>
            </a:endParaRPr>
          </a:p>
        </p:txBody>
      </p:sp>
      <p:sp>
        <p:nvSpPr>
          <p:cNvPr id="13" name="Speech Bubble: Rectangle with Corners Rounded 12">
            <a:extLst>
              <a:ext uri="{FF2B5EF4-FFF2-40B4-BE49-F238E27FC236}">
                <a16:creationId xmlns:a16="http://schemas.microsoft.com/office/drawing/2014/main" id="{7C096FA2-DF4A-3DEA-E22A-49F3FBA58214}"/>
              </a:ext>
            </a:extLst>
          </p:cNvPr>
          <p:cNvSpPr/>
          <p:nvPr/>
        </p:nvSpPr>
        <p:spPr bwMode="auto">
          <a:xfrm>
            <a:off x="5460738" y="6088625"/>
            <a:ext cx="4917711" cy="715548"/>
          </a:xfrm>
          <a:prstGeom prst="wedgeRoundRectCallout">
            <a:avLst>
              <a:gd name="adj1" fmla="val 3571"/>
              <a:gd name="adj2" fmla="val -81612"/>
              <a:gd name="adj3" fmla="val 16667"/>
            </a:avLst>
          </a:prstGeom>
          <a:solidFill>
            <a:schemeClr val="accent6">
              <a:lumMod val="40000"/>
              <a:lumOff val="60000"/>
            </a:schemeClr>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Arial" pitchFamily="34" charset="0"/>
                <a:ea typeface="+mn-ea"/>
                <a:cs typeface="+mn-cs"/>
              </a:rPr>
              <a:t>“If you can get PPAR activation without the liabilities it could be a best-in-class drug” – Kris Kowdley</a:t>
            </a:r>
          </a:p>
        </p:txBody>
      </p:sp>
      <p:sp>
        <p:nvSpPr>
          <p:cNvPr id="29" name="TextBox 28">
            <a:extLst>
              <a:ext uri="{FF2B5EF4-FFF2-40B4-BE49-F238E27FC236}">
                <a16:creationId xmlns:a16="http://schemas.microsoft.com/office/drawing/2014/main" id="{7175F49C-317E-9693-AB66-89A2C9244637}"/>
              </a:ext>
            </a:extLst>
          </p:cNvPr>
          <p:cNvSpPr txBox="1"/>
          <p:nvPr/>
        </p:nvSpPr>
        <p:spPr>
          <a:xfrm>
            <a:off x="5491375" y="1655797"/>
            <a:ext cx="996511" cy="276999"/>
          </a:xfrm>
          <a:prstGeom prst="rect">
            <a:avLst/>
          </a:prstGeom>
          <a:noFill/>
        </p:spPr>
        <p:txBody>
          <a:bodyPr wrap="square" rtlCol="0">
            <a:spAutoFit/>
          </a:bodyPr>
          <a:lstStyle/>
          <a:p>
            <a:r>
              <a:rPr lang="en-US" sz="1200" b="1" dirty="0"/>
              <a:t>D Weight</a:t>
            </a:r>
          </a:p>
        </p:txBody>
      </p:sp>
      <p:sp>
        <p:nvSpPr>
          <p:cNvPr id="30" name="Freeform: Shape 29">
            <a:extLst>
              <a:ext uri="{FF2B5EF4-FFF2-40B4-BE49-F238E27FC236}">
                <a16:creationId xmlns:a16="http://schemas.microsoft.com/office/drawing/2014/main" id="{4BA56CD8-2973-AA3D-3D5C-CFD1C7FB8401}"/>
              </a:ext>
            </a:extLst>
          </p:cNvPr>
          <p:cNvSpPr/>
          <p:nvPr/>
        </p:nvSpPr>
        <p:spPr bwMode="auto">
          <a:xfrm>
            <a:off x="6209259" y="2211119"/>
            <a:ext cx="3685097" cy="1035050"/>
          </a:xfrm>
          <a:custGeom>
            <a:avLst/>
            <a:gdLst>
              <a:gd name="connsiteX0" fmla="*/ 0 w 3676650"/>
              <a:gd name="connsiteY0" fmla="*/ 1035050 h 1035050"/>
              <a:gd name="connsiteX1" fmla="*/ 82550 w 3676650"/>
              <a:gd name="connsiteY1" fmla="*/ 889000 h 1035050"/>
              <a:gd name="connsiteX2" fmla="*/ 234950 w 3676650"/>
              <a:gd name="connsiteY2" fmla="*/ 876300 h 1035050"/>
              <a:gd name="connsiteX3" fmla="*/ 476250 w 3676650"/>
              <a:gd name="connsiteY3" fmla="*/ 768350 h 1035050"/>
              <a:gd name="connsiteX4" fmla="*/ 723900 w 3676650"/>
              <a:gd name="connsiteY4" fmla="*/ 666750 h 1035050"/>
              <a:gd name="connsiteX5" fmla="*/ 971550 w 3676650"/>
              <a:gd name="connsiteY5" fmla="*/ 406400 h 1035050"/>
              <a:gd name="connsiteX6" fmla="*/ 1460500 w 3676650"/>
              <a:gd name="connsiteY6" fmla="*/ 317500 h 1035050"/>
              <a:gd name="connsiteX7" fmla="*/ 1962150 w 3676650"/>
              <a:gd name="connsiteY7" fmla="*/ 190500 h 1035050"/>
              <a:gd name="connsiteX8" fmla="*/ 2209800 w 3676650"/>
              <a:gd name="connsiteY8" fmla="*/ 120650 h 1035050"/>
              <a:gd name="connsiteX9" fmla="*/ 2451100 w 3676650"/>
              <a:gd name="connsiteY9" fmla="*/ 120650 h 1035050"/>
              <a:gd name="connsiteX10" fmla="*/ 2927350 w 3676650"/>
              <a:gd name="connsiteY10" fmla="*/ 0 h 1035050"/>
              <a:gd name="connsiteX11" fmla="*/ 3676650 w 3676650"/>
              <a:gd name="connsiteY11" fmla="*/ 209550 h 1035050"/>
              <a:gd name="connsiteX0" fmla="*/ 0 w 2927350"/>
              <a:gd name="connsiteY0" fmla="*/ 1035050 h 1035050"/>
              <a:gd name="connsiteX1" fmla="*/ 82550 w 2927350"/>
              <a:gd name="connsiteY1" fmla="*/ 889000 h 1035050"/>
              <a:gd name="connsiteX2" fmla="*/ 234950 w 2927350"/>
              <a:gd name="connsiteY2" fmla="*/ 876300 h 1035050"/>
              <a:gd name="connsiteX3" fmla="*/ 476250 w 2927350"/>
              <a:gd name="connsiteY3" fmla="*/ 768350 h 1035050"/>
              <a:gd name="connsiteX4" fmla="*/ 723900 w 2927350"/>
              <a:gd name="connsiteY4" fmla="*/ 666750 h 1035050"/>
              <a:gd name="connsiteX5" fmla="*/ 971550 w 2927350"/>
              <a:gd name="connsiteY5" fmla="*/ 406400 h 1035050"/>
              <a:gd name="connsiteX6" fmla="*/ 1460500 w 2927350"/>
              <a:gd name="connsiteY6" fmla="*/ 317500 h 1035050"/>
              <a:gd name="connsiteX7" fmla="*/ 1962150 w 2927350"/>
              <a:gd name="connsiteY7" fmla="*/ 190500 h 1035050"/>
              <a:gd name="connsiteX8" fmla="*/ 2209800 w 2927350"/>
              <a:gd name="connsiteY8" fmla="*/ 120650 h 1035050"/>
              <a:gd name="connsiteX9" fmla="*/ 2451100 w 2927350"/>
              <a:gd name="connsiteY9" fmla="*/ 120650 h 1035050"/>
              <a:gd name="connsiteX10" fmla="*/ 2927350 w 2927350"/>
              <a:gd name="connsiteY10" fmla="*/ 0 h 103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7350" h="1035050">
                <a:moveTo>
                  <a:pt x="0" y="1035050"/>
                </a:moveTo>
                <a:lnTo>
                  <a:pt x="82550" y="889000"/>
                </a:lnTo>
                <a:lnTo>
                  <a:pt x="234950" y="876300"/>
                </a:lnTo>
                <a:lnTo>
                  <a:pt x="476250" y="768350"/>
                </a:lnTo>
                <a:lnTo>
                  <a:pt x="723900" y="666750"/>
                </a:lnTo>
                <a:lnTo>
                  <a:pt x="971550" y="406400"/>
                </a:lnTo>
                <a:lnTo>
                  <a:pt x="1460500" y="317500"/>
                </a:lnTo>
                <a:lnTo>
                  <a:pt x="1962150" y="190500"/>
                </a:lnTo>
                <a:lnTo>
                  <a:pt x="2209800" y="120650"/>
                </a:lnTo>
                <a:lnTo>
                  <a:pt x="2451100" y="120650"/>
                </a:lnTo>
                <a:lnTo>
                  <a:pt x="2927350" y="0"/>
                </a:lnTo>
              </a:path>
            </a:pathLst>
          </a:custGeom>
          <a:noFill/>
          <a:ln w="19050" cap="flat" cmpd="sng" algn="ctr">
            <a:solidFill>
              <a:srgbClr val="437CBB"/>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pitchFamily="34" charset="0"/>
            </a:endParaRPr>
          </a:p>
        </p:txBody>
      </p:sp>
      <p:sp>
        <p:nvSpPr>
          <p:cNvPr id="33" name="Rectangle 32">
            <a:extLst>
              <a:ext uri="{FF2B5EF4-FFF2-40B4-BE49-F238E27FC236}">
                <a16:creationId xmlns:a16="http://schemas.microsoft.com/office/drawing/2014/main" id="{31CB899E-C292-B2DA-71A1-22798BB49656}"/>
              </a:ext>
            </a:extLst>
          </p:cNvPr>
          <p:cNvSpPr>
            <a:spLocks/>
          </p:cNvSpPr>
          <p:nvPr/>
        </p:nvSpPr>
        <p:spPr bwMode="auto">
          <a:xfrm>
            <a:off x="6766519" y="2933704"/>
            <a:ext cx="91440" cy="91440"/>
          </a:xfrm>
          <a:prstGeom prst="rect">
            <a:avLst/>
          </a:prstGeom>
          <a:solidFill>
            <a:srgbClr val="437CBB"/>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pitchFamily="34" charset="0"/>
            </a:endParaRPr>
          </a:p>
        </p:txBody>
      </p:sp>
      <p:sp>
        <p:nvSpPr>
          <p:cNvPr id="34" name="Rectangle 33">
            <a:extLst>
              <a:ext uri="{FF2B5EF4-FFF2-40B4-BE49-F238E27FC236}">
                <a16:creationId xmlns:a16="http://schemas.microsoft.com/office/drawing/2014/main" id="{06B7AEC7-3AAE-39F8-5F35-4B5D7439C88C}"/>
              </a:ext>
            </a:extLst>
          </p:cNvPr>
          <p:cNvSpPr>
            <a:spLocks/>
          </p:cNvSpPr>
          <p:nvPr/>
        </p:nvSpPr>
        <p:spPr bwMode="auto">
          <a:xfrm>
            <a:off x="7062286" y="2828929"/>
            <a:ext cx="91440" cy="91440"/>
          </a:xfrm>
          <a:prstGeom prst="rect">
            <a:avLst/>
          </a:prstGeom>
          <a:solidFill>
            <a:srgbClr val="437CBB"/>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pitchFamily="34" charset="0"/>
            </a:endParaRPr>
          </a:p>
        </p:txBody>
      </p:sp>
      <p:sp>
        <p:nvSpPr>
          <p:cNvPr id="35" name="Rectangle 34">
            <a:extLst>
              <a:ext uri="{FF2B5EF4-FFF2-40B4-BE49-F238E27FC236}">
                <a16:creationId xmlns:a16="http://schemas.microsoft.com/office/drawing/2014/main" id="{5E451707-F4F0-A3BF-6E92-5B4FA213A0C9}"/>
              </a:ext>
            </a:extLst>
          </p:cNvPr>
          <p:cNvSpPr>
            <a:spLocks/>
          </p:cNvSpPr>
          <p:nvPr/>
        </p:nvSpPr>
        <p:spPr bwMode="auto">
          <a:xfrm>
            <a:off x="7378037" y="2571754"/>
            <a:ext cx="91440" cy="91440"/>
          </a:xfrm>
          <a:prstGeom prst="rect">
            <a:avLst/>
          </a:prstGeom>
          <a:solidFill>
            <a:srgbClr val="437CBB"/>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pitchFamily="34" charset="0"/>
            </a:endParaRPr>
          </a:p>
        </p:txBody>
      </p:sp>
      <p:sp>
        <p:nvSpPr>
          <p:cNvPr id="37" name="Rectangle 36">
            <a:extLst>
              <a:ext uri="{FF2B5EF4-FFF2-40B4-BE49-F238E27FC236}">
                <a16:creationId xmlns:a16="http://schemas.microsoft.com/office/drawing/2014/main" id="{CAE0F843-25A7-9E81-8EFE-C824C14F8413}"/>
              </a:ext>
            </a:extLst>
          </p:cNvPr>
          <p:cNvSpPr>
            <a:spLocks/>
          </p:cNvSpPr>
          <p:nvPr/>
        </p:nvSpPr>
        <p:spPr bwMode="auto">
          <a:xfrm>
            <a:off x="7993552" y="2482854"/>
            <a:ext cx="91440" cy="91440"/>
          </a:xfrm>
          <a:prstGeom prst="rect">
            <a:avLst/>
          </a:prstGeom>
          <a:solidFill>
            <a:srgbClr val="437CBB"/>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pitchFamily="34" charset="0"/>
            </a:endParaRPr>
          </a:p>
        </p:txBody>
      </p:sp>
      <p:sp>
        <p:nvSpPr>
          <p:cNvPr id="38" name="Rectangle 37">
            <a:extLst>
              <a:ext uri="{FF2B5EF4-FFF2-40B4-BE49-F238E27FC236}">
                <a16:creationId xmlns:a16="http://schemas.microsoft.com/office/drawing/2014/main" id="{BAC80845-8D57-A7E1-9608-12775820173A}"/>
              </a:ext>
            </a:extLst>
          </p:cNvPr>
          <p:cNvSpPr>
            <a:spLocks/>
          </p:cNvSpPr>
          <p:nvPr/>
        </p:nvSpPr>
        <p:spPr bwMode="auto">
          <a:xfrm>
            <a:off x="8617061" y="2368554"/>
            <a:ext cx="91440" cy="91440"/>
          </a:xfrm>
          <a:prstGeom prst="rect">
            <a:avLst/>
          </a:prstGeom>
          <a:solidFill>
            <a:srgbClr val="437CBB"/>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pitchFamily="34" charset="0"/>
            </a:endParaRPr>
          </a:p>
        </p:txBody>
      </p:sp>
      <p:sp>
        <p:nvSpPr>
          <p:cNvPr id="39" name="Rectangle 38">
            <a:extLst>
              <a:ext uri="{FF2B5EF4-FFF2-40B4-BE49-F238E27FC236}">
                <a16:creationId xmlns:a16="http://schemas.microsoft.com/office/drawing/2014/main" id="{55C8919E-3F08-829E-3F4F-28025CFEB983}"/>
              </a:ext>
            </a:extLst>
          </p:cNvPr>
          <p:cNvSpPr>
            <a:spLocks/>
          </p:cNvSpPr>
          <p:nvPr/>
        </p:nvSpPr>
        <p:spPr bwMode="auto">
          <a:xfrm>
            <a:off x="8922821" y="2286004"/>
            <a:ext cx="91440" cy="91440"/>
          </a:xfrm>
          <a:prstGeom prst="rect">
            <a:avLst/>
          </a:prstGeom>
          <a:solidFill>
            <a:srgbClr val="437CBB"/>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pitchFamily="34" charset="0"/>
            </a:endParaRPr>
          </a:p>
        </p:txBody>
      </p:sp>
      <p:sp>
        <p:nvSpPr>
          <p:cNvPr id="40" name="Rectangle 39">
            <a:extLst>
              <a:ext uri="{FF2B5EF4-FFF2-40B4-BE49-F238E27FC236}">
                <a16:creationId xmlns:a16="http://schemas.microsoft.com/office/drawing/2014/main" id="{F542CC02-8BC6-04E2-983E-1CA515FC7E63}"/>
              </a:ext>
            </a:extLst>
          </p:cNvPr>
          <p:cNvSpPr>
            <a:spLocks/>
          </p:cNvSpPr>
          <p:nvPr/>
        </p:nvSpPr>
        <p:spPr bwMode="auto">
          <a:xfrm>
            <a:off x="9238574" y="2286004"/>
            <a:ext cx="91440" cy="91440"/>
          </a:xfrm>
          <a:prstGeom prst="rect">
            <a:avLst/>
          </a:prstGeom>
          <a:solidFill>
            <a:srgbClr val="437CBB"/>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pitchFamily="34" charset="0"/>
            </a:endParaRPr>
          </a:p>
        </p:txBody>
      </p:sp>
      <p:sp>
        <p:nvSpPr>
          <p:cNvPr id="41" name="Rectangle 40">
            <a:extLst>
              <a:ext uri="{FF2B5EF4-FFF2-40B4-BE49-F238E27FC236}">
                <a16:creationId xmlns:a16="http://schemas.microsoft.com/office/drawing/2014/main" id="{0D8EB2BD-1B24-1342-F041-18A65D016692}"/>
              </a:ext>
            </a:extLst>
          </p:cNvPr>
          <p:cNvSpPr>
            <a:spLocks/>
          </p:cNvSpPr>
          <p:nvPr/>
        </p:nvSpPr>
        <p:spPr bwMode="auto">
          <a:xfrm>
            <a:off x="9852088" y="2184404"/>
            <a:ext cx="91440" cy="91440"/>
          </a:xfrm>
          <a:prstGeom prst="rect">
            <a:avLst/>
          </a:prstGeom>
          <a:solidFill>
            <a:srgbClr val="437CBB"/>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pitchFamily="34" charset="0"/>
            </a:endParaRPr>
          </a:p>
        </p:txBody>
      </p:sp>
      <p:sp>
        <p:nvSpPr>
          <p:cNvPr id="43" name="Freeform: Shape 42">
            <a:extLst>
              <a:ext uri="{FF2B5EF4-FFF2-40B4-BE49-F238E27FC236}">
                <a16:creationId xmlns:a16="http://schemas.microsoft.com/office/drawing/2014/main" id="{B32BA567-9985-E1AA-AD5D-F50270ED81CD}"/>
              </a:ext>
            </a:extLst>
          </p:cNvPr>
          <p:cNvSpPr/>
          <p:nvPr/>
        </p:nvSpPr>
        <p:spPr bwMode="auto">
          <a:xfrm>
            <a:off x="6205262" y="3065195"/>
            <a:ext cx="3711077" cy="247650"/>
          </a:xfrm>
          <a:custGeom>
            <a:avLst/>
            <a:gdLst>
              <a:gd name="connsiteX0" fmla="*/ 0 w 3681413"/>
              <a:gd name="connsiteY0" fmla="*/ 223838 h 276225"/>
              <a:gd name="connsiteX1" fmla="*/ 104775 w 3681413"/>
              <a:gd name="connsiteY1" fmla="*/ 119063 h 276225"/>
              <a:gd name="connsiteX2" fmla="*/ 238125 w 3681413"/>
              <a:gd name="connsiteY2" fmla="*/ 133350 h 276225"/>
              <a:gd name="connsiteX3" fmla="*/ 485775 w 3681413"/>
              <a:gd name="connsiteY3" fmla="*/ 266700 h 276225"/>
              <a:gd name="connsiteX4" fmla="*/ 738188 w 3681413"/>
              <a:gd name="connsiteY4" fmla="*/ 180975 h 276225"/>
              <a:gd name="connsiteX5" fmla="*/ 981075 w 3681413"/>
              <a:gd name="connsiteY5" fmla="*/ 176213 h 276225"/>
              <a:gd name="connsiteX6" fmla="*/ 1466850 w 3681413"/>
              <a:gd name="connsiteY6" fmla="*/ 276225 h 276225"/>
              <a:gd name="connsiteX7" fmla="*/ 1938338 w 3681413"/>
              <a:gd name="connsiteY7" fmla="*/ 204788 h 276225"/>
              <a:gd name="connsiteX8" fmla="*/ 2190750 w 3681413"/>
              <a:gd name="connsiteY8" fmla="*/ 100013 h 276225"/>
              <a:gd name="connsiteX9" fmla="*/ 2447925 w 3681413"/>
              <a:gd name="connsiteY9" fmla="*/ 157163 h 276225"/>
              <a:gd name="connsiteX10" fmla="*/ 2947988 w 3681413"/>
              <a:gd name="connsiteY10" fmla="*/ 28575 h 276225"/>
              <a:gd name="connsiteX11" fmla="*/ 3681413 w 3681413"/>
              <a:gd name="connsiteY11" fmla="*/ 0 h 276225"/>
              <a:gd name="connsiteX0" fmla="*/ 0 w 2947988"/>
              <a:gd name="connsiteY0" fmla="*/ 195263 h 247650"/>
              <a:gd name="connsiteX1" fmla="*/ 104775 w 2947988"/>
              <a:gd name="connsiteY1" fmla="*/ 90488 h 247650"/>
              <a:gd name="connsiteX2" fmla="*/ 238125 w 2947988"/>
              <a:gd name="connsiteY2" fmla="*/ 104775 h 247650"/>
              <a:gd name="connsiteX3" fmla="*/ 485775 w 2947988"/>
              <a:gd name="connsiteY3" fmla="*/ 238125 h 247650"/>
              <a:gd name="connsiteX4" fmla="*/ 738188 w 2947988"/>
              <a:gd name="connsiteY4" fmla="*/ 152400 h 247650"/>
              <a:gd name="connsiteX5" fmla="*/ 981075 w 2947988"/>
              <a:gd name="connsiteY5" fmla="*/ 147638 h 247650"/>
              <a:gd name="connsiteX6" fmla="*/ 1466850 w 2947988"/>
              <a:gd name="connsiteY6" fmla="*/ 247650 h 247650"/>
              <a:gd name="connsiteX7" fmla="*/ 1938338 w 2947988"/>
              <a:gd name="connsiteY7" fmla="*/ 176213 h 247650"/>
              <a:gd name="connsiteX8" fmla="*/ 2190750 w 2947988"/>
              <a:gd name="connsiteY8" fmla="*/ 71438 h 247650"/>
              <a:gd name="connsiteX9" fmla="*/ 2447925 w 2947988"/>
              <a:gd name="connsiteY9" fmla="*/ 128588 h 247650"/>
              <a:gd name="connsiteX10" fmla="*/ 2947988 w 2947988"/>
              <a:gd name="connsiteY10" fmla="*/ 0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47988" h="247650">
                <a:moveTo>
                  <a:pt x="0" y="195263"/>
                </a:moveTo>
                <a:lnTo>
                  <a:pt x="104775" y="90488"/>
                </a:lnTo>
                <a:lnTo>
                  <a:pt x="238125" y="104775"/>
                </a:lnTo>
                <a:lnTo>
                  <a:pt x="485775" y="238125"/>
                </a:lnTo>
                <a:lnTo>
                  <a:pt x="738188" y="152400"/>
                </a:lnTo>
                <a:lnTo>
                  <a:pt x="981075" y="147638"/>
                </a:lnTo>
                <a:lnTo>
                  <a:pt x="1466850" y="247650"/>
                </a:lnTo>
                <a:lnTo>
                  <a:pt x="1938338" y="176213"/>
                </a:lnTo>
                <a:lnTo>
                  <a:pt x="2190750" y="71438"/>
                </a:lnTo>
                <a:lnTo>
                  <a:pt x="2447925" y="128588"/>
                </a:lnTo>
                <a:lnTo>
                  <a:pt x="2947988" y="0"/>
                </a:lnTo>
              </a:path>
            </a:pathLst>
          </a:custGeom>
          <a:noFill/>
          <a:ln w="19050" cap="flat" cmpd="sng" algn="ctr">
            <a:solidFill>
              <a:srgbClr val="ED7D3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pitchFamily="34" charset="0"/>
            </a:endParaRPr>
          </a:p>
        </p:txBody>
      </p:sp>
      <p:sp>
        <p:nvSpPr>
          <p:cNvPr id="44" name="Rectangle 43">
            <a:extLst>
              <a:ext uri="{FF2B5EF4-FFF2-40B4-BE49-F238E27FC236}">
                <a16:creationId xmlns:a16="http://schemas.microsoft.com/office/drawing/2014/main" id="{DA4B964B-5A19-0D53-F300-B2F61FA524E7}"/>
              </a:ext>
            </a:extLst>
          </p:cNvPr>
          <p:cNvSpPr>
            <a:spLocks/>
          </p:cNvSpPr>
          <p:nvPr/>
        </p:nvSpPr>
        <p:spPr bwMode="auto">
          <a:xfrm>
            <a:off x="6180981" y="3200404"/>
            <a:ext cx="91440" cy="91440"/>
          </a:xfrm>
          <a:prstGeom prst="rect">
            <a:avLst/>
          </a:prstGeom>
          <a:solidFill>
            <a:srgbClr val="437CBB"/>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pitchFamily="34" charset="0"/>
            </a:endParaRPr>
          </a:p>
        </p:txBody>
      </p:sp>
      <p:sp>
        <p:nvSpPr>
          <p:cNvPr id="45" name="Isosceles Triangle 44">
            <a:extLst>
              <a:ext uri="{FF2B5EF4-FFF2-40B4-BE49-F238E27FC236}">
                <a16:creationId xmlns:a16="http://schemas.microsoft.com/office/drawing/2014/main" id="{F6B4B189-4268-0BFA-0BCD-21B8818B63BE}"/>
              </a:ext>
            </a:extLst>
          </p:cNvPr>
          <p:cNvSpPr>
            <a:spLocks noChangeAspect="1"/>
          </p:cNvSpPr>
          <p:nvPr/>
        </p:nvSpPr>
        <p:spPr bwMode="auto">
          <a:xfrm>
            <a:off x="6282858" y="3104529"/>
            <a:ext cx="116940" cy="91440"/>
          </a:xfrm>
          <a:prstGeom prst="triangle">
            <a:avLst/>
          </a:prstGeom>
          <a:solidFill>
            <a:srgbClr val="ED7D3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pitchFamily="34" charset="0"/>
            </a:endParaRPr>
          </a:p>
        </p:txBody>
      </p:sp>
      <p:sp>
        <p:nvSpPr>
          <p:cNvPr id="46" name="Isosceles Triangle 45">
            <a:extLst>
              <a:ext uri="{FF2B5EF4-FFF2-40B4-BE49-F238E27FC236}">
                <a16:creationId xmlns:a16="http://schemas.microsoft.com/office/drawing/2014/main" id="{D131E906-CAD3-9CF7-CE50-AA9A0BC66AA7}"/>
              </a:ext>
            </a:extLst>
          </p:cNvPr>
          <p:cNvSpPr>
            <a:spLocks noChangeAspect="1"/>
          </p:cNvSpPr>
          <p:nvPr/>
        </p:nvSpPr>
        <p:spPr bwMode="auto">
          <a:xfrm>
            <a:off x="6438735" y="3101354"/>
            <a:ext cx="116940" cy="91440"/>
          </a:xfrm>
          <a:prstGeom prst="triangle">
            <a:avLst/>
          </a:prstGeom>
          <a:solidFill>
            <a:srgbClr val="ED7D3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pitchFamily="34" charset="0"/>
            </a:endParaRPr>
          </a:p>
        </p:txBody>
      </p:sp>
      <p:sp>
        <p:nvSpPr>
          <p:cNvPr id="47" name="Isosceles Triangle 46">
            <a:extLst>
              <a:ext uri="{FF2B5EF4-FFF2-40B4-BE49-F238E27FC236}">
                <a16:creationId xmlns:a16="http://schemas.microsoft.com/office/drawing/2014/main" id="{292A47DC-99A6-BC7B-7BF4-F796F50E74F0}"/>
              </a:ext>
            </a:extLst>
          </p:cNvPr>
          <p:cNvSpPr>
            <a:spLocks noChangeAspect="1"/>
          </p:cNvSpPr>
          <p:nvPr/>
        </p:nvSpPr>
        <p:spPr bwMode="auto">
          <a:xfrm>
            <a:off x="6754486" y="3235524"/>
            <a:ext cx="116940" cy="91440"/>
          </a:xfrm>
          <a:prstGeom prst="triangle">
            <a:avLst/>
          </a:prstGeom>
          <a:solidFill>
            <a:srgbClr val="ED7D3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pitchFamily="34" charset="0"/>
            </a:endParaRPr>
          </a:p>
        </p:txBody>
      </p:sp>
      <p:sp>
        <p:nvSpPr>
          <p:cNvPr id="51" name="Isosceles Triangle 50">
            <a:extLst>
              <a:ext uri="{FF2B5EF4-FFF2-40B4-BE49-F238E27FC236}">
                <a16:creationId xmlns:a16="http://schemas.microsoft.com/office/drawing/2014/main" id="{A788C7CD-8D33-57E3-C022-10F100ABCE82}"/>
              </a:ext>
            </a:extLst>
          </p:cNvPr>
          <p:cNvSpPr>
            <a:spLocks noChangeAspect="1"/>
          </p:cNvSpPr>
          <p:nvPr/>
        </p:nvSpPr>
        <p:spPr bwMode="auto">
          <a:xfrm>
            <a:off x="7050253" y="3167370"/>
            <a:ext cx="116940" cy="91440"/>
          </a:xfrm>
          <a:prstGeom prst="triangle">
            <a:avLst/>
          </a:prstGeom>
          <a:solidFill>
            <a:srgbClr val="ED7D3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pitchFamily="34" charset="0"/>
            </a:endParaRPr>
          </a:p>
        </p:txBody>
      </p:sp>
      <p:sp>
        <p:nvSpPr>
          <p:cNvPr id="52" name="Isosceles Triangle 51">
            <a:extLst>
              <a:ext uri="{FF2B5EF4-FFF2-40B4-BE49-F238E27FC236}">
                <a16:creationId xmlns:a16="http://schemas.microsoft.com/office/drawing/2014/main" id="{F0982D16-553D-6DAC-DD82-47B8FD1BCD1E}"/>
              </a:ext>
            </a:extLst>
          </p:cNvPr>
          <p:cNvSpPr>
            <a:spLocks noChangeAspect="1"/>
          </p:cNvSpPr>
          <p:nvPr/>
        </p:nvSpPr>
        <p:spPr bwMode="auto">
          <a:xfrm>
            <a:off x="7366004" y="3154729"/>
            <a:ext cx="116940" cy="91440"/>
          </a:xfrm>
          <a:prstGeom prst="triangle">
            <a:avLst/>
          </a:prstGeom>
          <a:solidFill>
            <a:srgbClr val="ED7D31"/>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pitchFamily="34" charset="0"/>
            </a:endParaRPr>
          </a:p>
        </p:txBody>
      </p:sp>
      <p:sp>
        <p:nvSpPr>
          <p:cNvPr id="53" name="Isosceles Triangle 52">
            <a:extLst>
              <a:ext uri="{FF2B5EF4-FFF2-40B4-BE49-F238E27FC236}">
                <a16:creationId xmlns:a16="http://schemas.microsoft.com/office/drawing/2014/main" id="{3643E764-2B78-C8FE-C591-C4BE5D9700BA}"/>
              </a:ext>
            </a:extLst>
          </p:cNvPr>
          <p:cNvSpPr>
            <a:spLocks noChangeAspect="1"/>
          </p:cNvSpPr>
          <p:nvPr/>
        </p:nvSpPr>
        <p:spPr bwMode="auto">
          <a:xfrm>
            <a:off x="7981519" y="3249021"/>
            <a:ext cx="116940" cy="91440"/>
          </a:xfrm>
          <a:prstGeom prst="triangle">
            <a:avLst/>
          </a:prstGeom>
          <a:solidFill>
            <a:srgbClr val="ED7D31"/>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pitchFamily="34" charset="0"/>
            </a:endParaRPr>
          </a:p>
        </p:txBody>
      </p:sp>
      <p:sp>
        <p:nvSpPr>
          <p:cNvPr id="54" name="Isosceles Triangle 53">
            <a:extLst>
              <a:ext uri="{FF2B5EF4-FFF2-40B4-BE49-F238E27FC236}">
                <a16:creationId xmlns:a16="http://schemas.microsoft.com/office/drawing/2014/main" id="{61C2CD82-FF6D-937A-204B-9AD6F5F60B24}"/>
              </a:ext>
            </a:extLst>
          </p:cNvPr>
          <p:cNvSpPr>
            <a:spLocks noChangeAspect="1"/>
          </p:cNvSpPr>
          <p:nvPr/>
        </p:nvSpPr>
        <p:spPr bwMode="auto">
          <a:xfrm>
            <a:off x="8605028" y="3171457"/>
            <a:ext cx="116940" cy="91440"/>
          </a:xfrm>
          <a:prstGeom prst="triangle">
            <a:avLst/>
          </a:prstGeom>
          <a:solidFill>
            <a:srgbClr val="ED7D31"/>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pitchFamily="34" charset="0"/>
            </a:endParaRPr>
          </a:p>
        </p:txBody>
      </p:sp>
      <p:sp>
        <p:nvSpPr>
          <p:cNvPr id="55" name="Isosceles Triangle 54">
            <a:extLst>
              <a:ext uri="{FF2B5EF4-FFF2-40B4-BE49-F238E27FC236}">
                <a16:creationId xmlns:a16="http://schemas.microsoft.com/office/drawing/2014/main" id="{883FDBA2-FA90-4D0C-F4C9-43C303F85A89}"/>
              </a:ext>
            </a:extLst>
          </p:cNvPr>
          <p:cNvSpPr>
            <a:spLocks noChangeAspect="1"/>
          </p:cNvSpPr>
          <p:nvPr/>
        </p:nvSpPr>
        <p:spPr bwMode="auto">
          <a:xfrm>
            <a:off x="8910788" y="3088907"/>
            <a:ext cx="116940" cy="91440"/>
          </a:xfrm>
          <a:prstGeom prst="triangle">
            <a:avLst/>
          </a:prstGeom>
          <a:solidFill>
            <a:srgbClr val="ED7D31"/>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pitchFamily="34" charset="0"/>
            </a:endParaRPr>
          </a:p>
        </p:txBody>
      </p:sp>
      <p:sp>
        <p:nvSpPr>
          <p:cNvPr id="56" name="Isosceles Triangle 55">
            <a:extLst>
              <a:ext uri="{FF2B5EF4-FFF2-40B4-BE49-F238E27FC236}">
                <a16:creationId xmlns:a16="http://schemas.microsoft.com/office/drawing/2014/main" id="{02AED7A7-A468-51F6-2CD3-53C7EF09B44A}"/>
              </a:ext>
            </a:extLst>
          </p:cNvPr>
          <p:cNvSpPr>
            <a:spLocks noChangeAspect="1"/>
          </p:cNvSpPr>
          <p:nvPr/>
        </p:nvSpPr>
        <p:spPr bwMode="auto">
          <a:xfrm>
            <a:off x="9226541" y="3136859"/>
            <a:ext cx="116940" cy="91440"/>
          </a:xfrm>
          <a:prstGeom prst="triangle">
            <a:avLst/>
          </a:prstGeom>
          <a:solidFill>
            <a:srgbClr val="ED7D31"/>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pitchFamily="34" charset="0"/>
            </a:endParaRPr>
          </a:p>
        </p:txBody>
      </p:sp>
      <p:sp>
        <p:nvSpPr>
          <p:cNvPr id="57" name="Isosceles Triangle 56">
            <a:extLst>
              <a:ext uri="{FF2B5EF4-FFF2-40B4-BE49-F238E27FC236}">
                <a16:creationId xmlns:a16="http://schemas.microsoft.com/office/drawing/2014/main" id="{4BCA64A9-F41B-6BAA-9203-F44A59FD5295}"/>
              </a:ext>
            </a:extLst>
          </p:cNvPr>
          <p:cNvSpPr>
            <a:spLocks noChangeAspect="1"/>
          </p:cNvSpPr>
          <p:nvPr/>
        </p:nvSpPr>
        <p:spPr bwMode="auto">
          <a:xfrm>
            <a:off x="9840055" y="3006844"/>
            <a:ext cx="116940" cy="91440"/>
          </a:xfrm>
          <a:prstGeom prst="triangle">
            <a:avLst/>
          </a:prstGeom>
          <a:solidFill>
            <a:srgbClr val="ED7D31"/>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pitchFamily="34" charset="0"/>
            </a:endParaRPr>
          </a:p>
        </p:txBody>
      </p:sp>
      <p:sp>
        <p:nvSpPr>
          <p:cNvPr id="59" name="Freeform: Shape 58">
            <a:extLst>
              <a:ext uri="{FF2B5EF4-FFF2-40B4-BE49-F238E27FC236}">
                <a16:creationId xmlns:a16="http://schemas.microsoft.com/office/drawing/2014/main" id="{5AD23E37-488F-ECB5-5C72-3096B42E788B}"/>
              </a:ext>
            </a:extLst>
          </p:cNvPr>
          <p:cNvSpPr/>
          <p:nvPr/>
        </p:nvSpPr>
        <p:spPr bwMode="auto">
          <a:xfrm>
            <a:off x="6223247" y="3041382"/>
            <a:ext cx="3681100" cy="171450"/>
          </a:xfrm>
          <a:custGeom>
            <a:avLst/>
            <a:gdLst>
              <a:gd name="connsiteX0" fmla="*/ 0 w 3662362"/>
              <a:gd name="connsiteY0" fmla="*/ 171450 h 280987"/>
              <a:gd name="connsiteX1" fmla="*/ 95250 w 3662362"/>
              <a:gd name="connsiteY1" fmla="*/ 57150 h 280987"/>
              <a:gd name="connsiteX2" fmla="*/ 219075 w 3662362"/>
              <a:gd name="connsiteY2" fmla="*/ 9525 h 280987"/>
              <a:gd name="connsiteX3" fmla="*/ 466725 w 3662362"/>
              <a:gd name="connsiteY3" fmla="*/ 38100 h 280987"/>
              <a:gd name="connsiteX4" fmla="*/ 714375 w 3662362"/>
              <a:gd name="connsiteY4" fmla="*/ 57150 h 280987"/>
              <a:gd name="connsiteX5" fmla="*/ 971550 w 3662362"/>
              <a:gd name="connsiteY5" fmla="*/ 114300 h 280987"/>
              <a:gd name="connsiteX6" fmla="*/ 1447800 w 3662362"/>
              <a:gd name="connsiteY6" fmla="*/ 33337 h 280987"/>
              <a:gd name="connsiteX7" fmla="*/ 1581150 w 3662362"/>
              <a:gd name="connsiteY7" fmla="*/ 52387 h 280987"/>
              <a:gd name="connsiteX8" fmla="*/ 1962150 w 3662362"/>
              <a:gd name="connsiteY8" fmla="*/ 42862 h 280987"/>
              <a:gd name="connsiteX9" fmla="*/ 2095500 w 3662362"/>
              <a:gd name="connsiteY9" fmla="*/ 57150 h 280987"/>
              <a:gd name="connsiteX10" fmla="*/ 2181225 w 3662362"/>
              <a:gd name="connsiteY10" fmla="*/ 66675 h 280987"/>
              <a:gd name="connsiteX11" fmla="*/ 2352675 w 3662362"/>
              <a:gd name="connsiteY11" fmla="*/ 14287 h 280987"/>
              <a:gd name="connsiteX12" fmla="*/ 2433637 w 3662362"/>
              <a:gd name="connsiteY12" fmla="*/ 0 h 280987"/>
              <a:gd name="connsiteX13" fmla="*/ 2924175 w 3662362"/>
              <a:gd name="connsiteY13" fmla="*/ 109537 h 280987"/>
              <a:gd name="connsiteX14" fmla="*/ 3662362 w 3662362"/>
              <a:gd name="connsiteY14" fmla="*/ 280987 h 280987"/>
              <a:gd name="connsiteX0" fmla="*/ 0 w 2924175"/>
              <a:gd name="connsiteY0" fmla="*/ 171450 h 171450"/>
              <a:gd name="connsiteX1" fmla="*/ 95250 w 2924175"/>
              <a:gd name="connsiteY1" fmla="*/ 57150 h 171450"/>
              <a:gd name="connsiteX2" fmla="*/ 219075 w 2924175"/>
              <a:gd name="connsiteY2" fmla="*/ 9525 h 171450"/>
              <a:gd name="connsiteX3" fmla="*/ 466725 w 2924175"/>
              <a:gd name="connsiteY3" fmla="*/ 38100 h 171450"/>
              <a:gd name="connsiteX4" fmla="*/ 714375 w 2924175"/>
              <a:gd name="connsiteY4" fmla="*/ 57150 h 171450"/>
              <a:gd name="connsiteX5" fmla="*/ 971550 w 2924175"/>
              <a:gd name="connsiteY5" fmla="*/ 114300 h 171450"/>
              <a:gd name="connsiteX6" fmla="*/ 1447800 w 2924175"/>
              <a:gd name="connsiteY6" fmla="*/ 33337 h 171450"/>
              <a:gd name="connsiteX7" fmla="*/ 1581150 w 2924175"/>
              <a:gd name="connsiteY7" fmla="*/ 52387 h 171450"/>
              <a:gd name="connsiteX8" fmla="*/ 1962150 w 2924175"/>
              <a:gd name="connsiteY8" fmla="*/ 42862 h 171450"/>
              <a:gd name="connsiteX9" fmla="*/ 2095500 w 2924175"/>
              <a:gd name="connsiteY9" fmla="*/ 57150 h 171450"/>
              <a:gd name="connsiteX10" fmla="*/ 2181225 w 2924175"/>
              <a:gd name="connsiteY10" fmla="*/ 66675 h 171450"/>
              <a:gd name="connsiteX11" fmla="*/ 2352675 w 2924175"/>
              <a:gd name="connsiteY11" fmla="*/ 14287 h 171450"/>
              <a:gd name="connsiteX12" fmla="*/ 2433637 w 2924175"/>
              <a:gd name="connsiteY12" fmla="*/ 0 h 171450"/>
              <a:gd name="connsiteX13" fmla="*/ 2924175 w 2924175"/>
              <a:gd name="connsiteY13" fmla="*/ 109537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4175" h="171450">
                <a:moveTo>
                  <a:pt x="0" y="171450"/>
                </a:moveTo>
                <a:lnTo>
                  <a:pt x="95250" y="57150"/>
                </a:lnTo>
                <a:lnTo>
                  <a:pt x="219075" y="9525"/>
                </a:lnTo>
                <a:lnTo>
                  <a:pt x="466725" y="38100"/>
                </a:lnTo>
                <a:lnTo>
                  <a:pt x="714375" y="57150"/>
                </a:lnTo>
                <a:lnTo>
                  <a:pt x="971550" y="114300"/>
                </a:lnTo>
                <a:lnTo>
                  <a:pt x="1447800" y="33337"/>
                </a:lnTo>
                <a:lnTo>
                  <a:pt x="1581150" y="52387"/>
                </a:lnTo>
                <a:lnTo>
                  <a:pt x="1962150" y="42862"/>
                </a:lnTo>
                <a:lnTo>
                  <a:pt x="2095500" y="57150"/>
                </a:lnTo>
                <a:lnTo>
                  <a:pt x="2181225" y="66675"/>
                </a:lnTo>
                <a:lnTo>
                  <a:pt x="2352675" y="14287"/>
                </a:lnTo>
                <a:lnTo>
                  <a:pt x="2433637" y="0"/>
                </a:lnTo>
                <a:lnTo>
                  <a:pt x="2924175" y="109537"/>
                </a:lnTo>
              </a:path>
            </a:pathLst>
          </a:custGeom>
          <a:noFill/>
          <a:ln w="19050" cap="flat" cmpd="sng" algn="ctr">
            <a:solidFill>
              <a:srgbClr val="6698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pitchFamily="34" charset="0"/>
            </a:endParaRPr>
          </a:p>
        </p:txBody>
      </p:sp>
      <p:sp>
        <p:nvSpPr>
          <p:cNvPr id="60" name="Oval 59">
            <a:extLst>
              <a:ext uri="{FF2B5EF4-FFF2-40B4-BE49-F238E27FC236}">
                <a16:creationId xmlns:a16="http://schemas.microsoft.com/office/drawing/2014/main" id="{1BFAF663-F042-99E3-DF0A-6AC7DE731032}"/>
              </a:ext>
            </a:extLst>
          </p:cNvPr>
          <p:cNvSpPr>
            <a:spLocks/>
          </p:cNvSpPr>
          <p:nvPr/>
        </p:nvSpPr>
        <p:spPr bwMode="auto">
          <a:xfrm>
            <a:off x="6318381" y="3037477"/>
            <a:ext cx="91440" cy="91440"/>
          </a:xfrm>
          <a:prstGeom prst="ellipse">
            <a:avLst/>
          </a:prstGeom>
          <a:solidFill>
            <a:srgbClr val="669800"/>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pitchFamily="34" charset="0"/>
            </a:endParaRPr>
          </a:p>
        </p:txBody>
      </p:sp>
      <p:sp>
        <p:nvSpPr>
          <p:cNvPr id="61" name="Oval 60">
            <a:extLst>
              <a:ext uri="{FF2B5EF4-FFF2-40B4-BE49-F238E27FC236}">
                <a16:creationId xmlns:a16="http://schemas.microsoft.com/office/drawing/2014/main" id="{A423EF01-FD9E-34DA-8AA0-41FA95061EEC}"/>
              </a:ext>
            </a:extLst>
          </p:cNvPr>
          <p:cNvSpPr>
            <a:spLocks/>
          </p:cNvSpPr>
          <p:nvPr/>
        </p:nvSpPr>
        <p:spPr bwMode="auto">
          <a:xfrm>
            <a:off x="6453275" y="3005147"/>
            <a:ext cx="91440" cy="91440"/>
          </a:xfrm>
          <a:prstGeom prst="ellipse">
            <a:avLst/>
          </a:prstGeom>
          <a:solidFill>
            <a:srgbClr val="669800"/>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pitchFamily="34" charset="0"/>
            </a:endParaRPr>
          </a:p>
        </p:txBody>
      </p:sp>
      <p:sp>
        <p:nvSpPr>
          <p:cNvPr id="31" name="Rectangle 30">
            <a:extLst>
              <a:ext uri="{FF2B5EF4-FFF2-40B4-BE49-F238E27FC236}">
                <a16:creationId xmlns:a16="http://schemas.microsoft.com/office/drawing/2014/main" id="{D408A2B8-A2EE-41CD-0F64-6EC5E0CED037}"/>
              </a:ext>
            </a:extLst>
          </p:cNvPr>
          <p:cNvSpPr>
            <a:spLocks/>
          </p:cNvSpPr>
          <p:nvPr/>
        </p:nvSpPr>
        <p:spPr bwMode="auto">
          <a:xfrm>
            <a:off x="6294891" y="3048004"/>
            <a:ext cx="91440" cy="91440"/>
          </a:xfrm>
          <a:prstGeom prst="rect">
            <a:avLst/>
          </a:prstGeom>
          <a:solidFill>
            <a:srgbClr val="437CBB"/>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pitchFamily="34" charset="0"/>
            </a:endParaRPr>
          </a:p>
        </p:txBody>
      </p:sp>
      <p:sp>
        <p:nvSpPr>
          <p:cNvPr id="32" name="Rectangle 31">
            <a:extLst>
              <a:ext uri="{FF2B5EF4-FFF2-40B4-BE49-F238E27FC236}">
                <a16:creationId xmlns:a16="http://schemas.microsoft.com/office/drawing/2014/main" id="{D38052B7-9DC6-11DA-FA65-93576F07DB51}"/>
              </a:ext>
            </a:extLst>
          </p:cNvPr>
          <p:cNvSpPr>
            <a:spLocks/>
          </p:cNvSpPr>
          <p:nvPr/>
        </p:nvSpPr>
        <p:spPr bwMode="auto">
          <a:xfrm>
            <a:off x="6450768" y="3044829"/>
            <a:ext cx="91440" cy="91440"/>
          </a:xfrm>
          <a:prstGeom prst="rect">
            <a:avLst/>
          </a:prstGeom>
          <a:solidFill>
            <a:srgbClr val="437CBB"/>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pitchFamily="34" charset="0"/>
            </a:endParaRPr>
          </a:p>
        </p:txBody>
      </p:sp>
      <p:sp>
        <p:nvSpPr>
          <p:cNvPr id="62" name="Oval 61">
            <a:extLst>
              <a:ext uri="{FF2B5EF4-FFF2-40B4-BE49-F238E27FC236}">
                <a16:creationId xmlns:a16="http://schemas.microsoft.com/office/drawing/2014/main" id="{5E507A21-A65E-FAEC-46DD-2875855B9E60}"/>
              </a:ext>
            </a:extLst>
          </p:cNvPr>
          <p:cNvSpPr>
            <a:spLocks/>
          </p:cNvSpPr>
          <p:nvPr/>
        </p:nvSpPr>
        <p:spPr bwMode="auto">
          <a:xfrm>
            <a:off x="6769026" y="3025938"/>
            <a:ext cx="91440" cy="91440"/>
          </a:xfrm>
          <a:prstGeom prst="ellipse">
            <a:avLst/>
          </a:prstGeom>
          <a:solidFill>
            <a:srgbClr val="669800"/>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ctr" eaLnBrk="0" fontAlgn="base" hangingPunct="0">
              <a:spcBef>
                <a:spcPct val="0"/>
              </a:spcBef>
              <a:spcAft>
                <a:spcPct val="0"/>
              </a:spcAft>
            </a:pPr>
            <a:endParaRPr lang="en-US" sz="1600" b="1">
              <a:latin typeface="Arial" pitchFamily="34" charset="0"/>
            </a:endParaRPr>
          </a:p>
        </p:txBody>
      </p:sp>
      <p:sp>
        <p:nvSpPr>
          <p:cNvPr id="63" name="Oval 62">
            <a:extLst>
              <a:ext uri="{FF2B5EF4-FFF2-40B4-BE49-F238E27FC236}">
                <a16:creationId xmlns:a16="http://schemas.microsoft.com/office/drawing/2014/main" id="{1B9D7011-A93A-72FB-1A4F-0F5034D785D4}"/>
              </a:ext>
            </a:extLst>
          </p:cNvPr>
          <p:cNvSpPr>
            <a:spLocks/>
          </p:cNvSpPr>
          <p:nvPr/>
        </p:nvSpPr>
        <p:spPr bwMode="auto">
          <a:xfrm>
            <a:off x="7080780" y="3054513"/>
            <a:ext cx="91440" cy="91440"/>
          </a:xfrm>
          <a:prstGeom prst="ellipse">
            <a:avLst/>
          </a:prstGeom>
          <a:solidFill>
            <a:srgbClr val="669800"/>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ctr" eaLnBrk="0" fontAlgn="base" hangingPunct="0">
              <a:spcBef>
                <a:spcPct val="0"/>
              </a:spcBef>
              <a:spcAft>
                <a:spcPct val="0"/>
              </a:spcAft>
            </a:pPr>
            <a:endParaRPr lang="en-US" sz="1600" b="1">
              <a:latin typeface="Arial" pitchFamily="34" charset="0"/>
            </a:endParaRPr>
          </a:p>
        </p:txBody>
      </p:sp>
      <p:sp>
        <p:nvSpPr>
          <p:cNvPr id="1024" name="Oval 1023">
            <a:extLst>
              <a:ext uri="{FF2B5EF4-FFF2-40B4-BE49-F238E27FC236}">
                <a16:creationId xmlns:a16="http://schemas.microsoft.com/office/drawing/2014/main" id="{5963B96D-4E80-11EC-D317-E96422A179EE}"/>
              </a:ext>
            </a:extLst>
          </p:cNvPr>
          <p:cNvSpPr>
            <a:spLocks/>
          </p:cNvSpPr>
          <p:nvPr/>
        </p:nvSpPr>
        <p:spPr bwMode="auto">
          <a:xfrm>
            <a:off x="7382034" y="3105313"/>
            <a:ext cx="91440" cy="91440"/>
          </a:xfrm>
          <a:prstGeom prst="ellipse">
            <a:avLst/>
          </a:prstGeom>
          <a:solidFill>
            <a:srgbClr val="669800"/>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ctr" eaLnBrk="0" fontAlgn="base" hangingPunct="0">
              <a:spcBef>
                <a:spcPct val="0"/>
              </a:spcBef>
              <a:spcAft>
                <a:spcPct val="0"/>
              </a:spcAft>
            </a:pPr>
            <a:endParaRPr lang="en-US" sz="1600" b="1">
              <a:latin typeface="Arial" pitchFamily="34" charset="0"/>
            </a:endParaRPr>
          </a:p>
        </p:txBody>
      </p:sp>
      <p:sp>
        <p:nvSpPr>
          <p:cNvPr id="1025" name="Oval 1024">
            <a:extLst>
              <a:ext uri="{FF2B5EF4-FFF2-40B4-BE49-F238E27FC236}">
                <a16:creationId xmlns:a16="http://schemas.microsoft.com/office/drawing/2014/main" id="{4B32A92A-8B1D-BA3F-A25D-ACA147DD55BE}"/>
              </a:ext>
            </a:extLst>
          </p:cNvPr>
          <p:cNvSpPr>
            <a:spLocks/>
          </p:cNvSpPr>
          <p:nvPr/>
        </p:nvSpPr>
        <p:spPr bwMode="auto">
          <a:xfrm>
            <a:off x="8009540" y="3035463"/>
            <a:ext cx="91440" cy="91440"/>
          </a:xfrm>
          <a:prstGeom prst="ellipse">
            <a:avLst/>
          </a:prstGeom>
          <a:solidFill>
            <a:srgbClr val="669800"/>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ctr" eaLnBrk="0" fontAlgn="base" hangingPunct="0">
              <a:spcBef>
                <a:spcPct val="0"/>
              </a:spcBef>
              <a:spcAft>
                <a:spcPct val="0"/>
              </a:spcAft>
            </a:pPr>
            <a:endParaRPr lang="en-US" sz="1600" b="1">
              <a:latin typeface="Arial" pitchFamily="34" charset="0"/>
            </a:endParaRPr>
          </a:p>
        </p:txBody>
      </p:sp>
      <p:sp>
        <p:nvSpPr>
          <p:cNvPr id="1027" name="Oval 1026">
            <a:extLst>
              <a:ext uri="{FF2B5EF4-FFF2-40B4-BE49-F238E27FC236}">
                <a16:creationId xmlns:a16="http://schemas.microsoft.com/office/drawing/2014/main" id="{30E0FAFE-010C-4AF2-67C4-A738ED5492C2}"/>
              </a:ext>
            </a:extLst>
          </p:cNvPr>
          <p:cNvSpPr>
            <a:spLocks/>
          </p:cNvSpPr>
          <p:nvPr/>
        </p:nvSpPr>
        <p:spPr bwMode="auto">
          <a:xfrm>
            <a:off x="8629052" y="3035463"/>
            <a:ext cx="91440" cy="91440"/>
          </a:xfrm>
          <a:prstGeom prst="ellipse">
            <a:avLst/>
          </a:prstGeom>
          <a:solidFill>
            <a:srgbClr val="669800"/>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ctr" eaLnBrk="0" fontAlgn="base" hangingPunct="0">
              <a:spcBef>
                <a:spcPct val="0"/>
              </a:spcBef>
              <a:spcAft>
                <a:spcPct val="0"/>
              </a:spcAft>
            </a:pPr>
            <a:endParaRPr lang="en-US" sz="1600" b="1">
              <a:latin typeface="Arial" pitchFamily="34" charset="0"/>
            </a:endParaRPr>
          </a:p>
        </p:txBody>
      </p:sp>
      <p:sp>
        <p:nvSpPr>
          <p:cNvPr id="1028" name="Oval 1027">
            <a:extLst>
              <a:ext uri="{FF2B5EF4-FFF2-40B4-BE49-F238E27FC236}">
                <a16:creationId xmlns:a16="http://schemas.microsoft.com/office/drawing/2014/main" id="{A195E8F3-9F97-9DFA-76A2-01A119789780}"/>
              </a:ext>
            </a:extLst>
          </p:cNvPr>
          <p:cNvSpPr>
            <a:spLocks/>
          </p:cNvSpPr>
          <p:nvPr/>
        </p:nvSpPr>
        <p:spPr bwMode="auto">
          <a:xfrm>
            <a:off x="8928816" y="3054513"/>
            <a:ext cx="91440" cy="91440"/>
          </a:xfrm>
          <a:prstGeom prst="ellipse">
            <a:avLst/>
          </a:prstGeom>
          <a:solidFill>
            <a:srgbClr val="669800"/>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ctr" eaLnBrk="0" fontAlgn="base" hangingPunct="0">
              <a:spcBef>
                <a:spcPct val="0"/>
              </a:spcBef>
              <a:spcAft>
                <a:spcPct val="0"/>
              </a:spcAft>
            </a:pPr>
            <a:endParaRPr lang="en-US" sz="1600" b="1">
              <a:latin typeface="Arial" pitchFamily="34" charset="0"/>
            </a:endParaRPr>
          </a:p>
        </p:txBody>
      </p:sp>
      <p:sp>
        <p:nvSpPr>
          <p:cNvPr id="1029" name="Oval 1028">
            <a:extLst>
              <a:ext uri="{FF2B5EF4-FFF2-40B4-BE49-F238E27FC236}">
                <a16:creationId xmlns:a16="http://schemas.microsoft.com/office/drawing/2014/main" id="{DAB75A61-80C7-B3A9-EEB5-52DC5AB2F2EF}"/>
              </a:ext>
            </a:extLst>
          </p:cNvPr>
          <p:cNvSpPr>
            <a:spLocks/>
          </p:cNvSpPr>
          <p:nvPr/>
        </p:nvSpPr>
        <p:spPr bwMode="auto">
          <a:xfrm>
            <a:off x="9236573" y="2991013"/>
            <a:ext cx="91440" cy="91440"/>
          </a:xfrm>
          <a:prstGeom prst="ellipse">
            <a:avLst/>
          </a:prstGeom>
          <a:solidFill>
            <a:srgbClr val="669800"/>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ctr" eaLnBrk="0" fontAlgn="base" hangingPunct="0">
              <a:spcBef>
                <a:spcPct val="0"/>
              </a:spcBef>
              <a:spcAft>
                <a:spcPct val="0"/>
              </a:spcAft>
            </a:pPr>
            <a:endParaRPr lang="en-US" sz="1600" b="1">
              <a:latin typeface="Arial" pitchFamily="34" charset="0"/>
            </a:endParaRPr>
          </a:p>
        </p:txBody>
      </p:sp>
      <p:sp>
        <p:nvSpPr>
          <p:cNvPr id="1030" name="Oval 1029">
            <a:extLst>
              <a:ext uri="{FF2B5EF4-FFF2-40B4-BE49-F238E27FC236}">
                <a16:creationId xmlns:a16="http://schemas.microsoft.com/office/drawing/2014/main" id="{908143CB-C4A5-F8A5-B407-B75359A5E8AE}"/>
              </a:ext>
            </a:extLst>
          </p:cNvPr>
          <p:cNvSpPr>
            <a:spLocks/>
          </p:cNvSpPr>
          <p:nvPr/>
        </p:nvSpPr>
        <p:spPr bwMode="auto">
          <a:xfrm>
            <a:off x="9852088" y="3108488"/>
            <a:ext cx="91440" cy="91440"/>
          </a:xfrm>
          <a:prstGeom prst="ellipse">
            <a:avLst/>
          </a:prstGeom>
          <a:solidFill>
            <a:srgbClr val="669800"/>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ctr" eaLnBrk="0" fontAlgn="base" hangingPunct="0">
              <a:spcBef>
                <a:spcPct val="0"/>
              </a:spcBef>
              <a:spcAft>
                <a:spcPct val="0"/>
              </a:spcAft>
            </a:pPr>
            <a:endParaRPr lang="en-US" sz="1600" b="1">
              <a:latin typeface="Arial" pitchFamily="34" charset="0"/>
            </a:endParaRPr>
          </a:p>
        </p:txBody>
      </p:sp>
      <p:sp>
        <p:nvSpPr>
          <p:cNvPr id="25" name="ZoneTexte 28">
            <a:extLst>
              <a:ext uri="{FF2B5EF4-FFF2-40B4-BE49-F238E27FC236}">
                <a16:creationId xmlns:a16="http://schemas.microsoft.com/office/drawing/2014/main" id="{ADA7B69C-68FF-06BA-57BE-468F70F7475B}"/>
              </a:ext>
            </a:extLst>
          </p:cNvPr>
          <p:cNvSpPr txBox="1"/>
          <p:nvPr/>
        </p:nvSpPr>
        <p:spPr>
          <a:xfrm>
            <a:off x="7468747" y="3366992"/>
            <a:ext cx="511358" cy="16927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effectLst/>
                <a:uLnTx/>
                <a:uFillTx/>
                <a:latin typeface="Arial"/>
                <a:ea typeface="+mn-ea"/>
                <a:cs typeface="+mn-cs"/>
              </a:rPr>
              <a:t>Placebo</a:t>
            </a:r>
          </a:p>
        </p:txBody>
      </p:sp>
      <p:sp>
        <p:nvSpPr>
          <p:cNvPr id="1032" name="ZoneTexte 28">
            <a:extLst>
              <a:ext uri="{FF2B5EF4-FFF2-40B4-BE49-F238E27FC236}">
                <a16:creationId xmlns:a16="http://schemas.microsoft.com/office/drawing/2014/main" id="{AA8D9AC9-270C-C1E7-9467-761F958DB6DF}"/>
              </a:ext>
            </a:extLst>
          </p:cNvPr>
          <p:cNvSpPr txBox="1"/>
          <p:nvPr/>
        </p:nvSpPr>
        <p:spPr>
          <a:xfrm>
            <a:off x="7327827" y="2812697"/>
            <a:ext cx="604333" cy="16927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err="1">
                <a:ln>
                  <a:noFill/>
                </a:ln>
                <a:effectLst/>
                <a:uLnTx/>
                <a:uFillTx/>
                <a:latin typeface="Arial"/>
                <a:ea typeface="+mn-ea"/>
                <a:cs typeface="+mn-cs"/>
              </a:rPr>
              <a:t>Vitamin</a:t>
            </a:r>
            <a:r>
              <a:rPr kumimoji="0" lang="fr-FR" sz="1100" b="0" i="0" u="none" strike="noStrike" kern="1200" cap="none" spc="0" normalizeH="0" baseline="0" noProof="0" dirty="0">
                <a:ln>
                  <a:noFill/>
                </a:ln>
                <a:effectLst/>
                <a:uLnTx/>
                <a:uFillTx/>
                <a:latin typeface="Arial"/>
                <a:ea typeface="+mn-ea"/>
                <a:cs typeface="+mn-cs"/>
              </a:rPr>
              <a:t> E</a:t>
            </a:r>
          </a:p>
        </p:txBody>
      </p:sp>
      <p:sp>
        <p:nvSpPr>
          <p:cNvPr id="1033" name="ZoneTexte 28">
            <a:extLst>
              <a:ext uri="{FF2B5EF4-FFF2-40B4-BE49-F238E27FC236}">
                <a16:creationId xmlns:a16="http://schemas.microsoft.com/office/drawing/2014/main" id="{6CD2DC82-4E36-0E24-B9CD-C45D64D05F87}"/>
              </a:ext>
            </a:extLst>
          </p:cNvPr>
          <p:cNvSpPr txBox="1"/>
          <p:nvPr/>
        </p:nvSpPr>
        <p:spPr>
          <a:xfrm>
            <a:off x="7169077" y="2234847"/>
            <a:ext cx="771045" cy="16927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effectLst/>
                <a:uLnTx/>
                <a:uFillTx/>
                <a:latin typeface="Arial"/>
                <a:ea typeface="+mn-ea"/>
                <a:cs typeface="+mn-cs"/>
              </a:rPr>
              <a:t>Pioglitazone</a:t>
            </a:r>
          </a:p>
        </p:txBody>
      </p:sp>
      <p:sp>
        <p:nvSpPr>
          <p:cNvPr id="1034" name="Arrow: Down 1033">
            <a:extLst>
              <a:ext uri="{FF2B5EF4-FFF2-40B4-BE49-F238E27FC236}">
                <a16:creationId xmlns:a16="http://schemas.microsoft.com/office/drawing/2014/main" id="{3E3EFEF7-483A-4A56-B402-594D7313FD86}"/>
              </a:ext>
            </a:extLst>
          </p:cNvPr>
          <p:cNvSpPr/>
          <p:nvPr/>
        </p:nvSpPr>
        <p:spPr bwMode="auto">
          <a:xfrm rot="10800000">
            <a:off x="9768924" y="3431394"/>
            <a:ext cx="188309" cy="347633"/>
          </a:xfrm>
          <a:prstGeom prst="downArrow">
            <a:avLst/>
          </a:prstGeom>
          <a:solidFill>
            <a:srgbClr val="669600"/>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100" b="1"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1035" name="TextBox 1034">
            <a:extLst>
              <a:ext uri="{FF2B5EF4-FFF2-40B4-BE49-F238E27FC236}">
                <a16:creationId xmlns:a16="http://schemas.microsoft.com/office/drawing/2014/main" id="{44BF3FAF-0F87-7CA2-48D5-63F8391B8AEA}"/>
              </a:ext>
            </a:extLst>
          </p:cNvPr>
          <p:cNvSpPr txBox="1"/>
          <p:nvPr/>
        </p:nvSpPr>
        <p:spPr>
          <a:xfrm>
            <a:off x="8892106" y="3441831"/>
            <a:ext cx="948326"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a:ea typeface="+mn-ea"/>
                <a:cs typeface="+mn-cs"/>
              </a:rPr>
              <a:t>End of treatment </a:t>
            </a:r>
          </a:p>
        </p:txBody>
      </p:sp>
      <p:graphicFrame>
        <p:nvGraphicFramePr>
          <p:cNvPr id="1037" name="Chart 1036">
            <a:extLst>
              <a:ext uri="{FF2B5EF4-FFF2-40B4-BE49-F238E27FC236}">
                <a16:creationId xmlns:a16="http://schemas.microsoft.com/office/drawing/2014/main" id="{4D6D2CDD-B361-B90E-E06D-3F9EA2CAC0B6}"/>
              </a:ext>
            </a:extLst>
          </p:cNvPr>
          <p:cNvGraphicFramePr/>
          <p:nvPr>
            <p:custDataLst>
              <p:tags r:id="rId2"/>
            </p:custDataLst>
            <p:extLst>
              <p:ext uri="{D42A27DB-BD31-4B8C-83A1-F6EECF244321}">
                <p14:modId xmlns:p14="http://schemas.microsoft.com/office/powerpoint/2010/main" val="184372183"/>
              </p:ext>
            </p:extLst>
          </p:nvPr>
        </p:nvGraphicFramePr>
        <p:xfrm>
          <a:off x="394450" y="1451279"/>
          <a:ext cx="4589808" cy="2395168"/>
        </p:xfrm>
        <a:graphic>
          <a:graphicData uri="http://schemas.openxmlformats.org/drawingml/2006/chart">
            <c:chart xmlns:c="http://schemas.openxmlformats.org/drawingml/2006/chart" xmlns:r="http://schemas.openxmlformats.org/officeDocument/2006/relationships" r:id="rId5"/>
          </a:graphicData>
        </a:graphic>
      </p:graphicFrame>
      <p:sp>
        <p:nvSpPr>
          <p:cNvPr id="1038" name="Freeform: Shape 1037">
            <a:extLst>
              <a:ext uri="{FF2B5EF4-FFF2-40B4-BE49-F238E27FC236}">
                <a16:creationId xmlns:a16="http://schemas.microsoft.com/office/drawing/2014/main" id="{87361D36-3A14-B2B7-C5BB-FD28925FAC28}"/>
              </a:ext>
            </a:extLst>
          </p:cNvPr>
          <p:cNvSpPr/>
          <p:nvPr/>
        </p:nvSpPr>
        <p:spPr bwMode="auto">
          <a:xfrm>
            <a:off x="1126873" y="2114122"/>
            <a:ext cx="3727450" cy="533904"/>
          </a:xfrm>
          <a:custGeom>
            <a:avLst/>
            <a:gdLst>
              <a:gd name="connsiteX0" fmla="*/ 0 w 3727450"/>
              <a:gd name="connsiteY0" fmla="*/ 543314 h 543314"/>
              <a:gd name="connsiteX1" fmla="*/ 209550 w 3727450"/>
              <a:gd name="connsiteY1" fmla="*/ 454414 h 543314"/>
              <a:gd name="connsiteX2" fmla="*/ 628650 w 3727450"/>
              <a:gd name="connsiteY2" fmla="*/ 308364 h 543314"/>
              <a:gd name="connsiteX3" fmla="*/ 1241425 w 3727450"/>
              <a:gd name="connsiteY3" fmla="*/ 124214 h 543314"/>
              <a:gd name="connsiteX4" fmla="*/ 1870075 w 3727450"/>
              <a:gd name="connsiteY4" fmla="*/ 48014 h 543314"/>
              <a:gd name="connsiteX5" fmla="*/ 2486025 w 3727450"/>
              <a:gd name="connsiteY5" fmla="*/ 389 h 543314"/>
              <a:gd name="connsiteX6" fmla="*/ 3727450 w 3727450"/>
              <a:gd name="connsiteY6" fmla="*/ 73414 h 543314"/>
              <a:gd name="connsiteX0" fmla="*/ 0 w 3727450"/>
              <a:gd name="connsiteY0" fmla="*/ 538602 h 538602"/>
              <a:gd name="connsiteX1" fmla="*/ 209550 w 3727450"/>
              <a:gd name="connsiteY1" fmla="*/ 449702 h 538602"/>
              <a:gd name="connsiteX2" fmla="*/ 628650 w 3727450"/>
              <a:gd name="connsiteY2" fmla="*/ 303652 h 538602"/>
              <a:gd name="connsiteX3" fmla="*/ 1241425 w 3727450"/>
              <a:gd name="connsiteY3" fmla="*/ 119502 h 538602"/>
              <a:gd name="connsiteX4" fmla="*/ 1870075 w 3727450"/>
              <a:gd name="connsiteY4" fmla="*/ 43302 h 538602"/>
              <a:gd name="connsiteX5" fmla="*/ 2486025 w 3727450"/>
              <a:gd name="connsiteY5" fmla="*/ 440 h 538602"/>
              <a:gd name="connsiteX6" fmla="*/ 3727450 w 3727450"/>
              <a:gd name="connsiteY6" fmla="*/ 68702 h 538602"/>
              <a:gd name="connsiteX0" fmla="*/ 0 w 3727450"/>
              <a:gd name="connsiteY0" fmla="*/ 533904 h 533904"/>
              <a:gd name="connsiteX1" fmla="*/ 209550 w 3727450"/>
              <a:gd name="connsiteY1" fmla="*/ 445004 h 533904"/>
              <a:gd name="connsiteX2" fmla="*/ 628650 w 3727450"/>
              <a:gd name="connsiteY2" fmla="*/ 298954 h 533904"/>
              <a:gd name="connsiteX3" fmla="*/ 1241425 w 3727450"/>
              <a:gd name="connsiteY3" fmla="*/ 114804 h 533904"/>
              <a:gd name="connsiteX4" fmla="*/ 1870075 w 3727450"/>
              <a:gd name="connsiteY4" fmla="*/ 38604 h 533904"/>
              <a:gd name="connsiteX5" fmla="*/ 2486025 w 3727450"/>
              <a:gd name="connsiteY5" fmla="*/ 504 h 533904"/>
              <a:gd name="connsiteX6" fmla="*/ 3727450 w 3727450"/>
              <a:gd name="connsiteY6" fmla="*/ 64004 h 53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7450" h="533904">
                <a:moveTo>
                  <a:pt x="0" y="533904"/>
                </a:moveTo>
                <a:cubicBezTo>
                  <a:pt x="52387" y="509033"/>
                  <a:pt x="104775" y="484162"/>
                  <a:pt x="209550" y="445004"/>
                </a:cubicBezTo>
                <a:cubicBezTo>
                  <a:pt x="314325" y="405846"/>
                  <a:pt x="456671" y="353987"/>
                  <a:pt x="628650" y="298954"/>
                </a:cubicBezTo>
                <a:cubicBezTo>
                  <a:pt x="800629" y="243921"/>
                  <a:pt x="1034521" y="158196"/>
                  <a:pt x="1241425" y="114804"/>
                </a:cubicBezTo>
                <a:cubicBezTo>
                  <a:pt x="1448329" y="71412"/>
                  <a:pt x="1662642" y="57654"/>
                  <a:pt x="1870075" y="38604"/>
                </a:cubicBezTo>
                <a:cubicBezTo>
                  <a:pt x="2077508" y="19554"/>
                  <a:pt x="2176463" y="-3729"/>
                  <a:pt x="2486025" y="504"/>
                </a:cubicBezTo>
                <a:cubicBezTo>
                  <a:pt x="2795587" y="4737"/>
                  <a:pt x="3261518" y="29608"/>
                  <a:pt x="3727450" y="64004"/>
                </a:cubicBezTo>
              </a:path>
            </a:pathLst>
          </a:custGeom>
          <a:noFill/>
          <a:ln w="28575" cap="flat" cmpd="sng" algn="ctr">
            <a:solidFill>
              <a:srgbClr val="6696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pitchFamily="34" charset="0"/>
            </a:endParaRPr>
          </a:p>
        </p:txBody>
      </p:sp>
      <p:sp>
        <p:nvSpPr>
          <p:cNvPr id="1039" name="Oval 1038">
            <a:extLst>
              <a:ext uri="{FF2B5EF4-FFF2-40B4-BE49-F238E27FC236}">
                <a16:creationId xmlns:a16="http://schemas.microsoft.com/office/drawing/2014/main" id="{D9487C43-EF2F-2973-B97A-DFCAB65F01D0}"/>
              </a:ext>
            </a:extLst>
          </p:cNvPr>
          <p:cNvSpPr>
            <a:spLocks noChangeAspect="1"/>
          </p:cNvSpPr>
          <p:nvPr/>
        </p:nvSpPr>
        <p:spPr bwMode="auto">
          <a:xfrm>
            <a:off x="1106855" y="2622817"/>
            <a:ext cx="47669" cy="46923"/>
          </a:xfrm>
          <a:prstGeom prst="ellipse">
            <a:avLst/>
          </a:prstGeom>
          <a:solidFill>
            <a:srgbClr val="669800"/>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ctr" eaLnBrk="0" fontAlgn="base" hangingPunct="0">
              <a:spcBef>
                <a:spcPct val="0"/>
              </a:spcBef>
              <a:spcAft>
                <a:spcPct val="0"/>
              </a:spcAft>
            </a:pPr>
            <a:endParaRPr lang="en-US" sz="1600" b="1">
              <a:latin typeface="Arial" pitchFamily="34" charset="0"/>
            </a:endParaRPr>
          </a:p>
        </p:txBody>
      </p:sp>
      <p:sp>
        <p:nvSpPr>
          <p:cNvPr id="1040" name="Oval 1039">
            <a:extLst>
              <a:ext uri="{FF2B5EF4-FFF2-40B4-BE49-F238E27FC236}">
                <a16:creationId xmlns:a16="http://schemas.microsoft.com/office/drawing/2014/main" id="{7563F529-8CDE-F41F-C91C-232754CD6721}"/>
              </a:ext>
            </a:extLst>
          </p:cNvPr>
          <p:cNvSpPr>
            <a:spLocks noChangeAspect="1"/>
          </p:cNvSpPr>
          <p:nvPr/>
        </p:nvSpPr>
        <p:spPr bwMode="auto">
          <a:xfrm>
            <a:off x="1309262" y="2539473"/>
            <a:ext cx="47669" cy="46923"/>
          </a:xfrm>
          <a:prstGeom prst="ellipse">
            <a:avLst/>
          </a:prstGeom>
          <a:solidFill>
            <a:srgbClr val="669800"/>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ctr" eaLnBrk="0" fontAlgn="base" hangingPunct="0">
              <a:spcBef>
                <a:spcPct val="0"/>
              </a:spcBef>
              <a:spcAft>
                <a:spcPct val="0"/>
              </a:spcAft>
            </a:pPr>
            <a:endParaRPr lang="en-US" sz="1600" b="1">
              <a:latin typeface="Arial" pitchFamily="34" charset="0"/>
            </a:endParaRPr>
          </a:p>
        </p:txBody>
      </p:sp>
      <p:sp>
        <p:nvSpPr>
          <p:cNvPr id="1041" name="Oval 1040">
            <a:extLst>
              <a:ext uri="{FF2B5EF4-FFF2-40B4-BE49-F238E27FC236}">
                <a16:creationId xmlns:a16="http://schemas.microsoft.com/office/drawing/2014/main" id="{B7309CB1-7716-3D94-51D7-724DEDF2DC57}"/>
              </a:ext>
            </a:extLst>
          </p:cNvPr>
          <p:cNvSpPr>
            <a:spLocks noChangeAspect="1"/>
          </p:cNvSpPr>
          <p:nvPr/>
        </p:nvSpPr>
        <p:spPr bwMode="auto">
          <a:xfrm>
            <a:off x="1723600" y="2389454"/>
            <a:ext cx="47669" cy="46923"/>
          </a:xfrm>
          <a:prstGeom prst="ellipse">
            <a:avLst/>
          </a:prstGeom>
          <a:solidFill>
            <a:srgbClr val="669800"/>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ctr" eaLnBrk="0" fontAlgn="base" hangingPunct="0">
              <a:spcBef>
                <a:spcPct val="0"/>
              </a:spcBef>
              <a:spcAft>
                <a:spcPct val="0"/>
              </a:spcAft>
            </a:pPr>
            <a:endParaRPr lang="en-US" sz="1600" b="1">
              <a:latin typeface="Arial" pitchFamily="34" charset="0"/>
            </a:endParaRPr>
          </a:p>
        </p:txBody>
      </p:sp>
      <p:sp>
        <p:nvSpPr>
          <p:cNvPr id="1042" name="Oval 1041">
            <a:extLst>
              <a:ext uri="{FF2B5EF4-FFF2-40B4-BE49-F238E27FC236}">
                <a16:creationId xmlns:a16="http://schemas.microsoft.com/office/drawing/2014/main" id="{600C0E22-334E-C558-9F2E-4CB09B3F78AA}"/>
              </a:ext>
            </a:extLst>
          </p:cNvPr>
          <p:cNvSpPr>
            <a:spLocks noChangeAspect="1"/>
          </p:cNvSpPr>
          <p:nvPr/>
        </p:nvSpPr>
        <p:spPr bwMode="auto">
          <a:xfrm>
            <a:off x="2347487" y="2206098"/>
            <a:ext cx="47669" cy="46923"/>
          </a:xfrm>
          <a:prstGeom prst="ellipse">
            <a:avLst/>
          </a:prstGeom>
          <a:solidFill>
            <a:srgbClr val="669800"/>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ctr" eaLnBrk="0" fontAlgn="base" hangingPunct="0">
              <a:spcBef>
                <a:spcPct val="0"/>
              </a:spcBef>
              <a:spcAft>
                <a:spcPct val="0"/>
              </a:spcAft>
            </a:pPr>
            <a:endParaRPr lang="en-US" sz="1600" b="1">
              <a:latin typeface="Arial" pitchFamily="34" charset="0"/>
            </a:endParaRPr>
          </a:p>
        </p:txBody>
      </p:sp>
      <p:sp>
        <p:nvSpPr>
          <p:cNvPr id="1043" name="Oval 1042">
            <a:extLst>
              <a:ext uri="{FF2B5EF4-FFF2-40B4-BE49-F238E27FC236}">
                <a16:creationId xmlns:a16="http://schemas.microsoft.com/office/drawing/2014/main" id="{795F4B78-6BEE-B461-F0F7-9B4362629E84}"/>
              </a:ext>
            </a:extLst>
          </p:cNvPr>
          <p:cNvSpPr>
            <a:spLocks noChangeAspect="1"/>
          </p:cNvSpPr>
          <p:nvPr/>
        </p:nvSpPr>
        <p:spPr bwMode="auto">
          <a:xfrm>
            <a:off x="2966612" y="2129899"/>
            <a:ext cx="47669" cy="46923"/>
          </a:xfrm>
          <a:prstGeom prst="ellipse">
            <a:avLst/>
          </a:prstGeom>
          <a:solidFill>
            <a:srgbClr val="669800"/>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ctr" eaLnBrk="0" fontAlgn="base" hangingPunct="0">
              <a:spcBef>
                <a:spcPct val="0"/>
              </a:spcBef>
              <a:spcAft>
                <a:spcPct val="0"/>
              </a:spcAft>
            </a:pPr>
            <a:endParaRPr lang="en-US" sz="1600" b="1">
              <a:latin typeface="Arial" pitchFamily="34" charset="0"/>
            </a:endParaRPr>
          </a:p>
        </p:txBody>
      </p:sp>
      <p:sp>
        <p:nvSpPr>
          <p:cNvPr id="1044" name="Oval 1043">
            <a:extLst>
              <a:ext uri="{FF2B5EF4-FFF2-40B4-BE49-F238E27FC236}">
                <a16:creationId xmlns:a16="http://schemas.microsoft.com/office/drawing/2014/main" id="{0A7714A0-2E48-38B9-23B2-83B2E1307B15}"/>
              </a:ext>
            </a:extLst>
          </p:cNvPr>
          <p:cNvSpPr>
            <a:spLocks noChangeAspect="1"/>
          </p:cNvSpPr>
          <p:nvPr/>
        </p:nvSpPr>
        <p:spPr bwMode="auto">
          <a:xfrm>
            <a:off x="3583356" y="2089418"/>
            <a:ext cx="47669" cy="46923"/>
          </a:xfrm>
          <a:prstGeom prst="ellipse">
            <a:avLst/>
          </a:prstGeom>
          <a:solidFill>
            <a:srgbClr val="669800"/>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ctr" eaLnBrk="0" fontAlgn="base" hangingPunct="0">
              <a:spcBef>
                <a:spcPct val="0"/>
              </a:spcBef>
              <a:spcAft>
                <a:spcPct val="0"/>
              </a:spcAft>
            </a:pPr>
            <a:endParaRPr lang="en-US" sz="1600" b="1">
              <a:latin typeface="Arial" pitchFamily="34" charset="0"/>
            </a:endParaRPr>
          </a:p>
        </p:txBody>
      </p:sp>
      <p:sp>
        <p:nvSpPr>
          <p:cNvPr id="1045" name="Oval 1044">
            <a:extLst>
              <a:ext uri="{FF2B5EF4-FFF2-40B4-BE49-F238E27FC236}">
                <a16:creationId xmlns:a16="http://schemas.microsoft.com/office/drawing/2014/main" id="{58EEFD6B-2B22-F545-9D89-35317BE18531}"/>
              </a:ext>
            </a:extLst>
          </p:cNvPr>
          <p:cNvSpPr>
            <a:spLocks noChangeAspect="1"/>
          </p:cNvSpPr>
          <p:nvPr/>
        </p:nvSpPr>
        <p:spPr bwMode="auto">
          <a:xfrm>
            <a:off x="4826368" y="2160855"/>
            <a:ext cx="47669" cy="46923"/>
          </a:xfrm>
          <a:prstGeom prst="ellipse">
            <a:avLst/>
          </a:prstGeom>
          <a:solidFill>
            <a:srgbClr val="669800"/>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ctr" eaLnBrk="0" fontAlgn="base" hangingPunct="0">
              <a:spcBef>
                <a:spcPct val="0"/>
              </a:spcBef>
              <a:spcAft>
                <a:spcPct val="0"/>
              </a:spcAft>
            </a:pPr>
            <a:endParaRPr lang="en-US" sz="1600" b="1">
              <a:latin typeface="Arial" pitchFamily="34" charset="0"/>
            </a:endParaRPr>
          </a:p>
        </p:txBody>
      </p:sp>
      <p:grpSp>
        <p:nvGrpSpPr>
          <p:cNvPr id="1049" name="Group 1048">
            <a:extLst>
              <a:ext uri="{FF2B5EF4-FFF2-40B4-BE49-F238E27FC236}">
                <a16:creationId xmlns:a16="http://schemas.microsoft.com/office/drawing/2014/main" id="{0D1BB387-021A-752B-3034-5F2DC9F6F255}"/>
              </a:ext>
            </a:extLst>
          </p:cNvPr>
          <p:cNvGrpSpPr/>
          <p:nvPr/>
        </p:nvGrpSpPr>
        <p:grpSpPr>
          <a:xfrm>
            <a:off x="3572417" y="1970957"/>
            <a:ext cx="69056" cy="278607"/>
            <a:chOff x="8874919" y="2059781"/>
            <a:chExt cx="69056" cy="278607"/>
          </a:xfrm>
        </p:grpSpPr>
        <p:sp>
          <p:nvSpPr>
            <p:cNvPr id="1046" name="Freeform: Shape 1045">
              <a:extLst>
                <a:ext uri="{FF2B5EF4-FFF2-40B4-BE49-F238E27FC236}">
                  <a16:creationId xmlns:a16="http://schemas.microsoft.com/office/drawing/2014/main" id="{8579358A-67BA-AEAE-B82E-FF6E76D4511A}"/>
                </a:ext>
              </a:extLst>
            </p:cNvPr>
            <p:cNvSpPr/>
            <p:nvPr/>
          </p:nvSpPr>
          <p:spPr bwMode="auto">
            <a:xfrm>
              <a:off x="8874919" y="2059781"/>
              <a:ext cx="69056" cy="0"/>
            </a:xfrm>
            <a:custGeom>
              <a:avLst/>
              <a:gdLst>
                <a:gd name="connsiteX0" fmla="*/ 0 w 69056"/>
                <a:gd name="connsiteY0" fmla="*/ 0 h 0"/>
                <a:gd name="connsiteX1" fmla="*/ 69056 w 69056"/>
                <a:gd name="connsiteY1" fmla="*/ 0 h 0"/>
              </a:gdLst>
              <a:ahLst/>
              <a:cxnLst>
                <a:cxn ang="0">
                  <a:pos x="connsiteX0" y="connsiteY0"/>
                </a:cxn>
                <a:cxn ang="0">
                  <a:pos x="connsiteX1" y="connsiteY1"/>
                </a:cxn>
              </a:cxnLst>
              <a:rect l="l" t="t" r="r" b="b"/>
              <a:pathLst>
                <a:path w="69056">
                  <a:moveTo>
                    <a:pt x="0" y="0"/>
                  </a:moveTo>
                  <a:lnTo>
                    <a:pt x="69056" y="0"/>
                  </a:lnTo>
                </a:path>
              </a:pathLst>
            </a:custGeom>
            <a:noFill/>
            <a:ln w="12700" cap="flat" cmpd="sng" algn="ctr">
              <a:solidFill>
                <a:srgbClr val="6696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pitchFamily="34" charset="0"/>
              </a:endParaRPr>
            </a:p>
          </p:txBody>
        </p:sp>
        <p:sp>
          <p:nvSpPr>
            <p:cNvPr id="1047" name="Freeform: Shape 1046">
              <a:extLst>
                <a:ext uri="{FF2B5EF4-FFF2-40B4-BE49-F238E27FC236}">
                  <a16:creationId xmlns:a16="http://schemas.microsoft.com/office/drawing/2014/main" id="{588770FA-A0E9-CB03-2541-B22F3F9D2A54}"/>
                </a:ext>
              </a:extLst>
            </p:cNvPr>
            <p:cNvSpPr/>
            <p:nvPr/>
          </p:nvSpPr>
          <p:spPr bwMode="auto">
            <a:xfrm>
              <a:off x="8874919" y="2333625"/>
              <a:ext cx="69056" cy="0"/>
            </a:xfrm>
            <a:custGeom>
              <a:avLst/>
              <a:gdLst>
                <a:gd name="connsiteX0" fmla="*/ 0 w 69056"/>
                <a:gd name="connsiteY0" fmla="*/ 0 h 0"/>
                <a:gd name="connsiteX1" fmla="*/ 69056 w 69056"/>
                <a:gd name="connsiteY1" fmla="*/ 0 h 0"/>
              </a:gdLst>
              <a:ahLst/>
              <a:cxnLst>
                <a:cxn ang="0">
                  <a:pos x="connsiteX0" y="connsiteY0"/>
                </a:cxn>
                <a:cxn ang="0">
                  <a:pos x="connsiteX1" y="connsiteY1"/>
                </a:cxn>
              </a:cxnLst>
              <a:rect l="l" t="t" r="r" b="b"/>
              <a:pathLst>
                <a:path w="69056">
                  <a:moveTo>
                    <a:pt x="0" y="0"/>
                  </a:moveTo>
                  <a:lnTo>
                    <a:pt x="69056" y="0"/>
                  </a:lnTo>
                </a:path>
              </a:pathLst>
            </a:custGeom>
            <a:noFill/>
            <a:ln w="12700" cap="flat" cmpd="sng" algn="ctr">
              <a:solidFill>
                <a:srgbClr val="6696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pitchFamily="34" charset="0"/>
              </a:endParaRPr>
            </a:p>
          </p:txBody>
        </p:sp>
        <p:sp>
          <p:nvSpPr>
            <p:cNvPr id="1048" name="Freeform: Shape 1047">
              <a:extLst>
                <a:ext uri="{FF2B5EF4-FFF2-40B4-BE49-F238E27FC236}">
                  <a16:creationId xmlns:a16="http://schemas.microsoft.com/office/drawing/2014/main" id="{5181E15A-8DAB-647F-20D6-1951FAB15523}"/>
                </a:ext>
              </a:extLst>
            </p:cNvPr>
            <p:cNvSpPr/>
            <p:nvPr/>
          </p:nvSpPr>
          <p:spPr bwMode="auto">
            <a:xfrm>
              <a:off x="8908256" y="2059781"/>
              <a:ext cx="0" cy="278607"/>
            </a:xfrm>
            <a:custGeom>
              <a:avLst/>
              <a:gdLst>
                <a:gd name="connsiteX0" fmla="*/ 0 w 0"/>
                <a:gd name="connsiteY0" fmla="*/ 0 h 278607"/>
                <a:gd name="connsiteX1" fmla="*/ 0 w 0"/>
                <a:gd name="connsiteY1" fmla="*/ 278607 h 278607"/>
              </a:gdLst>
              <a:ahLst/>
              <a:cxnLst>
                <a:cxn ang="0">
                  <a:pos x="connsiteX0" y="connsiteY0"/>
                </a:cxn>
                <a:cxn ang="0">
                  <a:pos x="connsiteX1" y="connsiteY1"/>
                </a:cxn>
              </a:cxnLst>
              <a:rect l="l" t="t" r="r" b="b"/>
              <a:pathLst>
                <a:path h="278607">
                  <a:moveTo>
                    <a:pt x="0" y="0"/>
                  </a:moveTo>
                  <a:lnTo>
                    <a:pt x="0" y="278607"/>
                  </a:lnTo>
                </a:path>
              </a:pathLst>
            </a:custGeom>
            <a:noFill/>
            <a:ln w="12700" cap="flat" cmpd="sng" algn="ctr">
              <a:solidFill>
                <a:srgbClr val="6696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pitchFamily="34" charset="0"/>
              </a:endParaRPr>
            </a:p>
          </p:txBody>
        </p:sp>
      </p:grpSp>
      <p:grpSp>
        <p:nvGrpSpPr>
          <p:cNvPr id="1050" name="Group 1049">
            <a:extLst>
              <a:ext uri="{FF2B5EF4-FFF2-40B4-BE49-F238E27FC236}">
                <a16:creationId xmlns:a16="http://schemas.microsoft.com/office/drawing/2014/main" id="{C17F4F82-6A65-1386-D920-891B1DBF0BF3}"/>
              </a:ext>
            </a:extLst>
          </p:cNvPr>
          <p:cNvGrpSpPr/>
          <p:nvPr/>
        </p:nvGrpSpPr>
        <p:grpSpPr>
          <a:xfrm>
            <a:off x="4811064" y="1923332"/>
            <a:ext cx="69056" cy="514349"/>
            <a:chOff x="8874919" y="2059781"/>
            <a:chExt cx="69056" cy="278607"/>
          </a:xfrm>
        </p:grpSpPr>
        <p:sp>
          <p:nvSpPr>
            <p:cNvPr id="1051" name="Freeform: Shape 1050">
              <a:extLst>
                <a:ext uri="{FF2B5EF4-FFF2-40B4-BE49-F238E27FC236}">
                  <a16:creationId xmlns:a16="http://schemas.microsoft.com/office/drawing/2014/main" id="{8A123C77-6B2D-C975-2363-A83ED73A2738}"/>
                </a:ext>
              </a:extLst>
            </p:cNvPr>
            <p:cNvSpPr/>
            <p:nvPr/>
          </p:nvSpPr>
          <p:spPr bwMode="auto">
            <a:xfrm>
              <a:off x="8874919" y="2059781"/>
              <a:ext cx="69056" cy="0"/>
            </a:xfrm>
            <a:custGeom>
              <a:avLst/>
              <a:gdLst>
                <a:gd name="connsiteX0" fmla="*/ 0 w 69056"/>
                <a:gd name="connsiteY0" fmla="*/ 0 h 0"/>
                <a:gd name="connsiteX1" fmla="*/ 69056 w 69056"/>
                <a:gd name="connsiteY1" fmla="*/ 0 h 0"/>
              </a:gdLst>
              <a:ahLst/>
              <a:cxnLst>
                <a:cxn ang="0">
                  <a:pos x="connsiteX0" y="connsiteY0"/>
                </a:cxn>
                <a:cxn ang="0">
                  <a:pos x="connsiteX1" y="connsiteY1"/>
                </a:cxn>
              </a:cxnLst>
              <a:rect l="l" t="t" r="r" b="b"/>
              <a:pathLst>
                <a:path w="69056">
                  <a:moveTo>
                    <a:pt x="0" y="0"/>
                  </a:moveTo>
                  <a:lnTo>
                    <a:pt x="69056" y="0"/>
                  </a:lnTo>
                </a:path>
              </a:pathLst>
            </a:custGeom>
            <a:noFill/>
            <a:ln w="12700" cap="flat" cmpd="sng" algn="ctr">
              <a:solidFill>
                <a:srgbClr val="6696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pitchFamily="34" charset="0"/>
              </a:endParaRPr>
            </a:p>
          </p:txBody>
        </p:sp>
        <p:sp>
          <p:nvSpPr>
            <p:cNvPr id="1052" name="Freeform: Shape 1051">
              <a:extLst>
                <a:ext uri="{FF2B5EF4-FFF2-40B4-BE49-F238E27FC236}">
                  <a16:creationId xmlns:a16="http://schemas.microsoft.com/office/drawing/2014/main" id="{5AF65970-4CBA-8F88-4159-01E6A8F54F79}"/>
                </a:ext>
              </a:extLst>
            </p:cNvPr>
            <p:cNvSpPr/>
            <p:nvPr/>
          </p:nvSpPr>
          <p:spPr bwMode="auto">
            <a:xfrm>
              <a:off x="8874919" y="2333625"/>
              <a:ext cx="69056" cy="0"/>
            </a:xfrm>
            <a:custGeom>
              <a:avLst/>
              <a:gdLst>
                <a:gd name="connsiteX0" fmla="*/ 0 w 69056"/>
                <a:gd name="connsiteY0" fmla="*/ 0 h 0"/>
                <a:gd name="connsiteX1" fmla="*/ 69056 w 69056"/>
                <a:gd name="connsiteY1" fmla="*/ 0 h 0"/>
              </a:gdLst>
              <a:ahLst/>
              <a:cxnLst>
                <a:cxn ang="0">
                  <a:pos x="connsiteX0" y="connsiteY0"/>
                </a:cxn>
                <a:cxn ang="0">
                  <a:pos x="connsiteX1" y="connsiteY1"/>
                </a:cxn>
              </a:cxnLst>
              <a:rect l="l" t="t" r="r" b="b"/>
              <a:pathLst>
                <a:path w="69056">
                  <a:moveTo>
                    <a:pt x="0" y="0"/>
                  </a:moveTo>
                  <a:lnTo>
                    <a:pt x="69056" y="0"/>
                  </a:lnTo>
                </a:path>
              </a:pathLst>
            </a:custGeom>
            <a:noFill/>
            <a:ln w="12700" cap="flat" cmpd="sng" algn="ctr">
              <a:solidFill>
                <a:srgbClr val="6696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pitchFamily="34" charset="0"/>
              </a:endParaRPr>
            </a:p>
          </p:txBody>
        </p:sp>
        <p:sp>
          <p:nvSpPr>
            <p:cNvPr id="1053" name="Freeform: Shape 1052">
              <a:extLst>
                <a:ext uri="{FF2B5EF4-FFF2-40B4-BE49-F238E27FC236}">
                  <a16:creationId xmlns:a16="http://schemas.microsoft.com/office/drawing/2014/main" id="{4DD8DC4D-7EB2-4ABE-3A28-4D0CB8C9AF83}"/>
                </a:ext>
              </a:extLst>
            </p:cNvPr>
            <p:cNvSpPr/>
            <p:nvPr/>
          </p:nvSpPr>
          <p:spPr bwMode="auto">
            <a:xfrm>
              <a:off x="8908256" y="2059781"/>
              <a:ext cx="0" cy="278607"/>
            </a:xfrm>
            <a:custGeom>
              <a:avLst/>
              <a:gdLst>
                <a:gd name="connsiteX0" fmla="*/ 0 w 0"/>
                <a:gd name="connsiteY0" fmla="*/ 0 h 278607"/>
                <a:gd name="connsiteX1" fmla="*/ 0 w 0"/>
                <a:gd name="connsiteY1" fmla="*/ 278607 h 278607"/>
              </a:gdLst>
              <a:ahLst/>
              <a:cxnLst>
                <a:cxn ang="0">
                  <a:pos x="connsiteX0" y="connsiteY0"/>
                </a:cxn>
                <a:cxn ang="0">
                  <a:pos x="connsiteX1" y="connsiteY1"/>
                </a:cxn>
              </a:cxnLst>
              <a:rect l="l" t="t" r="r" b="b"/>
              <a:pathLst>
                <a:path h="278607">
                  <a:moveTo>
                    <a:pt x="0" y="0"/>
                  </a:moveTo>
                  <a:lnTo>
                    <a:pt x="0" y="278607"/>
                  </a:lnTo>
                </a:path>
              </a:pathLst>
            </a:custGeom>
            <a:noFill/>
            <a:ln w="12700" cap="flat" cmpd="sng" algn="ctr">
              <a:solidFill>
                <a:srgbClr val="6696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pitchFamily="34" charset="0"/>
              </a:endParaRPr>
            </a:p>
          </p:txBody>
        </p:sp>
      </p:grpSp>
      <p:grpSp>
        <p:nvGrpSpPr>
          <p:cNvPr id="1054" name="Group 1053">
            <a:extLst>
              <a:ext uri="{FF2B5EF4-FFF2-40B4-BE49-F238E27FC236}">
                <a16:creationId xmlns:a16="http://schemas.microsoft.com/office/drawing/2014/main" id="{56ADB700-95F6-099A-BACC-1D937A337A6B}"/>
              </a:ext>
            </a:extLst>
          </p:cNvPr>
          <p:cNvGrpSpPr/>
          <p:nvPr/>
        </p:nvGrpSpPr>
        <p:grpSpPr>
          <a:xfrm>
            <a:off x="2956071" y="2042395"/>
            <a:ext cx="69056" cy="216694"/>
            <a:chOff x="8874919" y="2059781"/>
            <a:chExt cx="69056" cy="278607"/>
          </a:xfrm>
        </p:grpSpPr>
        <p:sp>
          <p:nvSpPr>
            <p:cNvPr id="1055" name="Freeform: Shape 1054">
              <a:extLst>
                <a:ext uri="{FF2B5EF4-FFF2-40B4-BE49-F238E27FC236}">
                  <a16:creationId xmlns:a16="http://schemas.microsoft.com/office/drawing/2014/main" id="{164AAC9D-7B4B-A093-1AF7-A43BFC01648C}"/>
                </a:ext>
              </a:extLst>
            </p:cNvPr>
            <p:cNvSpPr/>
            <p:nvPr/>
          </p:nvSpPr>
          <p:spPr bwMode="auto">
            <a:xfrm>
              <a:off x="8874919" y="2059781"/>
              <a:ext cx="69056" cy="0"/>
            </a:xfrm>
            <a:custGeom>
              <a:avLst/>
              <a:gdLst>
                <a:gd name="connsiteX0" fmla="*/ 0 w 69056"/>
                <a:gd name="connsiteY0" fmla="*/ 0 h 0"/>
                <a:gd name="connsiteX1" fmla="*/ 69056 w 69056"/>
                <a:gd name="connsiteY1" fmla="*/ 0 h 0"/>
              </a:gdLst>
              <a:ahLst/>
              <a:cxnLst>
                <a:cxn ang="0">
                  <a:pos x="connsiteX0" y="connsiteY0"/>
                </a:cxn>
                <a:cxn ang="0">
                  <a:pos x="connsiteX1" y="connsiteY1"/>
                </a:cxn>
              </a:cxnLst>
              <a:rect l="l" t="t" r="r" b="b"/>
              <a:pathLst>
                <a:path w="69056">
                  <a:moveTo>
                    <a:pt x="0" y="0"/>
                  </a:moveTo>
                  <a:lnTo>
                    <a:pt x="69056" y="0"/>
                  </a:lnTo>
                </a:path>
              </a:pathLst>
            </a:custGeom>
            <a:noFill/>
            <a:ln w="12700" cap="flat" cmpd="sng" algn="ctr">
              <a:solidFill>
                <a:srgbClr val="6696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pitchFamily="34" charset="0"/>
              </a:endParaRPr>
            </a:p>
          </p:txBody>
        </p:sp>
        <p:sp>
          <p:nvSpPr>
            <p:cNvPr id="1056" name="Freeform: Shape 1055">
              <a:extLst>
                <a:ext uri="{FF2B5EF4-FFF2-40B4-BE49-F238E27FC236}">
                  <a16:creationId xmlns:a16="http://schemas.microsoft.com/office/drawing/2014/main" id="{C3424E81-7D16-8FBB-39CA-454989168267}"/>
                </a:ext>
              </a:extLst>
            </p:cNvPr>
            <p:cNvSpPr/>
            <p:nvPr/>
          </p:nvSpPr>
          <p:spPr bwMode="auto">
            <a:xfrm>
              <a:off x="8874919" y="2333625"/>
              <a:ext cx="69056" cy="0"/>
            </a:xfrm>
            <a:custGeom>
              <a:avLst/>
              <a:gdLst>
                <a:gd name="connsiteX0" fmla="*/ 0 w 69056"/>
                <a:gd name="connsiteY0" fmla="*/ 0 h 0"/>
                <a:gd name="connsiteX1" fmla="*/ 69056 w 69056"/>
                <a:gd name="connsiteY1" fmla="*/ 0 h 0"/>
              </a:gdLst>
              <a:ahLst/>
              <a:cxnLst>
                <a:cxn ang="0">
                  <a:pos x="connsiteX0" y="connsiteY0"/>
                </a:cxn>
                <a:cxn ang="0">
                  <a:pos x="connsiteX1" y="connsiteY1"/>
                </a:cxn>
              </a:cxnLst>
              <a:rect l="l" t="t" r="r" b="b"/>
              <a:pathLst>
                <a:path w="69056">
                  <a:moveTo>
                    <a:pt x="0" y="0"/>
                  </a:moveTo>
                  <a:lnTo>
                    <a:pt x="69056" y="0"/>
                  </a:lnTo>
                </a:path>
              </a:pathLst>
            </a:custGeom>
            <a:noFill/>
            <a:ln w="12700" cap="flat" cmpd="sng" algn="ctr">
              <a:solidFill>
                <a:srgbClr val="6696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pitchFamily="34" charset="0"/>
              </a:endParaRPr>
            </a:p>
          </p:txBody>
        </p:sp>
        <p:sp>
          <p:nvSpPr>
            <p:cNvPr id="1057" name="Freeform: Shape 1056">
              <a:extLst>
                <a:ext uri="{FF2B5EF4-FFF2-40B4-BE49-F238E27FC236}">
                  <a16:creationId xmlns:a16="http://schemas.microsoft.com/office/drawing/2014/main" id="{54AC0D17-54F6-59E3-8B44-E6816F63EA89}"/>
                </a:ext>
              </a:extLst>
            </p:cNvPr>
            <p:cNvSpPr/>
            <p:nvPr/>
          </p:nvSpPr>
          <p:spPr bwMode="auto">
            <a:xfrm>
              <a:off x="8908256" y="2059781"/>
              <a:ext cx="0" cy="278607"/>
            </a:xfrm>
            <a:custGeom>
              <a:avLst/>
              <a:gdLst>
                <a:gd name="connsiteX0" fmla="*/ 0 w 0"/>
                <a:gd name="connsiteY0" fmla="*/ 0 h 278607"/>
                <a:gd name="connsiteX1" fmla="*/ 0 w 0"/>
                <a:gd name="connsiteY1" fmla="*/ 278607 h 278607"/>
              </a:gdLst>
              <a:ahLst/>
              <a:cxnLst>
                <a:cxn ang="0">
                  <a:pos x="connsiteX0" y="connsiteY0"/>
                </a:cxn>
                <a:cxn ang="0">
                  <a:pos x="connsiteX1" y="connsiteY1"/>
                </a:cxn>
              </a:cxnLst>
              <a:rect l="l" t="t" r="r" b="b"/>
              <a:pathLst>
                <a:path h="278607">
                  <a:moveTo>
                    <a:pt x="0" y="0"/>
                  </a:moveTo>
                  <a:lnTo>
                    <a:pt x="0" y="278607"/>
                  </a:lnTo>
                </a:path>
              </a:pathLst>
            </a:custGeom>
            <a:noFill/>
            <a:ln w="12700" cap="flat" cmpd="sng" algn="ctr">
              <a:solidFill>
                <a:srgbClr val="6696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pitchFamily="34" charset="0"/>
              </a:endParaRPr>
            </a:p>
          </p:txBody>
        </p:sp>
      </p:grpSp>
      <p:grpSp>
        <p:nvGrpSpPr>
          <p:cNvPr id="1058" name="Group 1057">
            <a:extLst>
              <a:ext uri="{FF2B5EF4-FFF2-40B4-BE49-F238E27FC236}">
                <a16:creationId xmlns:a16="http://schemas.microsoft.com/office/drawing/2014/main" id="{1C948353-5416-25F7-CD98-6E1B1C9F34ED}"/>
              </a:ext>
            </a:extLst>
          </p:cNvPr>
          <p:cNvGrpSpPr/>
          <p:nvPr/>
        </p:nvGrpSpPr>
        <p:grpSpPr>
          <a:xfrm>
            <a:off x="2336946" y="2147170"/>
            <a:ext cx="69056" cy="157162"/>
            <a:chOff x="8874919" y="2059781"/>
            <a:chExt cx="69056" cy="278607"/>
          </a:xfrm>
        </p:grpSpPr>
        <p:sp>
          <p:nvSpPr>
            <p:cNvPr id="1059" name="Freeform: Shape 1058">
              <a:extLst>
                <a:ext uri="{FF2B5EF4-FFF2-40B4-BE49-F238E27FC236}">
                  <a16:creationId xmlns:a16="http://schemas.microsoft.com/office/drawing/2014/main" id="{092DC9EA-2B09-0AA1-54D0-D33A4E812F7B}"/>
                </a:ext>
              </a:extLst>
            </p:cNvPr>
            <p:cNvSpPr/>
            <p:nvPr/>
          </p:nvSpPr>
          <p:spPr bwMode="auto">
            <a:xfrm>
              <a:off x="8874919" y="2059781"/>
              <a:ext cx="69056" cy="0"/>
            </a:xfrm>
            <a:custGeom>
              <a:avLst/>
              <a:gdLst>
                <a:gd name="connsiteX0" fmla="*/ 0 w 69056"/>
                <a:gd name="connsiteY0" fmla="*/ 0 h 0"/>
                <a:gd name="connsiteX1" fmla="*/ 69056 w 69056"/>
                <a:gd name="connsiteY1" fmla="*/ 0 h 0"/>
              </a:gdLst>
              <a:ahLst/>
              <a:cxnLst>
                <a:cxn ang="0">
                  <a:pos x="connsiteX0" y="connsiteY0"/>
                </a:cxn>
                <a:cxn ang="0">
                  <a:pos x="connsiteX1" y="connsiteY1"/>
                </a:cxn>
              </a:cxnLst>
              <a:rect l="l" t="t" r="r" b="b"/>
              <a:pathLst>
                <a:path w="69056">
                  <a:moveTo>
                    <a:pt x="0" y="0"/>
                  </a:moveTo>
                  <a:lnTo>
                    <a:pt x="69056" y="0"/>
                  </a:lnTo>
                </a:path>
              </a:pathLst>
            </a:custGeom>
            <a:noFill/>
            <a:ln w="12700" cap="flat" cmpd="sng" algn="ctr">
              <a:solidFill>
                <a:srgbClr val="6696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pitchFamily="34" charset="0"/>
              </a:endParaRPr>
            </a:p>
          </p:txBody>
        </p:sp>
        <p:sp>
          <p:nvSpPr>
            <p:cNvPr id="1060" name="Freeform: Shape 1059">
              <a:extLst>
                <a:ext uri="{FF2B5EF4-FFF2-40B4-BE49-F238E27FC236}">
                  <a16:creationId xmlns:a16="http://schemas.microsoft.com/office/drawing/2014/main" id="{A45FB03A-5085-6AE0-88AE-F3FFBD7AE9BC}"/>
                </a:ext>
              </a:extLst>
            </p:cNvPr>
            <p:cNvSpPr/>
            <p:nvPr/>
          </p:nvSpPr>
          <p:spPr bwMode="auto">
            <a:xfrm>
              <a:off x="8874919" y="2333625"/>
              <a:ext cx="69056" cy="0"/>
            </a:xfrm>
            <a:custGeom>
              <a:avLst/>
              <a:gdLst>
                <a:gd name="connsiteX0" fmla="*/ 0 w 69056"/>
                <a:gd name="connsiteY0" fmla="*/ 0 h 0"/>
                <a:gd name="connsiteX1" fmla="*/ 69056 w 69056"/>
                <a:gd name="connsiteY1" fmla="*/ 0 h 0"/>
              </a:gdLst>
              <a:ahLst/>
              <a:cxnLst>
                <a:cxn ang="0">
                  <a:pos x="connsiteX0" y="connsiteY0"/>
                </a:cxn>
                <a:cxn ang="0">
                  <a:pos x="connsiteX1" y="connsiteY1"/>
                </a:cxn>
              </a:cxnLst>
              <a:rect l="l" t="t" r="r" b="b"/>
              <a:pathLst>
                <a:path w="69056">
                  <a:moveTo>
                    <a:pt x="0" y="0"/>
                  </a:moveTo>
                  <a:lnTo>
                    <a:pt x="69056" y="0"/>
                  </a:lnTo>
                </a:path>
              </a:pathLst>
            </a:custGeom>
            <a:noFill/>
            <a:ln w="12700" cap="flat" cmpd="sng" algn="ctr">
              <a:solidFill>
                <a:srgbClr val="6696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pitchFamily="34" charset="0"/>
              </a:endParaRPr>
            </a:p>
          </p:txBody>
        </p:sp>
        <p:sp>
          <p:nvSpPr>
            <p:cNvPr id="1061" name="Freeform: Shape 1060">
              <a:extLst>
                <a:ext uri="{FF2B5EF4-FFF2-40B4-BE49-F238E27FC236}">
                  <a16:creationId xmlns:a16="http://schemas.microsoft.com/office/drawing/2014/main" id="{290C5A53-EBD5-629F-F590-7692E70D15CD}"/>
                </a:ext>
              </a:extLst>
            </p:cNvPr>
            <p:cNvSpPr/>
            <p:nvPr/>
          </p:nvSpPr>
          <p:spPr bwMode="auto">
            <a:xfrm>
              <a:off x="8908256" y="2059781"/>
              <a:ext cx="0" cy="278607"/>
            </a:xfrm>
            <a:custGeom>
              <a:avLst/>
              <a:gdLst>
                <a:gd name="connsiteX0" fmla="*/ 0 w 0"/>
                <a:gd name="connsiteY0" fmla="*/ 0 h 278607"/>
                <a:gd name="connsiteX1" fmla="*/ 0 w 0"/>
                <a:gd name="connsiteY1" fmla="*/ 278607 h 278607"/>
              </a:gdLst>
              <a:ahLst/>
              <a:cxnLst>
                <a:cxn ang="0">
                  <a:pos x="connsiteX0" y="connsiteY0"/>
                </a:cxn>
                <a:cxn ang="0">
                  <a:pos x="connsiteX1" y="connsiteY1"/>
                </a:cxn>
              </a:cxnLst>
              <a:rect l="l" t="t" r="r" b="b"/>
              <a:pathLst>
                <a:path h="278607">
                  <a:moveTo>
                    <a:pt x="0" y="0"/>
                  </a:moveTo>
                  <a:lnTo>
                    <a:pt x="0" y="278607"/>
                  </a:lnTo>
                </a:path>
              </a:pathLst>
            </a:custGeom>
            <a:noFill/>
            <a:ln w="12700" cap="flat" cmpd="sng" algn="ctr">
              <a:solidFill>
                <a:srgbClr val="6696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pitchFamily="34" charset="0"/>
              </a:endParaRPr>
            </a:p>
          </p:txBody>
        </p:sp>
      </p:grpSp>
      <p:grpSp>
        <p:nvGrpSpPr>
          <p:cNvPr id="1062" name="Group 1061">
            <a:extLst>
              <a:ext uri="{FF2B5EF4-FFF2-40B4-BE49-F238E27FC236}">
                <a16:creationId xmlns:a16="http://schemas.microsoft.com/office/drawing/2014/main" id="{57042D42-A3D0-C13B-EA92-B696874B7B25}"/>
              </a:ext>
            </a:extLst>
          </p:cNvPr>
          <p:cNvGrpSpPr/>
          <p:nvPr/>
        </p:nvGrpSpPr>
        <p:grpSpPr>
          <a:xfrm>
            <a:off x="1715440" y="2363864"/>
            <a:ext cx="69056" cy="109537"/>
            <a:chOff x="8874919" y="2059781"/>
            <a:chExt cx="69056" cy="278607"/>
          </a:xfrm>
        </p:grpSpPr>
        <p:sp>
          <p:nvSpPr>
            <p:cNvPr id="1063" name="Freeform: Shape 1062">
              <a:extLst>
                <a:ext uri="{FF2B5EF4-FFF2-40B4-BE49-F238E27FC236}">
                  <a16:creationId xmlns:a16="http://schemas.microsoft.com/office/drawing/2014/main" id="{6BB4FB2B-32E8-2147-F2BE-78D2EAF118EF}"/>
                </a:ext>
              </a:extLst>
            </p:cNvPr>
            <p:cNvSpPr/>
            <p:nvPr/>
          </p:nvSpPr>
          <p:spPr bwMode="auto">
            <a:xfrm>
              <a:off x="8874919" y="2059781"/>
              <a:ext cx="69056" cy="0"/>
            </a:xfrm>
            <a:custGeom>
              <a:avLst/>
              <a:gdLst>
                <a:gd name="connsiteX0" fmla="*/ 0 w 69056"/>
                <a:gd name="connsiteY0" fmla="*/ 0 h 0"/>
                <a:gd name="connsiteX1" fmla="*/ 69056 w 69056"/>
                <a:gd name="connsiteY1" fmla="*/ 0 h 0"/>
              </a:gdLst>
              <a:ahLst/>
              <a:cxnLst>
                <a:cxn ang="0">
                  <a:pos x="connsiteX0" y="connsiteY0"/>
                </a:cxn>
                <a:cxn ang="0">
                  <a:pos x="connsiteX1" y="connsiteY1"/>
                </a:cxn>
              </a:cxnLst>
              <a:rect l="l" t="t" r="r" b="b"/>
              <a:pathLst>
                <a:path w="69056">
                  <a:moveTo>
                    <a:pt x="0" y="0"/>
                  </a:moveTo>
                  <a:lnTo>
                    <a:pt x="69056" y="0"/>
                  </a:lnTo>
                </a:path>
              </a:pathLst>
            </a:custGeom>
            <a:noFill/>
            <a:ln w="12700" cap="flat" cmpd="sng" algn="ctr">
              <a:solidFill>
                <a:srgbClr val="6696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pitchFamily="34" charset="0"/>
              </a:endParaRPr>
            </a:p>
          </p:txBody>
        </p:sp>
        <p:sp>
          <p:nvSpPr>
            <p:cNvPr id="1064" name="Freeform: Shape 1063">
              <a:extLst>
                <a:ext uri="{FF2B5EF4-FFF2-40B4-BE49-F238E27FC236}">
                  <a16:creationId xmlns:a16="http://schemas.microsoft.com/office/drawing/2014/main" id="{31AA99DD-E549-9F89-278C-8F4C4F39C054}"/>
                </a:ext>
              </a:extLst>
            </p:cNvPr>
            <p:cNvSpPr/>
            <p:nvPr/>
          </p:nvSpPr>
          <p:spPr bwMode="auto">
            <a:xfrm>
              <a:off x="8874919" y="2333625"/>
              <a:ext cx="69056" cy="0"/>
            </a:xfrm>
            <a:custGeom>
              <a:avLst/>
              <a:gdLst>
                <a:gd name="connsiteX0" fmla="*/ 0 w 69056"/>
                <a:gd name="connsiteY0" fmla="*/ 0 h 0"/>
                <a:gd name="connsiteX1" fmla="*/ 69056 w 69056"/>
                <a:gd name="connsiteY1" fmla="*/ 0 h 0"/>
              </a:gdLst>
              <a:ahLst/>
              <a:cxnLst>
                <a:cxn ang="0">
                  <a:pos x="connsiteX0" y="connsiteY0"/>
                </a:cxn>
                <a:cxn ang="0">
                  <a:pos x="connsiteX1" y="connsiteY1"/>
                </a:cxn>
              </a:cxnLst>
              <a:rect l="l" t="t" r="r" b="b"/>
              <a:pathLst>
                <a:path w="69056">
                  <a:moveTo>
                    <a:pt x="0" y="0"/>
                  </a:moveTo>
                  <a:lnTo>
                    <a:pt x="69056" y="0"/>
                  </a:lnTo>
                </a:path>
              </a:pathLst>
            </a:custGeom>
            <a:noFill/>
            <a:ln w="12700" cap="flat" cmpd="sng" algn="ctr">
              <a:solidFill>
                <a:srgbClr val="6696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pitchFamily="34" charset="0"/>
              </a:endParaRPr>
            </a:p>
          </p:txBody>
        </p:sp>
        <p:sp>
          <p:nvSpPr>
            <p:cNvPr id="1065" name="Freeform: Shape 1064">
              <a:extLst>
                <a:ext uri="{FF2B5EF4-FFF2-40B4-BE49-F238E27FC236}">
                  <a16:creationId xmlns:a16="http://schemas.microsoft.com/office/drawing/2014/main" id="{B22E0F5F-B8FC-4566-90FF-9043B8FB1BF5}"/>
                </a:ext>
              </a:extLst>
            </p:cNvPr>
            <p:cNvSpPr/>
            <p:nvPr/>
          </p:nvSpPr>
          <p:spPr bwMode="auto">
            <a:xfrm>
              <a:off x="8908256" y="2059781"/>
              <a:ext cx="0" cy="278607"/>
            </a:xfrm>
            <a:custGeom>
              <a:avLst/>
              <a:gdLst>
                <a:gd name="connsiteX0" fmla="*/ 0 w 0"/>
                <a:gd name="connsiteY0" fmla="*/ 0 h 278607"/>
                <a:gd name="connsiteX1" fmla="*/ 0 w 0"/>
                <a:gd name="connsiteY1" fmla="*/ 278607 h 278607"/>
              </a:gdLst>
              <a:ahLst/>
              <a:cxnLst>
                <a:cxn ang="0">
                  <a:pos x="connsiteX0" y="connsiteY0"/>
                </a:cxn>
                <a:cxn ang="0">
                  <a:pos x="connsiteX1" y="connsiteY1"/>
                </a:cxn>
              </a:cxnLst>
              <a:rect l="l" t="t" r="r" b="b"/>
              <a:pathLst>
                <a:path h="278607">
                  <a:moveTo>
                    <a:pt x="0" y="0"/>
                  </a:moveTo>
                  <a:lnTo>
                    <a:pt x="0" y="278607"/>
                  </a:lnTo>
                </a:path>
              </a:pathLst>
            </a:custGeom>
            <a:noFill/>
            <a:ln w="12700" cap="flat" cmpd="sng" algn="ctr">
              <a:solidFill>
                <a:srgbClr val="6696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pitchFamily="34" charset="0"/>
              </a:endParaRPr>
            </a:p>
          </p:txBody>
        </p:sp>
      </p:grpSp>
      <p:grpSp>
        <p:nvGrpSpPr>
          <p:cNvPr id="1066" name="Group 1065">
            <a:extLst>
              <a:ext uri="{FF2B5EF4-FFF2-40B4-BE49-F238E27FC236}">
                <a16:creationId xmlns:a16="http://schemas.microsoft.com/office/drawing/2014/main" id="{4D30E851-9DAD-701B-16E8-7A4A74428B93}"/>
              </a:ext>
            </a:extLst>
          </p:cNvPr>
          <p:cNvGrpSpPr/>
          <p:nvPr/>
        </p:nvGrpSpPr>
        <p:grpSpPr>
          <a:xfrm>
            <a:off x="1298721" y="2518645"/>
            <a:ext cx="69056" cy="85725"/>
            <a:chOff x="8874919" y="2059781"/>
            <a:chExt cx="69056" cy="278607"/>
          </a:xfrm>
        </p:grpSpPr>
        <p:sp>
          <p:nvSpPr>
            <p:cNvPr id="1067" name="Freeform: Shape 1066">
              <a:extLst>
                <a:ext uri="{FF2B5EF4-FFF2-40B4-BE49-F238E27FC236}">
                  <a16:creationId xmlns:a16="http://schemas.microsoft.com/office/drawing/2014/main" id="{70BA1C8C-E180-189A-1B50-A7809AD25BE8}"/>
                </a:ext>
              </a:extLst>
            </p:cNvPr>
            <p:cNvSpPr/>
            <p:nvPr/>
          </p:nvSpPr>
          <p:spPr bwMode="auto">
            <a:xfrm>
              <a:off x="8874919" y="2059781"/>
              <a:ext cx="69056" cy="0"/>
            </a:xfrm>
            <a:custGeom>
              <a:avLst/>
              <a:gdLst>
                <a:gd name="connsiteX0" fmla="*/ 0 w 69056"/>
                <a:gd name="connsiteY0" fmla="*/ 0 h 0"/>
                <a:gd name="connsiteX1" fmla="*/ 69056 w 69056"/>
                <a:gd name="connsiteY1" fmla="*/ 0 h 0"/>
              </a:gdLst>
              <a:ahLst/>
              <a:cxnLst>
                <a:cxn ang="0">
                  <a:pos x="connsiteX0" y="connsiteY0"/>
                </a:cxn>
                <a:cxn ang="0">
                  <a:pos x="connsiteX1" y="connsiteY1"/>
                </a:cxn>
              </a:cxnLst>
              <a:rect l="l" t="t" r="r" b="b"/>
              <a:pathLst>
                <a:path w="69056">
                  <a:moveTo>
                    <a:pt x="0" y="0"/>
                  </a:moveTo>
                  <a:lnTo>
                    <a:pt x="69056" y="0"/>
                  </a:lnTo>
                </a:path>
              </a:pathLst>
            </a:custGeom>
            <a:noFill/>
            <a:ln w="12700" cap="flat" cmpd="sng" algn="ctr">
              <a:solidFill>
                <a:srgbClr val="6696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pitchFamily="34" charset="0"/>
              </a:endParaRPr>
            </a:p>
          </p:txBody>
        </p:sp>
        <p:sp>
          <p:nvSpPr>
            <p:cNvPr id="1068" name="Freeform: Shape 1067">
              <a:extLst>
                <a:ext uri="{FF2B5EF4-FFF2-40B4-BE49-F238E27FC236}">
                  <a16:creationId xmlns:a16="http://schemas.microsoft.com/office/drawing/2014/main" id="{04984ED9-2DFA-756A-6BDC-94344F93013E}"/>
                </a:ext>
              </a:extLst>
            </p:cNvPr>
            <p:cNvSpPr/>
            <p:nvPr/>
          </p:nvSpPr>
          <p:spPr bwMode="auto">
            <a:xfrm>
              <a:off x="8874919" y="2333625"/>
              <a:ext cx="69056" cy="0"/>
            </a:xfrm>
            <a:custGeom>
              <a:avLst/>
              <a:gdLst>
                <a:gd name="connsiteX0" fmla="*/ 0 w 69056"/>
                <a:gd name="connsiteY0" fmla="*/ 0 h 0"/>
                <a:gd name="connsiteX1" fmla="*/ 69056 w 69056"/>
                <a:gd name="connsiteY1" fmla="*/ 0 h 0"/>
              </a:gdLst>
              <a:ahLst/>
              <a:cxnLst>
                <a:cxn ang="0">
                  <a:pos x="connsiteX0" y="connsiteY0"/>
                </a:cxn>
                <a:cxn ang="0">
                  <a:pos x="connsiteX1" y="connsiteY1"/>
                </a:cxn>
              </a:cxnLst>
              <a:rect l="l" t="t" r="r" b="b"/>
              <a:pathLst>
                <a:path w="69056">
                  <a:moveTo>
                    <a:pt x="0" y="0"/>
                  </a:moveTo>
                  <a:lnTo>
                    <a:pt x="69056" y="0"/>
                  </a:lnTo>
                </a:path>
              </a:pathLst>
            </a:custGeom>
            <a:noFill/>
            <a:ln w="12700" cap="flat" cmpd="sng" algn="ctr">
              <a:solidFill>
                <a:srgbClr val="6696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pitchFamily="34" charset="0"/>
              </a:endParaRPr>
            </a:p>
          </p:txBody>
        </p:sp>
        <p:sp>
          <p:nvSpPr>
            <p:cNvPr id="1069" name="Freeform: Shape 1068">
              <a:extLst>
                <a:ext uri="{FF2B5EF4-FFF2-40B4-BE49-F238E27FC236}">
                  <a16:creationId xmlns:a16="http://schemas.microsoft.com/office/drawing/2014/main" id="{00E3E0F4-6ED5-5A04-25F6-F5B82EC3DA3F}"/>
                </a:ext>
              </a:extLst>
            </p:cNvPr>
            <p:cNvSpPr/>
            <p:nvPr/>
          </p:nvSpPr>
          <p:spPr bwMode="auto">
            <a:xfrm>
              <a:off x="8908256" y="2059781"/>
              <a:ext cx="0" cy="278607"/>
            </a:xfrm>
            <a:custGeom>
              <a:avLst/>
              <a:gdLst>
                <a:gd name="connsiteX0" fmla="*/ 0 w 0"/>
                <a:gd name="connsiteY0" fmla="*/ 0 h 278607"/>
                <a:gd name="connsiteX1" fmla="*/ 0 w 0"/>
                <a:gd name="connsiteY1" fmla="*/ 278607 h 278607"/>
              </a:gdLst>
              <a:ahLst/>
              <a:cxnLst>
                <a:cxn ang="0">
                  <a:pos x="connsiteX0" y="connsiteY0"/>
                </a:cxn>
                <a:cxn ang="0">
                  <a:pos x="connsiteX1" y="connsiteY1"/>
                </a:cxn>
              </a:cxnLst>
              <a:rect l="l" t="t" r="r" b="b"/>
              <a:pathLst>
                <a:path h="278607">
                  <a:moveTo>
                    <a:pt x="0" y="0"/>
                  </a:moveTo>
                  <a:lnTo>
                    <a:pt x="0" y="278607"/>
                  </a:lnTo>
                </a:path>
              </a:pathLst>
            </a:custGeom>
            <a:noFill/>
            <a:ln w="12700" cap="flat" cmpd="sng" algn="ctr">
              <a:solidFill>
                <a:srgbClr val="6696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pitchFamily="34" charset="0"/>
              </a:endParaRPr>
            </a:p>
          </p:txBody>
        </p:sp>
      </p:grpSp>
      <p:sp>
        <p:nvSpPr>
          <p:cNvPr id="1070" name="TextBox 1069">
            <a:extLst>
              <a:ext uri="{FF2B5EF4-FFF2-40B4-BE49-F238E27FC236}">
                <a16:creationId xmlns:a16="http://schemas.microsoft.com/office/drawing/2014/main" id="{7D64BD11-8BF4-4E67-9051-43AD1D7E9517}"/>
              </a:ext>
            </a:extLst>
          </p:cNvPr>
          <p:cNvSpPr txBox="1"/>
          <p:nvPr/>
        </p:nvSpPr>
        <p:spPr>
          <a:xfrm>
            <a:off x="1014081" y="2507138"/>
            <a:ext cx="144270" cy="123111"/>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669600"/>
                </a:solidFill>
                <a:effectLst/>
                <a:uLnTx/>
                <a:uFillTx/>
                <a:latin typeface="Arial"/>
                <a:ea typeface="+mn-ea"/>
                <a:cs typeface="+mn-cs"/>
              </a:rPr>
              <a:t>0.0</a:t>
            </a:r>
          </a:p>
        </p:txBody>
      </p:sp>
      <p:sp>
        <p:nvSpPr>
          <p:cNvPr id="1074" name="TextBox 1073">
            <a:extLst>
              <a:ext uri="{FF2B5EF4-FFF2-40B4-BE49-F238E27FC236}">
                <a16:creationId xmlns:a16="http://schemas.microsoft.com/office/drawing/2014/main" id="{63EA2E9B-98AB-F5CB-2037-4374698885C6}"/>
              </a:ext>
            </a:extLst>
          </p:cNvPr>
          <p:cNvSpPr txBox="1"/>
          <p:nvPr/>
        </p:nvSpPr>
        <p:spPr>
          <a:xfrm>
            <a:off x="1208551" y="2397601"/>
            <a:ext cx="144270" cy="123111"/>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669600"/>
                </a:solidFill>
                <a:effectLst/>
                <a:uLnTx/>
                <a:uFillTx/>
                <a:latin typeface="Arial"/>
                <a:ea typeface="+mn-ea"/>
                <a:cs typeface="+mn-cs"/>
              </a:rPr>
              <a:t>0.4</a:t>
            </a:r>
            <a:endParaRPr kumimoji="0" lang="en-US" sz="800" b="0" i="0" u="none" strike="noStrike" kern="1200" cap="none" spc="0" normalizeH="0" baseline="0" noProof="0" dirty="0">
              <a:ln>
                <a:noFill/>
              </a:ln>
              <a:solidFill>
                <a:srgbClr val="669600"/>
              </a:solidFill>
              <a:effectLst/>
              <a:uLnTx/>
              <a:uFillTx/>
              <a:latin typeface="Arial"/>
              <a:ea typeface="+mn-ea"/>
              <a:cs typeface="+mn-cs"/>
            </a:endParaRPr>
          </a:p>
        </p:txBody>
      </p:sp>
      <p:sp>
        <p:nvSpPr>
          <p:cNvPr id="1075" name="TextBox 1074">
            <a:extLst>
              <a:ext uri="{FF2B5EF4-FFF2-40B4-BE49-F238E27FC236}">
                <a16:creationId xmlns:a16="http://schemas.microsoft.com/office/drawing/2014/main" id="{DD634872-4DD1-0324-127B-5BA237EEB208}"/>
              </a:ext>
            </a:extLst>
          </p:cNvPr>
          <p:cNvSpPr txBox="1"/>
          <p:nvPr/>
        </p:nvSpPr>
        <p:spPr>
          <a:xfrm>
            <a:off x="1756614" y="2242345"/>
            <a:ext cx="144270" cy="123111"/>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669600"/>
                </a:solidFill>
                <a:effectLst/>
                <a:uLnTx/>
                <a:uFillTx/>
                <a:latin typeface="Arial"/>
                <a:ea typeface="+mn-ea"/>
                <a:cs typeface="+mn-cs"/>
              </a:rPr>
              <a:t>1.0</a:t>
            </a:r>
          </a:p>
        </p:txBody>
      </p:sp>
      <p:sp>
        <p:nvSpPr>
          <p:cNvPr id="1076" name="TextBox 1075">
            <a:extLst>
              <a:ext uri="{FF2B5EF4-FFF2-40B4-BE49-F238E27FC236}">
                <a16:creationId xmlns:a16="http://schemas.microsoft.com/office/drawing/2014/main" id="{6A0EC24A-3F17-0E85-7701-02711180E257}"/>
              </a:ext>
            </a:extLst>
          </p:cNvPr>
          <p:cNvSpPr txBox="1"/>
          <p:nvPr/>
        </p:nvSpPr>
        <p:spPr>
          <a:xfrm>
            <a:off x="2406321" y="2080895"/>
            <a:ext cx="144270" cy="123111"/>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669600"/>
                </a:solidFill>
                <a:effectLst/>
                <a:uLnTx/>
                <a:uFillTx/>
                <a:latin typeface="Arial"/>
                <a:ea typeface="+mn-ea"/>
                <a:cs typeface="+mn-cs"/>
              </a:rPr>
              <a:t>1.9</a:t>
            </a:r>
            <a:endParaRPr kumimoji="0" lang="en-US" sz="800" b="0" i="0" u="none" strike="noStrike" kern="1200" cap="none" spc="0" normalizeH="0" baseline="0" noProof="0" dirty="0">
              <a:ln>
                <a:noFill/>
              </a:ln>
              <a:solidFill>
                <a:srgbClr val="669600"/>
              </a:solidFill>
              <a:effectLst/>
              <a:uLnTx/>
              <a:uFillTx/>
              <a:latin typeface="Arial"/>
              <a:ea typeface="+mn-ea"/>
              <a:cs typeface="+mn-cs"/>
            </a:endParaRPr>
          </a:p>
        </p:txBody>
      </p:sp>
      <p:sp>
        <p:nvSpPr>
          <p:cNvPr id="1077" name="TextBox 1076">
            <a:extLst>
              <a:ext uri="{FF2B5EF4-FFF2-40B4-BE49-F238E27FC236}">
                <a16:creationId xmlns:a16="http://schemas.microsoft.com/office/drawing/2014/main" id="{31875F75-E8FC-9639-B576-04F80BEED225}"/>
              </a:ext>
            </a:extLst>
          </p:cNvPr>
          <p:cNvSpPr txBox="1"/>
          <p:nvPr/>
        </p:nvSpPr>
        <p:spPr>
          <a:xfrm>
            <a:off x="3027828" y="2014219"/>
            <a:ext cx="144270" cy="123111"/>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669600"/>
                </a:solidFill>
                <a:effectLst/>
                <a:uLnTx/>
                <a:uFillTx/>
                <a:latin typeface="Arial"/>
                <a:ea typeface="+mn-ea"/>
                <a:cs typeface="+mn-cs"/>
              </a:rPr>
              <a:t>2.3</a:t>
            </a:r>
          </a:p>
        </p:txBody>
      </p:sp>
      <p:sp>
        <p:nvSpPr>
          <p:cNvPr id="1078" name="TextBox 1077">
            <a:extLst>
              <a:ext uri="{FF2B5EF4-FFF2-40B4-BE49-F238E27FC236}">
                <a16:creationId xmlns:a16="http://schemas.microsoft.com/office/drawing/2014/main" id="{1EE11ADE-ADE6-995C-CD58-643247E37515}"/>
              </a:ext>
            </a:extLst>
          </p:cNvPr>
          <p:cNvSpPr txBox="1"/>
          <p:nvPr/>
        </p:nvSpPr>
        <p:spPr>
          <a:xfrm>
            <a:off x="3632666" y="1980882"/>
            <a:ext cx="144270" cy="123111"/>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669600"/>
                </a:solidFill>
                <a:effectLst/>
                <a:uLnTx/>
                <a:uFillTx/>
                <a:latin typeface="Arial"/>
                <a:ea typeface="+mn-ea"/>
                <a:cs typeface="+mn-cs"/>
              </a:rPr>
              <a:t>2.4</a:t>
            </a:r>
          </a:p>
        </p:txBody>
      </p:sp>
      <p:sp>
        <p:nvSpPr>
          <p:cNvPr id="1079" name="TextBox 1078">
            <a:extLst>
              <a:ext uri="{FF2B5EF4-FFF2-40B4-BE49-F238E27FC236}">
                <a16:creationId xmlns:a16="http://schemas.microsoft.com/office/drawing/2014/main" id="{41D0A88A-5278-3A20-AB25-2E971339828C}"/>
              </a:ext>
            </a:extLst>
          </p:cNvPr>
          <p:cNvSpPr txBox="1"/>
          <p:nvPr/>
        </p:nvSpPr>
        <p:spPr>
          <a:xfrm>
            <a:off x="4685180" y="2038032"/>
            <a:ext cx="144270" cy="123111"/>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669600"/>
                </a:solidFill>
                <a:effectLst/>
                <a:uLnTx/>
                <a:uFillTx/>
                <a:latin typeface="Arial"/>
                <a:ea typeface="+mn-ea"/>
                <a:cs typeface="+mn-cs"/>
              </a:rPr>
              <a:t>2.1</a:t>
            </a:r>
          </a:p>
        </p:txBody>
      </p:sp>
      <p:sp>
        <p:nvSpPr>
          <p:cNvPr id="1080" name="TextBox 1079">
            <a:extLst>
              <a:ext uri="{FF2B5EF4-FFF2-40B4-BE49-F238E27FC236}">
                <a16:creationId xmlns:a16="http://schemas.microsoft.com/office/drawing/2014/main" id="{BA35B997-C80E-ABC4-6037-BB46DD2AC7C2}"/>
              </a:ext>
            </a:extLst>
          </p:cNvPr>
          <p:cNvSpPr txBox="1"/>
          <p:nvPr/>
        </p:nvSpPr>
        <p:spPr>
          <a:xfrm rot="16200000">
            <a:off x="882246" y="3339088"/>
            <a:ext cx="442429" cy="138499"/>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effectLst/>
                <a:uLnTx/>
                <a:uFillTx/>
                <a:latin typeface="Arial"/>
                <a:ea typeface="+mn-ea"/>
                <a:cs typeface="+mn-cs"/>
              </a:rPr>
              <a:t>Baseline</a:t>
            </a:r>
          </a:p>
        </p:txBody>
      </p:sp>
      <p:sp>
        <p:nvSpPr>
          <p:cNvPr id="1082" name="TextBox 1081">
            <a:extLst>
              <a:ext uri="{FF2B5EF4-FFF2-40B4-BE49-F238E27FC236}">
                <a16:creationId xmlns:a16="http://schemas.microsoft.com/office/drawing/2014/main" id="{840EB803-5E12-E17F-549E-850D127229D7}"/>
              </a:ext>
            </a:extLst>
          </p:cNvPr>
          <p:cNvSpPr txBox="1"/>
          <p:nvPr/>
        </p:nvSpPr>
        <p:spPr>
          <a:xfrm rot="16200000">
            <a:off x="2137220" y="3344699"/>
            <a:ext cx="455253" cy="138499"/>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effectLst/>
                <a:uLnTx/>
                <a:uFillTx/>
                <a:latin typeface="Arial"/>
                <a:ea typeface="+mn-ea"/>
                <a:cs typeface="+mn-cs"/>
              </a:rPr>
              <a:t>Week 24</a:t>
            </a:r>
          </a:p>
        </p:txBody>
      </p:sp>
      <p:sp>
        <p:nvSpPr>
          <p:cNvPr id="1083" name="TextBox 1082">
            <a:extLst>
              <a:ext uri="{FF2B5EF4-FFF2-40B4-BE49-F238E27FC236}">
                <a16:creationId xmlns:a16="http://schemas.microsoft.com/office/drawing/2014/main" id="{00BCB424-E6C1-D54A-B6B8-A22E96DEB42D}"/>
              </a:ext>
            </a:extLst>
          </p:cNvPr>
          <p:cNvSpPr txBox="1"/>
          <p:nvPr/>
        </p:nvSpPr>
        <p:spPr>
          <a:xfrm rot="16200000">
            <a:off x="2754734" y="3344699"/>
            <a:ext cx="455253" cy="138499"/>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effectLst/>
                <a:uLnTx/>
                <a:uFillTx/>
                <a:latin typeface="Arial"/>
                <a:ea typeface="+mn-ea"/>
                <a:cs typeface="+mn-cs"/>
              </a:rPr>
              <a:t>Week 36</a:t>
            </a:r>
            <a:endParaRPr kumimoji="0" lang="en-US" sz="900" b="0" i="0" u="none" strike="noStrike" kern="1200" cap="none" spc="0" normalizeH="0" baseline="0" noProof="0" dirty="0">
              <a:ln>
                <a:noFill/>
              </a:ln>
              <a:effectLst/>
              <a:uLnTx/>
              <a:uFillTx/>
              <a:latin typeface="Arial"/>
              <a:ea typeface="+mn-ea"/>
              <a:cs typeface="+mn-cs"/>
            </a:endParaRPr>
          </a:p>
        </p:txBody>
      </p:sp>
      <p:sp>
        <p:nvSpPr>
          <p:cNvPr id="1084" name="TextBox 1083">
            <a:extLst>
              <a:ext uri="{FF2B5EF4-FFF2-40B4-BE49-F238E27FC236}">
                <a16:creationId xmlns:a16="http://schemas.microsoft.com/office/drawing/2014/main" id="{03C6BA12-7058-12B1-3614-D36E9AE636C7}"/>
              </a:ext>
            </a:extLst>
          </p:cNvPr>
          <p:cNvSpPr txBox="1"/>
          <p:nvPr/>
        </p:nvSpPr>
        <p:spPr>
          <a:xfrm rot="16200000">
            <a:off x="3369098" y="3344699"/>
            <a:ext cx="455253" cy="138499"/>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effectLst/>
                <a:uLnTx/>
                <a:uFillTx/>
                <a:latin typeface="Arial"/>
                <a:ea typeface="+mn-ea"/>
                <a:cs typeface="+mn-cs"/>
              </a:rPr>
              <a:t>Week 48</a:t>
            </a:r>
          </a:p>
        </p:txBody>
      </p:sp>
      <p:sp>
        <p:nvSpPr>
          <p:cNvPr id="1085" name="TextBox 1084">
            <a:extLst>
              <a:ext uri="{FF2B5EF4-FFF2-40B4-BE49-F238E27FC236}">
                <a16:creationId xmlns:a16="http://schemas.microsoft.com/office/drawing/2014/main" id="{47DFD766-8FD3-D4A3-D662-979E83BAEA66}"/>
              </a:ext>
            </a:extLst>
          </p:cNvPr>
          <p:cNvSpPr txBox="1"/>
          <p:nvPr/>
        </p:nvSpPr>
        <p:spPr>
          <a:xfrm rot="16200000">
            <a:off x="4626399" y="3344699"/>
            <a:ext cx="455253" cy="138499"/>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effectLst/>
                <a:uLnTx/>
                <a:uFillTx/>
                <a:latin typeface="Arial"/>
                <a:ea typeface="+mn-ea"/>
                <a:cs typeface="+mn-cs"/>
              </a:rPr>
              <a:t>Week 72</a:t>
            </a:r>
            <a:endParaRPr kumimoji="0" lang="en-US" sz="900" b="0" i="0" u="none" strike="noStrike" kern="1200" cap="none" spc="0" normalizeH="0" baseline="0" noProof="0" dirty="0">
              <a:ln>
                <a:noFill/>
              </a:ln>
              <a:effectLst/>
              <a:uLnTx/>
              <a:uFillTx/>
              <a:latin typeface="Arial"/>
              <a:ea typeface="+mn-ea"/>
              <a:cs typeface="+mn-cs"/>
            </a:endParaRPr>
          </a:p>
        </p:txBody>
      </p:sp>
      <p:sp>
        <p:nvSpPr>
          <p:cNvPr id="1095" name="TextBox 1094">
            <a:extLst>
              <a:ext uri="{FF2B5EF4-FFF2-40B4-BE49-F238E27FC236}">
                <a16:creationId xmlns:a16="http://schemas.microsoft.com/office/drawing/2014/main" id="{7C8667B8-3537-AC68-86C1-3806B9FF6BDF}"/>
              </a:ext>
            </a:extLst>
          </p:cNvPr>
          <p:cNvSpPr txBox="1"/>
          <p:nvPr/>
        </p:nvSpPr>
        <p:spPr>
          <a:xfrm>
            <a:off x="317731" y="3936118"/>
            <a:ext cx="625171" cy="276999"/>
          </a:xfrm>
          <a:prstGeom prst="rect">
            <a:avLst/>
          </a:prstGeom>
          <a:noFill/>
        </p:spPr>
        <p:txBody>
          <a:bodyPr wrap="non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effectLst/>
                <a:uLnTx/>
                <a:uFillTx/>
                <a:latin typeface="Arial"/>
                <a:ea typeface="+mn-ea"/>
                <a:cs typeface="+mn-cs"/>
              </a:rPr>
              <a:t>Main</a:t>
            </a:r>
            <a:br>
              <a:rPr kumimoji="0" lang="en-US" sz="900" b="0" i="0" u="none" strike="noStrike" kern="1200" cap="none" spc="0" normalizeH="0" baseline="0" noProof="0" dirty="0">
                <a:ln>
                  <a:noFill/>
                </a:ln>
                <a:effectLst/>
                <a:uLnTx/>
                <a:uFillTx/>
                <a:latin typeface="Arial"/>
                <a:ea typeface="+mn-ea"/>
                <a:cs typeface="+mn-cs"/>
              </a:rPr>
            </a:br>
            <a:r>
              <a:rPr kumimoji="0" lang="en-US" sz="900" b="0" i="0" u="none" strike="noStrike" kern="1200" cap="none" spc="0" normalizeH="0" baseline="0" noProof="0" dirty="0">
                <a:ln>
                  <a:noFill/>
                </a:ln>
                <a:effectLst/>
                <a:uLnTx/>
                <a:uFillTx/>
                <a:latin typeface="Arial"/>
                <a:ea typeface="+mn-ea"/>
                <a:cs typeface="+mn-cs"/>
              </a:rPr>
              <a:t>Cohort. N = </a:t>
            </a:r>
          </a:p>
        </p:txBody>
      </p:sp>
      <p:sp>
        <p:nvSpPr>
          <p:cNvPr id="1096" name="TextBox 1095">
            <a:extLst>
              <a:ext uri="{FF2B5EF4-FFF2-40B4-BE49-F238E27FC236}">
                <a16:creationId xmlns:a16="http://schemas.microsoft.com/office/drawing/2014/main" id="{AC64C56D-6325-CC57-0686-114AD7874056}"/>
              </a:ext>
            </a:extLst>
          </p:cNvPr>
          <p:cNvSpPr txBox="1"/>
          <p:nvPr/>
        </p:nvSpPr>
        <p:spPr>
          <a:xfrm>
            <a:off x="980671" y="4005368"/>
            <a:ext cx="192360" cy="138499"/>
          </a:xfrm>
          <a:prstGeom prst="rect">
            <a:avLst/>
          </a:prstGeom>
          <a:noFill/>
        </p:spPr>
        <p:txBody>
          <a:bodyPr wrap="non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669900"/>
                </a:solidFill>
                <a:effectLst/>
                <a:uLnTx/>
                <a:uFillTx/>
                <a:latin typeface="Arial"/>
                <a:ea typeface="+mn-ea"/>
                <a:cs typeface="+mn-cs"/>
              </a:rPr>
              <a:t>748</a:t>
            </a:r>
          </a:p>
        </p:txBody>
      </p:sp>
      <p:sp>
        <p:nvSpPr>
          <p:cNvPr id="1097" name="TextBox 1096">
            <a:extLst>
              <a:ext uri="{FF2B5EF4-FFF2-40B4-BE49-F238E27FC236}">
                <a16:creationId xmlns:a16="http://schemas.microsoft.com/office/drawing/2014/main" id="{8785D058-62AD-2E42-A553-40A81505CF18}"/>
              </a:ext>
            </a:extLst>
          </p:cNvPr>
          <p:cNvSpPr txBox="1"/>
          <p:nvPr/>
        </p:nvSpPr>
        <p:spPr>
          <a:xfrm>
            <a:off x="1277851" y="4005368"/>
            <a:ext cx="192360" cy="138499"/>
          </a:xfrm>
          <a:prstGeom prst="rect">
            <a:avLst/>
          </a:prstGeom>
          <a:noFill/>
        </p:spPr>
        <p:txBody>
          <a:bodyPr wrap="non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669900"/>
                </a:solidFill>
                <a:effectLst/>
                <a:uLnTx/>
                <a:uFillTx/>
                <a:latin typeface="Arial"/>
                <a:ea typeface="+mn-ea"/>
                <a:cs typeface="+mn-cs"/>
              </a:rPr>
              <a:t>717</a:t>
            </a:r>
          </a:p>
        </p:txBody>
      </p:sp>
      <p:sp>
        <p:nvSpPr>
          <p:cNvPr id="1098" name="TextBox 1097">
            <a:extLst>
              <a:ext uri="{FF2B5EF4-FFF2-40B4-BE49-F238E27FC236}">
                <a16:creationId xmlns:a16="http://schemas.microsoft.com/office/drawing/2014/main" id="{89F127DA-1533-8D02-6AEF-E3D55567CE3B}"/>
              </a:ext>
            </a:extLst>
          </p:cNvPr>
          <p:cNvSpPr txBox="1"/>
          <p:nvPr/>
        </p:nvSpPr>
        <p:spPr>
          <a:xfrm>
            <a:off x="2268451" y="4005368"/>
            <a:ext cx="192360" cy="138499"/>
          </a:xfrm>
          <a:prstGeom prst="rect">
            <a:avLst/>
          </a:prstGeom>
          <a:noFill/>
        </p:spPr>
        <p:txBody>
          <a:bodyPr wrap="non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669900"/>
                </a:solidFill>
                <a:effectLst/>
                <a:uLnTx/>
                <a:uFillTx/>
                <a:latin typeface="Arial"/>
                <a:ea typeface="+mn-ea"/>
                <a:cs typeface="+mn-cs"/>
              </a:rPr>
              <a:t>558</a:t>
            </a:r>
            <a:endParaRPr kumimoji="0" lang="en-US" sz="900" b="1" i="0" u="none" strike="noStrike" kern="1200" cap="none" spc="0" normalizeH="0" baseline="0" noProof="0" dirty="0">
              <a:ln>
                <a:noFill/>
              </a:ln>
              <a:solidFill>
                <a:srgbClr val="669900"/>
              </a:solidFill>
              <a:effectLst/>
              <a:uLnTx/>
              <a:uFillTx/>
              <a:latin typeface="Arial"/>
              <a:ea typeface="+mn-ea"/>
              <a:cs typeface="+mn-cs"/>
            </a:endParaRPr>
          </a:p>
        </p:txBody>
      </p:sp>
      <p:sp>
        <p:nvSpPr>
          <p:cNvPr id="1099" name="TextBox 1098">
            <a:extLst>
              <a:ext uri="{FF2B5EF4-FFF2-40B4-BE49-F238E27FC236}">
                <a16:creationId xmlns:a16="http://schemas.microsoft.com/office/drawing/2014/main" id="{D8089BB5-5930-7CCA-4504-EA47CE8A0F30}"/>
              </a:ext>
            </a:extLst>
          </p:cNvPr>
          <p:cNvSpPr txBox="1"/>
          <p:nvPr/>
        </p:nvSpPr>
        <p:spPr>
          <a:xfrm>
            <a:off x="2871587" y="4005368"/>
            <a:ext cx="192360" cy="138499"/>
          </a:xfrm>
          <a:prstGeom prst="rect">
            <a:avLst/>
          </a:prstGeom>
          <a:noFill/>
        </p:spPr>
        <p:txBody>
          <a:bodyPr wrap="non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669900"/>
                </a:solidFill>
                <a:effectLst/>
                <a:uLnTx/>
                <a:uFillTx/>
                <a:latin typeface="Arial"/>
                <a:ea typeface="+mn-ea"/>
                <a:cs typeface="+mn-cs"/>
              </a:rPr>
              <a:t>410</a:t>
            </a:r>
          </a:p>
        </p:txBody>
      </p:sp>
      <p:sp>
        <p:nvSpPr>
          <p:cNvPr id="1100" name="TextBox 1099">
            <a:extLst>
              <a:ext uri="{FF2B5EF4-FFF2-40B4-BE49-F238E27FC236}">
                <a16:creationId xmlns:a16="http://schemas.microsoft.com/office/drawing/2014/main" id="{AF192E7A-B3E2-F18D-0AF6-60A68B8915E1}"/>
              </a:ext>
            </a:extLst>
          </p:cNvPr>
          <p:cNvSpPr txBox="1"/>
          <p:nvPr/>
        </p:nvSpPr>
        <p:spPr>
          <a:xfrm>
            <a:off x="3488807" y="4005368"/>
            <a:ext cx="192360" cy="138499"/>
          </a:xfrm>
          <a:prstGeom prst="rect">
            <a:avLst/>
          </a:prstGeom>
          <a:noFill/>
        </p:spPr>
        <p:txBody>
          <a:bodyPr wrap="non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669900"/>
                </a:solidFill>
                <a:effectLst/>
                <a:uLnTx/>
                <a:uFillTx/>
                <a:latin typeface="Arial"/>
                <a:ea typeface="+mn-ea"/>
                <a:cs typeface="+mn-cs"/>
              </a:rPr>
              <a:t>297</a:t>
            </a:r>
          </a:p>
        </p:txBody>
      </p:sp>
      <p:sp>
        <p:nvSpPr>
          <p:cNvPr id="1101" name="TextBox 1100">
            <a:extLst>
              <a:ext uri="{FF2B5EF4-FFF2-40B4-BE49-F238E27FC236}">
                <a16:creationId xmlns:a16="http://schemas.microsoft.com/office/drawing/2014/main" id="{46644B70-71E1-A8F6-384D-FBCF5630F3D9}"/>
              </a:ext>
            </a:extLst>
          </p:cNvPr>
          <p:cNvSpPr txBox="1"/>
          <p:nvPr/>
        </p:nvSpPr>
        <p:spPr>
          <a:xfrm>
            <a:off x="4738487" y="4005368"/>
            <a:ext cx="192360" cy="138499"/>
          </a:xfrm>
          <a:prstGeom prst="rect">
            <a:avLst/>
          </a:prstGeom>
          <a:noFill/>
        </p:spPr>
        <p:txBody>
          <a:bodyPr wrap="non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669900"/>
                </a:solidFill>
                <a:effectLst/>
                <a:uLnTx/>
                <a:uFillTx/>
                <a:latin typeface="Arial"/>
                <a:ea typeface="+mn-ea"/>
                <a:cs typeface="+mn-cs"/>
              </a:rPr>
              <a:t>123</a:t>
            </a:r>
            <a:endParaRPr kumimoji="0" lang="en-US" sz="900" b="1" i="0" u="none" strike="noStrike" kern="1200" cap="none" spc="0" normalizeH="0" baseline="0" noProof="0" dirty="0">
              <a:ln>
                <a:noFill/>
              </a:ln>
              <a:solidFill>
                <a:srgbClr val="669900"/>
              </a:solidFill>
              <a:effectLst/>
              <a:uLnTx/>
              <a:uFillTx/>
              <a:latin typeface="Arial"/>
              <a:ea typeface="+mn-ea"/>
              <a:cs typeface="+mn-cs"/>
            </a:endParaRPr>
          </a:p>
        </p:txBody>
      </p:sp>
      <p:sp>
        <p:nvSpPr>
          <p:cNvPr id="1109" name="TextBox 1108">
            <a:extLst>
              <a:ext uri="{FF2B5EF4-FFF2-40B4-BE49-F238E27FC236}">
                <a16:creationId xmlns:a16="http://schemas.microsoft.com/office/drawing/2014/main" id="{E7CF30E9-CB92-65B6-294D-A5EDC520DC95}"/>
              </a:ext>
            </a:extLst>
          </p:cNvPr>
          <p:cNvSpPr txBox="1"/>
          <p:nvPr/>
        </p:nvSpPr>
        <p:spPr>
          <a:xfrm rot="16200000">
            <a:off x="1557063" y="3344699"/>
            <a:ext cx="455254" cy="138499"/>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effectLst/>
                <a:uLnTx/>
                <a:uFillTx/>
                <a:latin typeface="Arial"/>
                <a:ea typeface="+mn-ea"/>
                <a:cs typeface="+mn-cs"/>
              </a:rPr>
              <a:t>Week 12</a:t>
            </a:r>
          </a:p>
        </p:txBody>
      </p:sp>
      <p:sp>
        <p:nvSpPr>
          <p:cNvPr id="1081" name="TextBox 1080">
            <a:extLst>
              <a:ext uri="{FF2B5EF4-FFF2-40B4-BE49-F238E27FC236}">
                <a16:creationId xmlns:a16="http://schemas.microsoft.com/office/drawing/2014/main" id="{D8CC2D1C-58FE-1752-271A-E042F6021492}"/>
              </a:ext>
            </a:extLst>
          </p:cNvPr>
          <p:cNvSpPr txBox="1"/>
          <p:nvPr/>
        </p:nvSpPr>
        <p:spPr>
          <a:xfrm rot="16200000">
            <a:off x="1131732" y="3315845"/>
            <a:ext cx="391133" cy="138499"/>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effectLst/>
                <a:uLnTx/>
                <a:uFillTx/>
                <a:latin typeface="Arial"/>
                <a:ea typeface="+mn-ea"/>
                <a:cs typeface="+mn-cs"/>
              </a:rPr>
              <a:t>Week 4</a:t>
            </a:r>
          </a:p>
        </p:txBody>
      </p:sp>
      <p:grpSp>
        <p:nvGrpSpPr>
          <p:cNvPr id="1125" name="Group 1124">
            <a:extLst>
              <a:ext uri="{FF2B5EF4-FFF2-40B4-BE49-F238E27FC236}">
                <a16:creationId xmlns:a16="http://schemas.microsoft.com/office/drawing/2014/main" id="{F58D41DB-849F-182C-CE2D-087EC7450002}"/>
              </a:ext>
            </a:extLst>
          </p:cNvPr>
          <p:cNvGrpSpPr/>
          <p:nvPr/>
        </p:nvGrpSpPr>
        <p:grpSpPr>
          <a:xfrm>
            <a:off x="1103460" y="3079371"/>
            <a:ext cx="3750564" cy="53340"/>
            <a:chOff x="6405962" y="3168195"/>
            <a:chExt cx="3750564" cy="53340"/>
          </a:xfrm>
        </p:grpSpPr>
        <p:sp>
          <p:nvSpPr>
            <p:cNvPr id="1087" name="Freeform: Shape 1086">
              <a:extLst>
                <a:ext uri="{FF2B5EF4-FFF2-40B4-BE49-F238E27FC236}">
                  <a16:creationId xmlns:a16="http://schemas.microsoft.com/office/drawing/2014/main" id="{D88E4166-F023-75FD-26C2-E71713044E12}"/>
                </a:ext>
              </a:extLst>
            </p:cNvPr>
            <p:cNvSpPr/>
            <p:nvPr/>
          </p:nvSpPr>
          <p:spPr bwMode="auto">
            <a:xfrm>
              <a:off x="6405962" y="3168195"/>
              <a:ext cx="0" cy="53340"/>
            </a:xfrm>
            <a:custGeom>
              <a:avLst/>
              <a:gdLst>
                <a:gd name="connsiteX0" fmla="*/ 0 w 0"/>
                <a:gd name="connsiteY0" fmla="*/ 53340 h 53340"/>
                <a:gd name="connsiteX1" fmla="*/ 0 w 0"/>
                <a:gd name="connsiteY1" fmla="*/ 0 h 53340"/>
              </a:gdLst>
              <a:ahLst/>
              <a:cxnLst>
                <a:cxn ang="0">
                  <a:pos x="connsiteX0" y="connsiteY0"/>
                </a:cxn>
                <a:cxn ang="0">
                  <a:pos x="connsiteX1" y="connsiteY1"/>
                </a:cxn>
              </a:cxnLst>
              <a:rect l="l" t="t" r="r" b="b"/>
              <a:pathLst>
                <a:path h="53340">
                  <a:moveTo>
                    <a:pt x="0" y="53340"/>
                  </a:moveTo>
                  <a:lnTo>
                    <a:pt x="0" y="0"/>
                  </a:lnTo>
                </a:path>
              </a:pathLst>
            </a:custGeom>
            <a:noFill/>
            <a:ln w="15875" cap="flat" cmpd="sng" algn="ctr">
              <a:solidFill>
                <a:srgbClr val="DBDBDB"/>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pitchFamily="34" charset="0"/>
              </a:endParaRPr>
            </a:p>
          </p:txBody>
        </p:sp>
        <p:sp>
          <p:nvSpPr>
            <p:cNvPr id="1088" name="Freeform: Shape 1087">
              <a:extLst>
                <a:ext uri="{FF2B5EF4-FFF2-40B4-BE49-F238E27FC236}">
                  <a16:creationId xmlns:a16="http://schemas.microsoft.com/office/drawing/2014/main" id="{0A23AD65-025F-D88B-23A7-7895BADD27E8}"/>
                </a:ext>
              </a:extLst>
            </p:cNvPr>
            <p:cNvSpPr/>
            <p:nvPr/>
          </p:nvSpPr>
          <p:spPr bwMode="auto">
            <a:xfrm>
              <a:off x="6629799" y="3168195"/>
              <a:ext cx="0" cy="53340"/>
            </a:xfrm>
            <a:custGeom>
              <a:avLst/>
              <a:gdLst>
                <a:gd name="connsiteX0" fmla="*/ 0 w 0"/>
                <a:gd name="connsiteY0" fmla="*/ 53340 h 53340"/>
                <a:gd name="connsiteX1" fmla="*/ 0 w 0"/>
                <a:gd name="connsiteY1" fmla="*/ 0 h 53340"/>
              </a:gdLst>
              <a:ahLst/>
              <a:cxnLst>
                <a:cxn ang="0">
                  <a:pos x="connsiteX0" y="connsiteY0"/>
                </a:cxn>
                <a:cxn ang="0">
                  <a:pos x="connsiteX1" y="connsiteY1"/>
                </a:cxn>
              </a:cxnLst>
              <a:rect l="l" t="t" r="r" b="b"/>
              <a:pathLst>
                <a:path h="53340">
                  <a:moveTo>
                    <a:pt x="0" y="53340"/>
                  </a:moveTo>
                  <a:lnTo>
                    <a:pt x="0" y="0"/>
                  </a:lnTo>
                </a:path>
              </a:pathLst>
            </a:custGeom>
            <a:noFill/>
            <a:ln w="15875" cap="flat" cmpd="sng" algn="ctr">
              <a:solidFill>
                <a:srgbClr val="DBDBDB"/>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pitchFamily="34" charset="0"/>
              </a:endParaRPr>
            </a:p>
          </p:txBody>
        </p:sp>
        <p:sp>
          <p:nvSpPr>
            <p:cNvPr id="1090" name="Freeform: Shape 1089">
              <a:extLst>
                <a:ext uri="{FF2B5EF4-FFF2-40B4-BE49-F238E27FC236}">
                  <a16:creationId xmlns:a16="http://schemas.microsoft.com/office/drawing/2014/main" id="{63AC29CD-4184-05C3-F119-F260CA09BE17}"/>
                </a:ext>
              </a:extLst>
            </p:cNvPr>
            <p:cNvSpPr/>
            <p:nvPr/>
          </p:nvSpPr>
          <p:spPr bwMode="auto">
            <a:xfrm>
              <a:off x="7667347" y="3168195"/>
              <a:ext cx="0" cy="53340"/>
            </a:xfrm>
            <a:custGeom>
              <a:avLst/>
              <a:gdLst>
                <a:gd name="connsiteX0" fmla="*/ 0 w 0"/>
                <a:gd name="connsiteY0" fmla="*/ 53340 h 53340"/>
                <a:gd name="connsiteX1" fmla="*/ 0 w 0"/>
                <a:gd name="connsiteY1" fmla="*/ 0 h 53340"/>
              </a:gdLst>
              <a:ahLst/>
              <a:cxnLst>
                <a:cxn ang="0">
                  <a:pos x="connsiteX0" y="connsiteY0"/>
                </a:cxn>
                <a:cxn ang="0">
                  <a:pos x="connsiteX1" y="connsiteY1"/>
                </a:cxn>
              </a:cxnLst>
              <a:rect l="l" t="t" r="r" b="b"/>
              <a:pathLst>
                <a:path h="53340">
                  <a:moveTo>
                    <a:pt x="0" y="53340"/>
                  </a:moveTo>
                  <a:lnTo>
                    <a:pt x="0" y="0"/>
                  </a:lnTo>
                </a:path>
              </a:pathLst>
            </a:custGeom>
            <a:noFill/>
            <a:ln w="15875" cap="flat" cmpd="sng" algn="ctr">
              <a:solidFill>
                <a:srgbClr val="DBDBDB"/>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pitchFamily="34" charset="0"/>
              </a:endParaRPr>
            </a:p>
          </p:txBody>
        </p:sp>
        <p:sp>
          <p:nvSpPr>
            <p:cNvPr id="1091" name="Freeform: Shape 1090">
              <a:extLst>
                <a:ext uri="{FF2B5EF4-FFF2-40B4-BE49-F238E27FC236}">
                  <a16:creationId xmlns:a16="http://schemas.microsoft.com/office/drawing/2014/main" id="{0856D17A-D677-B925-C05C-5F5983851A8C}"/>
                </a:ext>
              </a:extLst>
            </p:cNvPr>
            <p:cNvSpPr/>
            <p:nvPr/>
          </p:nvSpPr>
          <p:spPr bwMode="auto">
            <a:xfrm>
              <a:off x="8284861" y="3168195"/>
              <a:ext cx="0" cy="53340"/>
            </a:xfrm>
            <a:custGeom>
              <a:avLst/>
              <a:gdLst>
                <a:gd name="connsiteX0" fmla="*/ 0 w 0"/>
                <a:gd name="connsiteY0" fmla="*/ 53340 h 53340"/>
                <a:gd name="connsiteX1" fmla="*/ 0 w 0"/>
                <a:gd name="connsiteY1" fmla="*/ 0 h 53340"/>
              </a:gdLst>
              <a:ahLst/>
              <a:cxnLst>
                <a:cxn ang="0">
                  <a:pos x="connsiteX0" y="connsiteY0"/>
                </a:cxn>
                <a:cxn ang="0">
                  <a:pos x="connsiteX1" y="connsiteY1"/>
                </a:cxn>
              </a:cxnLst>
              <a:rect l="l" t="t" r="r" b="b"/>
              <a:pathLst>
                <a:path h="53340">
                  <a:moveTo>
                    <a:pt x="0" y="53340"/>
                  </a:moveTo>
                  <a:lnTo>
                    <a:pt x="0" y="0"/>
                  </a:lnTo>
                </a:path>
              </a:pathLst>
            </a:custGeom>
            <a:noFill/>
            <a:ln w="15875" cap="flat" cmpd="sng" algn="ctr">
              <a:solidFill>
                <a:srgbClr val="DBDBDB"/>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pitchFamily="34" charset="0"/>
              </a:endParaRPr>
            </a:p>
          </p:txBody>
        </p:sp>
        <p:sp>
          <p:nvSpPr>
            <p:cNvPr id="1092" name="Freeform: Shape 1091">
              <a:extLst>
                <a:ext uri="{FF2B5EF4-FFF2-40B4-BE49-F238E27FC236}">
                  <a16:creationId xmlns:a16="http://schemas.microsoft.com/office/drawing/2014/main" id="{86708878-2232-C71B-9714-243ADB5B3568}"/>
                </a:ext>
              </a:extLst>
            </p:cNvPr>
            <p:cNvSpPr/>
            <p:nvPr/>
          </p:nvSpPr>
          <p:spPr bwMode="auto">
            <a:xfrm>
              <a:off x="8899225" y="3168195"/>
              <a:ext cx="0" cy="53340"/>
            </a:xfrm>
            <a:custGeom>
              <a:avLst/>
              <a:gdLst>
                <a:gd name="connsiteX0" fmla="*/ 0 w 0"/>
                <a:gd name="connsiteY0" fmla="*/ 53340 h 53340"/>
                <a:gd name="connsiteX1" fmla="*/ 0 w 0"/>
                <a:gd name="connsiteY1" fmla="*/ 0 h 53340"/>
              </a:gdLst>
              <a:ahLst/>
              <a:cxnLst>
                <a:cxn ang="0">
                  <a:pos x="connsiteX0" y="connsiteY0"/>
                </a:cxn>
                <a:cxn ang="0">
                  <a:pos x="connsiteX1" y="connsiteY1"/>
                </a:cxn>
              </a:cxnLst>
              <a:rect l="l" t="t" r="r" b="b"/>
              <a:pathLst>
                <a:path h="53340">
                  <a:moveTo>
                    <a:pt x="0" y="53340"/>
                  </a:moveTo>
                  <a:lnTo>
                    <a:pt x="0" y="0"/>
                  </a:lnTo>
                </a:path>
              </a:pathLst>
            </a:custGeom>
            <a:noFill/>
            <a:ln w="15875" cap="flat" cmpd="sng" algn="ctr">
              <a:solidFill>
                <a:srgbClr val="DBDBDB"/>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pitchFamily="34" charset="0"/>
              </a:endParaRPr>
            </a:p>
          </p:txBody>
        </p:sp>
        <p:sp>
          <p:nvSpPr>
            <p:cNvPr id="1093" name="Freeform: Shape 1092">
              <a:extLst>
                <a:ext uri="{FF2B5EF4-FFF2-40B4-BE49-F238E27FC236}">
                  <a16:creationId xmlns:a16="http://schemas.microsoft.com/office/drawing/2014/main" id="{70DD31EB-9A0F-B44C-3689-802195FF1099}"/>
                </a:ext>
              </a:extLst>
            </p:cNvPr>
            <p:cNvSpPr/>
            <p:nvPr/>
          </p:nvSpPr>
          <p:spPr bwMode="auto">
            <a:xfrm>
              <a:off x="10156526" y="3168195"/>
              <a:ext cx="0" cy="53340"/>
            </a:xfrm>
            <a:custGeom>
              <a:avLst/>
              <a:gdLst>
                <a:gd name="connsiteX0" fmla="*/ 0 w 0"/>
                <a:gd name="connsiteY0" fmla="*/ 53340 h 53340"/>
                <a:gd name="connsiteX1" fmla="*/ 0 w 0"/>
                <a:gd name="connsiteY1" fmla="*/ 0 h 53340"/>
              </a:gdLst>
              <a:ahLst/>
              <a:cxnLst>
                <a:cxn ang="0">
                  <a:pos x="connsiteX0" y="connsiteY0"/>
                </a:cxn>
                <a:cxn ang="0">
                  <a:pos x="connsiteX1" y="connsiteY1"/>
                </a:cxn>
              </a:cxnLst>
              <a:rect l="l" t="t" r="r" b="b"/>
              <a:pathLst>
                <a:path h="53340">
                  <a:moveTo>
                    <a:pt x="0" y="53340"/>
                  </a:moveTo>
                  <a:lnTo>
                    <a:pt x="0" y="0"/>
                  </a:lnTo>
                </a:path>
              </a:pathLst>
            </a:custGeom>
            <a:noFill/>
            <a:ln w="15875" cap="flat" cmpd="sng" algn="ctr">
              <a:solidFill>
                <a:srgbClr val="DBDBDB"/>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pitchFamily="34" charset="0"/>
              </a:endParaRPr>
            </a:p>
          </p:txBody>
        </p:sp>
        <p:sp>
          <p:nvSpPr>
            <p:cNvPr id="1110" name="Freeform: Shape 1109">
              <a:extLst>
                <a:ext uri="{FF2B5EF4-FFF2-40B4-BE49-F238E27FC236}">
                  <a16:creationId xmlns:a16="http://schemas.microsoft.com/office/drawing/2014/main" id="{BA7B899A-6CC6-FD64-64B2-C34981042FDF}"/>
                </a:ext>
              </a:extLst>
            </p:cNvPr>
            <p:cNvSpPr/>
            <p:nvPr/>
          </p:nvSpPr>
          <p:spPr bwMode="auto">
            <a:xfrm>
              <a:off x="7087190" y="3168195"/>
              <a:ext cx="0" cy="53340"/>
            </a:xfrm>
            <a:custGeom>
              <a:avLst/>
              <a:gdLst>
                <a:gd name="connsiteX0" fmla="*/ 0 w 0"/>
                <a:gd name="connsiteY0" fmla="*/ 53340 h 53340"/>
                <a:gd name="connsiteX1" fmla="*/ 0 w 0"/>
                <a:gd name="connsiteY1" fmla="*/ 0 h 53340"/>
              </a:gdLst>
              <a:ahLst/>
              <a:cxnLst>
                <a:cxn ang="0">
                  <a:pos x="connsiteX0" y="connsiteY0"/>
                </a:cxn>
                <a:cxn ang="0">
                  <a:pos x="connsiteX1" y="connsiteY1"/>
                </a:cxn>
              </a:cxnLst>
              <a:rect l="l" t="t" r="r" b="b"/>
              <a:pathLst>
                <a:path h="53340">
                  <a:moveTo>
                    <a:pt x="0" y="53340"/>
                  </a:moveTo>
                  <a:lnTo>
                    <a:pt x="0" y="0"/>
                  </a:lnTo>
                </a:path>
              </a:pathLst>
            </a:custGeom>
            <a:noFill/>
            <a:ln w="15875" cap="flat" cmpd="sng" algn="ctr">
              <a:solidFill>
                <a:srgbClr val="DBDBDB"/>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pitchFamily="34" charset="0"/>
              </a:endParaRPr>
            </a:p>
          </p:txBody>
        </p:sp>
      </p:grpSp>
      <p:sp>
        <p:nvSpPr>
          <p:cNvPr id="1111" name="TextBox 1110">
            <a:extLst>
              <a:ext uri="{FF2B5EF4-FFF2-40B4-BE49-F238E27FC236}">
                <a16:creationId xmlns:a16="http://schemas.microsoft.com/office/drawing/2014/main" id="{B6BB4740-53E5-DF34-E23B-2F3C812B472A}"/>
              </a:ext>
            </a:extLst>
          </p:cNvPr>
          <p:cNvSpPr txBox="1"/>
          <p:nvPr/>
        </p:nvSpPr>
        <p:spPr>
          <a:xfrm>
            <a:off x="1719811" y="4005368"/>
            <a:ext cx="192360" cy="138499"/>
          </a:xfrm>
          <a:prstGeom prst="rect">
            <a:avLst/>
          </a:prstGeom>
          <a:noFill/>
        </p:spPr>
        <p:txBody>
          <a:bodyPr wrap="non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669900"/>
                </a:solidFill>
                <a:effectLst/>
                <a:uLnTx/>
                <a:uFillTx/>
                <a:latin typeface="Arial"/>
                <a:ea typeface="+mn-ea"/>
                <a:cs typeface="+mn-cs"/>
              </a:rPr>
              <a:t>679</a:t>
            </a:r>
          </a:p>
        </p:txBody>
      </p:sp>
      <p:grpSp>
        <p:nvGrpSpPr>
          <p:cNvPr id="1114" name="Group 1113">
            <a:extLst>
              <a:ext uri="{FF2B5EF4-FFF2-40B4-BE49-F238E27FC236}">
                <a16:creationId xmlns:a16="http://schemas.microsoft.com/office/drawing/2014/main" id="{D54052DC-9896-AD1F-E8F8-D7189C96A388}"/>
              </a:ext>
            </a:extLst>
          </p:cNvPr>
          <p:cNvGrpSpPr/>
          <p:nvPr/>
        </p:nvGrpSpPr>
        <p:grpSpPr>
          <a:xfrm>
            <a:off x="1522761" y="3710410"/>
            <a:ext cx="2333187" cy="230832"/>
            <a:chOff x="6772713" y="1551334"/>
            <a:chExt cx="2333187" cy="230832"/>
          </a:xfrm>
        </p:grpSpPr>
        <p:sp>
          <p:nvSpPr>
            <p:cNvPr id="1112" name="Rectangle 1111">
              <a:extLst>
                <a:ext uri="{FF2B5EF4-FFF2-40B4-BE49-F238E27FC236}">
                  <a16:creationId xmlns:a16="http://schemas.microsoft.com/office/drawing/2014/main" id="{EBC093E2-15E7-5C87-90C1-2AF0B58D03EE}"/>
                </a:ext>
              </a:extLst>
            </p:cNvPr>
            <p:cNvSpPr/>
            <p:nvPr/>
          </p:nvSpPr>
          <p:spPr bwMode="auto">
            <a:xfrm>
              <a:off x="6772713" y="1551334"/>
              <a:ext cx="2333187" cy="230832"/>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dirty="0">
                  <a:ln>
                    <a:noFill/>
                  </a:ln>
                  <a:solidFill>
                    <a:schemeClr val="tx1"/>
                  </a:solidFill>
                  <a:effectLst/>
                  <a:latin typeface="Arial" pitchFamily="34" charset="0"/>
                </a:rPr>
                <a:t>Main/Exploratory F4 </a:t>
              </a:r>
            </a:p>
          </p:txBody>
        </p:sp>
        <p:sp>
          <p:nvSpPr>
            <p:cNvPr id="1113" name="Oval 1112">
              <a:extLst>
                <a:ext uri="{FF2B5EF4-FFF2-40B4-BE49-F238E27FC236}">
                  <a16:creationId xmlns:a16="http://schemas.microsoft.com/office/drawing/2014/main" id="{CED30DBD-FCC0-904D-F7D9-D5291C8AB4CF}"/>
                </a:ext>
              </a:extLst>
            </p:cNvPr>
            <p:cNvSpPr>
              <a:spLocks noChangeAspect="1"/>
            </p:cNvSpPr>
            <p:nvPr/>
          </p:nvSpPr>
          <p:spPr bwMode="auto">
            <a:xfrm>
              <a:off x="8122997" y="1622772"/>
              <a:ext cx="102183" cy="100585"/>
            </a:xfrm>
            <a:prstGeom prst="ellipse">
              <a:avLst/>
            </a:prstGeom>
            <a:solidFill>
              <a:srgbClr val="669800"/>
            </a:solidFill>
            <a:ln w="12700" cap="flat" cmpd="sng" algn="ctr">
              <a:noFill/>
              <a:prstDash val="solid"/>
              <a:round/>
              <a:headEnd type="none" w="med" len="med"/>
              <a:tailEnd type="none" w="med" len="med"/>
            </a:ln>
            <a:effectLst/>
          </p:spPr>
          <p:txBody>
            <a:bodyPr vert="horz" wrap="none" lIns="365760" tIns="45720" rIns="91440" bIns="45720" numCol="1" rtlCol="0" anchor="ctr" anchorCtr="0" compatLnSpc="1">
              <a:prstTxWarp prst="textNoShape">
                <a:avLst/>
              </a:prstTxWarp>
              <a:noAutofit/>
            </a:bodyPr>
            <a:lstStyle/>
            <a:p>
              <a:pPr eaLnBrk="0" fontAlgn="base" hangingPunct="0">
                <a:spcBef>
                  <a:spcPct val="0"/>
                </a:spcBef>
                <a:spcAft>
                  <a:spcPct val="0"/>
                </a:spcAft>
              </a:pPr>
              <a:r>
                <a:rPr lang="en-US" sz="900" b="1" dirty="0">
                  <a:latin typeface="Arial" pitchFamily="34" charset="0"/>
                </a:rPr>
                <a:t>Main Cohort</a:t>
              </a:r>
            </a:p>
          </p:txBody>
        </p:sp>
      </p:grpSp>
      <p:sp>
        <p:nvSpPr>
          <p:cNvPr id="1127" name="Freeform: Shape 1126">
            <a:extLst>
              <a:ext uri="{FF2B5EF4-FFF2-40B4-BE49-F238E27FC236}">
                <a16:creationId xmlns:a16="http://schemas.microsoft.com/office/drawing/2014/main" id="{9C019822-3097-88F8-9236-5C2C14F728BB}"/>
              </a:ext>
            </a:extLst>
          </p:cNvPr>
          <p:cNvSpPr/>
          <p:nvPr/>
        </p:nvSpPr>
        <p:spPr bwMode="auto">
          <a:xfrm>
            <a:off x="6336160" y="3829914"/>
            <a:ext cx="0" cy="53340"/>
          </a:xfrm>
          <a:custGeom>
            <a:avLst/>
            <a:gdLst>
              <a:gd name="connsiteX0" fmla="*/ 0 w 0"/>
              <a:gd name="connsiteY0" fmla="*/ 53340 h 53340"/>
              <a:gd name="connsiteX1" fmla="*/ 0 w 0"/>
              <a:gd name="connsiteY1" fmla="*/ 0 h 53340"/>
            </a:gdLst>
            <a:ahLst/>
            <a:cxnLst>
              <a:cxn ang="0">
                <a:pos x="connsiteX0" y="connsiteY0"/>
              </a:cxn>
              <a:cxn ang="0">
                <a:pos x="connsiteX1" y="connsiteY1"/>
              </a:cxn>
            </a:cxnLst>
            <a:rect l="l" t="t" r="r" b="b"/>
            <a:pathLst>
              <a:path h="53340">
                <a:moveTo>
                  <a:pt x="0" y="53340"/>
                </a:moveTo>
                <a:lnTo>
                  <a:pt x="0" y="0"/>
                </a:lnTo>
              </a:path>
            </a:pathLst>
          </a:custGeom>
          <a:noFill/>
          <a:ln w="15875" cap="flat" cmpd="sng" algn="ctr">
            <a:solidFill>
              <a:srgbClr val="DBDBDB"/>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pitchFamily="34" charset="0"/>
            </a:endParaRPr>
          </a:p>
        </p:txBody>
      </p:sp>
      <p:sp>
        <p:nvSpPr>
          <p:cNvPr id="1128" name="Freeform: Shape 1127">
            <a:extLst>
              <a:ext uri="{FF2B5EF4-FFF2-40B4-BE49-F238E27FC236}">
                <a16:creationId xmlns:a16="http://schemas.microsoft.com/office/drawing/2014/main" id="{F996E2B3-7F50-DFBB-9FB5-468B3FE8098D}"/>
              </a:ext>
            </a:extLst>
          </p:cNvPr>
          <p:cNvSpPr/>
          <p:nvPr/>
        </p:nvSpPr>
        <p:spPr bwMode="auto">
          <a:xfrm>
            <a:off x="6487886" y="3829914"/>
            <a:ext cx="0" cy="53340"/>
          </a:xfrm>
          <a:custGeom>
            <a:avLst/>
            <a:gdLst>
              <a:gd name="connsiteX0" fmla="*/ 0 w 0"/>
              <a:gd name="connsiteY0" fmla="*/ 53340 h 53340"/>
              <a:gd name="connsiteX1" fmla="*/ 0 w 0"/>
              <a:gd name="connsiteY1" fmla="*/ 0 h 53340"/>
            </a:gdLst>
            <a:ahLst/>
            <a:cxnLst>
              <a:cxn ang="0">
                <a:pos x="connsiteX0" y="connsiteY0"/>
              </a:cxn>
              <a:cxn ang="0">
                <a:pos x="connsiteX1" y="connsiteY1"/>
              </a:cxn>
            </a:cxnLst>
            <a:rect l="l" t="t" r="r" b="b"/>
            <a:pathLst>
              <a:path h="53340">
                <a:moveTo>
                  <a:pt x="0" y="53340"/>
                </a:moveTo>
                <a:lnTo>
                  <a:pt x="0" y="0"/>
                </a:lnTo>
              </a:path>
            </a:pathLst>
          </a:custGeom>
          <a:noFill/>
          <a:ln w="15875" cap="flat" cmpd="sng" algn="ctr">
            <a:solidFill>
              <a:srgbClr val="DBDBDB"/>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pitchFamily="34" charset="0"/>
            </a:endParaRPr>
          </a:p>
        </p:txBody>
      </p:sp>
      <p:sp>
        <p:nvSpPr>
          <p:cNvPr id="1145" name="Freeform: Shape 1144">
            <a:extLst>
              <a:ext uri="{FF2B5EF4-FFF2-40B4-BE49-F238E27FC236}">
                <a16:creationId xmlns:a16="http://schemas.microsoft.com/office/drawing/2014/main" id="{C2183EB3-4F11-8F1C-9AB3-0A86D83A673F}"/>
              </a:ext>
            </a:extLst>
          </p:cNvPr>
          <p:cNvSpPr/>
          <p:nvPr/>
        </p:nvSpPr>
        <p:spPr bwMode="auto">
          <a:xfrm>
            <a:off x="6801538" y="3829914"/>
            <a:ext cx="0" cy="53340"/>
          </a:xfrm>
          <a:custGeom>
            <a:avLst/>
            <a:gdLst>
              <a:gd name="connsiteX0" fmla="*/ 0 w 0"/>
              <a:gd name="connsiteY0" fmla="*/ 53340 h 53340"/>
              <a:gd name="connsiteX1" fmla="*/ 0 w 0"/>
              <a:gd name="connsiteY1" fmla="*/ 0 h 53340"/>
            </a:gdLst>
            <a:ahLst/>
            <a:cxnLst>
              <a:cxn ang="0">
                <a:pos x="connsiteX0" y="connsiteY0"/>
              </a:cxn>
              <a:cxn ang="0">
                <a:pos x="connsiteX1" y="connsiteY1"/>
              </a:cxn>
            </a:cxnLst>
            <a:rect l="l" t="t" r="r" b="b"/>
            <a:pathLst>
              <a:path h="53340">
                <a:moveTo>
                  <a:pt x="0" y="53340"/>
                </a:moveTo>
                <a:lnTo>
                  <a:pt x="0" y="0"/>
                </a:lnTo>
              </a:path>
            </a:pathLst>
          </a:custGeom>
          <a:noFill/>
          <a:ln w="15875" cap="flat" cmpd="sng" algn="ctr">
            <a:solidFill>
              <a:srgbClr val="DBDBDB"/>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pitchFamily="34" charset="0"/>
            </a:endParaRPr>
          </a:p>
        </p:txBody>
      </p:sp>
      <p:sp>
        <p:nvSpPr>
          <p:cNvPr id="1146" name="Freeform: Shape 1145">
            <a:extLst>
              <a:ext uri="{FF2B5EF4-FFF2-40B4-BE49-F238E27FC236}">
                <a16:creationId xmlns:a16="http://schemas.microsoft.com/office/drawing/2014/main" id="{EECA68AC-BB00-CF66-1529-34B1CB14F79E}"/>
              </a:ext>
            </a:extLst>
          </p:cNvPr>
          <p:cNvSpPr/>
          <p:nvPr/>
        </p:nvSpPr>
        <p:spPr bwMode="auto">
          <a:xfrm>
            <a:off x="7101575" y="3829914"/>
            <a:ext cx="0" cy="53340"/>
          </a:xfrm>
          <a:custGeom>
            <a:avLst/>
            <a:gdLst>
              <a:gd name="connsiteX0" fmla="*/ 0 w 0"/>
              <a:gd name="connsiteY0" fmla="*/ 53340 h 53340"/>
              <a:gd name="connsiteX1" fmla="*/ 0 w 0"/>
              <a:gd name="connsiteY1" fmla="*/ 0 h 53340"/>
            </a:gdLst>
            <a:ahLst/>
            <a:cxnLst>
              <a:cxn ang="0">
                <a:pos x="connsiteX0" y="connsiteY0"/>
              </a:cxn>
              <a:cxn ang="0">
                <a:pos x="connsiteX1" y="connsiteY1"/>
              </a:cxn>
            </a:cxnLst>
            <a:rect l="l" t="t" r="r" b="b"/>
            <a:pathLst>
              <a:path h="53340">
                <a:moveTo>
                  <a:pt x="0" y="53340"/>
                </a:moveTo>
                <a:lnTo>
                  <a:pt x="0" y="0"/>
                </a:lnTo>
              </a:path>
            </a:pathLst>
          </a:custGeom>
          <a:noFill/>
          <a:ln w="15875" cap="flat" cmpd="sng" algn="ctr">
            <a:solidFill>
              <a:srgbClr val="DBDBDB"/>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pitchFamily="34" charset="0"/>
            </a:endParaRPr>
          </a:p>
        </p:txBody>
      </p:sp>
      <p:sp>
        <p:nvSpPr>
          <p:cNvPr id="1147" name="Freeform: Shape 1146">
            <a:extLst>
              <a:ext uri="{FF2B5EF4-FFF2-40B4-BE49-F238E27FC236}">
                <a16:creationId xmlns:a16="http://schemas.microsoft.com/office/drawing/2014/main" id="{0CC2CBC6-C278-9BEB-6A40-3695AFC7F103}"/>
              </a:ext>
            </a:extLst>
          </p:cNvPr>
          <p:cNvSpPr/>
          <p:nvPr/>
        </p:nvSpPr>
        <p:spPr bwMode="auto">
          <a:xfrm>
            <a:off x="7423418" y="3829914"/>
            <a:ext cx="0" cy="53340"/>
          </a:xfrm>
          <a:custGeom>
            <a:avLst/>
            <a:gdLst>
              <a:gd name="connsiteX0" fmla="*/ 0 w 0"/>
              <a:gd name="connsiteY0" fmla="*/ 53340 h 53340"/>
              <a:gd name="connsiteX1" fmla="*/ 0 w 0"/>
              <a:gd name="connsiteY1" fmla="*/ 0 h 53340"/>
            </a:gdLst>
            <a:ahLst/>
            <a:cxnLst>
              <a:cxn ang="0">
                <a:pos x="connsiteX0" y="connsiteY0"/>
              </a:cxn>
              <a:cxn ang="0">
                <a:pos x="connsiteX1" y="connsiteY1"/>
              </a:cxn>
            </a:cxnLst>
            <a:rect l="l" t="t" r="r" b="b"/>
            <a:pathLst>
              <a:path h="53340">
                <a:moveTo>
                  <a:pt x="0" y="53340"/>
                </a:moveTo>
                <a:lnTo>
                  <a:pt x="0" y="0"/>
                </a:lnTo>
              </a:path>
            </a:pathLst>
          </a:custGeom>
          <a:noFill/>
          <a:ln w="15875" cap="flat" cmpd="sng" algn="ctr">
            <a:solidFill>
              <a:srgbClr val="DBDBDB"/>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pitchFamily="34" charset="0"/>
            </a:endParaRPr>
          </a:p>
        </p:txBody>
      </p:sp>
      <p:sp>
        <p:nvSpPr>
          <p:cNvPr id="1148" name="Freeform: Shape 1147">
            <a:extLst>
              <a:ext uri="{FF2B5EF4-FFF2-40B4-BE49-F238E27FC236}">
                <a16:creationId xmlns:a16="http://schemas.microsoft.com/office/drawing/2014/main" id="{B6216FB7-80A8-1E49-06B1-A374E0AC685A}"/>
              </a:ext>
            </a:extLst>
          </p:cNvPr>
          <p:cNvSpPr/>
          <p:nvPr/>
        </p:nvSpPr>
        <p:spPr bwMode="auto">
          <a:xfrm>
            <a:off x="8049687" y="3829914"/>
            <a:ext cx="0" cy="53340"/>
          </a:xfrm>
          <a:custGeom>
            <a:avLst/>
            <a:gdLst>
              <a:gd name="connsiteX0" fmla="*/ 0 w 0"/>
              <a:gd name="connsiteY0" fmla="*/ 53340 h 53340"/>
              <a:gd name="connsiteX1" fmla="*/ 0 w 0"/>
              <a:gd name="connsiteY1" fmla="*/ 0 h 53340"/>
            </a:gdLst>
            <a:ahLst/>
            <a:cxnLst>
              <a:cxn ang="0">
                <a:pos x="connsiteX0" y="connsiteY0"/>
              </a:cxn>
              <a:cxn ang="0">
                <a:pos x="connsiteX1" y="connsiteY1"/>
              </a:cxn>
            </a:cxnLst>
            <a:rect l="l" t="t" r="r" b="b"/>
            <a:pathLst>
              <a:path h="53340">
                <a:moveTo>
                  <a:pt x="0" y="53340"/>
                </a:moveTo>
                <a:lnTo>
                  <a:pt x="0" y="0"/>
                </a:lnTo>
              </a:path>
            </a:pathLst>
          </a:custGeom>
          <a:noFill/>
          <a:ln w="15875" cap="flat" cmpd="sng" algn="ctr">
            <a:solidFill>
              <a:srgbClr val="DBDBDB"/>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pitchFamily="34" charset="0"/>
            </a:endParaRPr>
          </a:p>
        </p:txBody>
      </p:sp>
      <p:sp>
        <p:nvSpPr>
          <p:cNvPr id="1149" name="Freeform: Shape 1148">
            <a:extLst>
              <a:ext uri="{FF2B5EF4-FFF2-40B4-BE49-F238E27FC236}">
                <a16:creationId xmlns:a16="http://schemas.microsoft.com/office/drawing/2014/main" id="{B120DD0C-BBF9-2874-EDA1-C1BF006A1408}"/>
              </a:ext>
            </a:extLst>
          </p:cNvPr>
          <p:cNvSpPr/>
          <p:nvPr/>
        </p:nvSpPr>
        <p:spPr bwMode="auto">
          <a:xfrm>
            <a:off x="8664050" y="3829914"/>
            <a:ext cx="0" cy="53340"/>
          </a:xfrm>
          <a:custGeom>
            <a:avLst/>
            <a:gdLst>
              <a:gd name="connsiteX0" fmla="*/ 0 w 0"/>
              <a:gd name="connsiteY0" fmla="*/ 53340 h 53340"/>
              <a:gd name="connsiteX1" fmla="*/ 0 w 0"/>
              <a:gd name="connsiteY1" fmla="*/ 0 h 53340"/>
            </a:gdLst>
            <a:ahLst/>
            <a:cxnLst>
              <a:cxn ang="0">
                <a:pos x="connsiteX0" y="connsiteY0"/>
              </a:cxn>
              <a:cxn ang="0">
                <a:pos x="connsiteX1" y="connsiteY1"/>
              </a:cxn>
            </a:cxnLst>
            <a:rect l="l" t="t" r="r" b="b"/>
            <a:pathLst>
              <a:path h="53340">
                <a:moveTo>
                  <a:pt x="0" y="53340"/>
                </a:moveTo>
                <a:lnTo>
                  <a:pt x="0" y="0"/>
                </a:lnTo>
              </a:path>
            </a:pathLst>
          </a:custGeom>
          <a:noFill/>
          <a:ln w="15875" cap="flat" cmpd="sng" algn="ctr">
            <a:solidFill>
              <a:srgbClr val="DBDBDB"/>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pitchFamily="34" charset="0"/>
            </a:endParaRPr>
          </a:p>
        </p:txBody>
      </p:sp>
      <p:sp>
        <p:nvSpPr>
          <p:cNvPr id="1150" name="Freeform: Shape 1149">
            <a:extLst>
              <a:ext uri="{FF2B5EF4-FFF2-40B4-BE49-F238E27FC236}">
                <a16:creationId xmlns:a16="http://schemas.microsoft.com/office/drawing/2014/main" id="{2E3C81D8-667E-DFBC-ABFC-248F33B1C474}"/>
              </a:ext>
            </a:extLst>
          </p:cNvPr>
          <p:cNvSpPr/>
          <p:nvPr/>
        </p:nvSpPr>
        <p:spPr bwMode="auto">
          <a:xfrm>
            <a:off x="8985518" y="3829914"/>
            <a:ext cx="0" cy="53340"/>
          </a:xfrm>
          <a:custGeom>
            <a:avLst/>
            <a:gdLst>
              <a:gd name="connsiteX0" fmla="*/ 0 w 0"/>
              <a:gd name="connsiteY0" fmla="*/ 53340 h 53340"/>
              <a:gd name="connsiteX1" fmla="*/ 0 w 0"/>
              <a:gd name="connsiteY1" fmla="*/ 0 h 53340"/>
            </a:gdLst>
            <a:ahLst/>
            <a:cxnLst>
              <a:cxn ang="0">
                <a:pos x="connsiteX0" y="connsiteY0"/>
              </a:cxn>
              <a:cxn ang="0">
                <a:pos x="connsiteX1" y="connsiteY1"/>
              </a:cxn>
            </a:cxnLst>
            <a:rect l="l" t="t" r="r" b="b"/>
            <a:pathLst>
              <a:path h="53340">
                <a:moveTo>
                  <a:pt x="0" y="53340"/>
                </a:moveTo>
                <a:lnTo>
                  <a:pt x="0" y="0"/>
                </a:lnTo>
              </a:path>
            </a:pathLst>
          </a:custGeom>
          <a:noFill/>
          <a:ln w="15875" cap="flat" cmpd="sng" algn="ctr">
            <a:solidFill>
              <a:srgbClr val="DBDBDB"/>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pitchFamily="34" charset="0"/>
            </a:endParaRPr>
          </a:p>
        </p:txBody>
      </p:sp>
      <p:sp>
        <p:nvSpPr>
          <p:cNvPr id="1151" name="Freeform: Shape 1150">
            <a:extLst>
              <a:ext uri="{FF2B5EF4-FFF2-40B4-BE49-F238E27FC236}">
                <a16:creationId xmlns:a16="http://schemas.microsoft.com/office/drawing/2014/main" id="{FE39CC22-AA57-5BF5-0611-51F062BCFAF9}"/>
              </a:ext>
            </a:extLst>
          </p:cNvPr>
          <p:cNvSpPr/>
          <p:nvPr/>
        </p:nvSpPr>
        <p:spPr bwMode="auto">
          <a:xfrm>
            <a:off x="9285555" y="3829914"/>
            <a:ext cx="0" cy="53340"/>
          </a:xfrm>
          <a:custGeom>
            <a:avLst/>
            <a:gdLst>
              <a:gd name="connsiteX0" fmla="*/ 0 w 0"/>
              <a:gd name="connsiteY0" fmla="*/ 53340 h 53340"/>
              <a:gd name="connsiteX1" fmla="*/ 0 w 0"/>
              <a:gd name="connsiteY1" fmla="*/ 0 h 53340"/>
            </a:gdLst>
            <a:ahLst/>
            <a:cxnLst>
              <a:cxn ang="0">
                <a:pos x="connsiteX0" y="connsiteY0"/>
              </a:cxn>
              <a:cxn ang="0">
                <a:pos x="connsiteX1" y="connsiteY1"/>
              </a:cxn>
            </a:cxnLst>
            <a:rect l="l" t="t" r="r" b="b"/>
            <a:pathLst>
              <a:path h="53340">
                <a:moveTo>
                  <a:pt x="0" y="53340"/>
                </a:moveTo>
                <a:lnTo>
                  <a:pt x="0" y="0"/>
                </a:lnTo>
              </a:path>
            </a:pathLst>
          </a:custGeom>
          <a:noFill/>
          <a:ln w="15875" cap="flat" cmpd="sng" algn="ctr">
            <a:solidFill>
              <a:srgbClr val="DBDBDB"/>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pitchFamily="34" charset="0"/>
            </a:endParaRPr>
          </a:p>
        </p:txBody>
      </p:sp>
      <p:sp>
        <p:nvSpPr>
          <p:cNvPr id="1154" name="Freeform: Shape 1153">
            <a:extLst>
              <a:ext uri="{FF2B5EF4-FFF2-40B4-BE49-F238E27FC236}">
                <a16:creationId xmlns:a16="http://schemas.microsoft.com/office/drawing/2014/main" id="{F8A698D1-AB84-8CE5-3727-04F455259D71}"/>
              </a:ext>
            </a:extLst>
          </p:cNvPr>
          <p:cNvSpPr/>
          <p:nvPr/>
        </p:nvSpPr>
        <p:spPr bwMode="auto">
          <a:xfrm>
            <a:off x="9883250" y="3829914"/>
            <a:ext cx="0" cy="53340"/>
          </a:xfrm>
          <a:custGeom>
            <a:avLst/>
            <a:gdLst>
              <a:gd name="connsiteX0" fmla="*/ 0 w 0"/>
              <a:gd name="connsiteY0" fmla="*/ 53340 h 53340"/>
              <a:gd name="connsiteX1" fmla="*/ 0 w 0"/>
              <a:gd name="connsiteY1" fmla="*/ 0 h 53340"/>
            </a:gdLst>
            <a:ahLst/>
            <a:cxnLst>
              <a:cxn ang="0">
                <a:pos x="connsiteX0" y="connsiteY0"/>
              </a:cxn>
              <a:cxn ang="0">
                <a:pos x="connsiteX1" y="connsiteY1"/>
              </a:cxn>
            </a:cxnLst>
            <a:rect l="l" t="t" r="r" b="b"/>
            <a:pathLst>
              <a:path h="53340">
                <a:moveTo>
                  <a:pt x="0" y="53340"/>
                </a:moveTo>
                <a:lnTo>
                  <a:pt x="0" y="0"/>
                </a:lnTo>
              </a:path>
            </a:pathLst>
          </a:custGeom>
          <a:noFill/>
          <a:ln w="15875" cap="flat" cmpd="sng" algn="ctr">
            <a:solidFill>
              <a:srgbClr val="DBDBDB"/>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a:ln>
                <a:noFill/>
              </a:ln>
              <a:solidFill>
                <a:schemeClr val="tx1"/>
              </a:solidFill>
              <a:effectLst/>
              <a:latin typeface="Arial" pitchFamily="34" charset="0"/>
            </a:endParaRPr>
          </a:p>
        </p:txBody>
      </p:sp>
    </p:spTree>
    <p:extLst>
      <p:ext uri="{BB962C8B-B14F-4D97-AF65-F5344CB8AC3E}">
        <p14:creationId xmlns:p14="http://schemas.microsoft.com/office/powerpoint/2010/main" val="1990613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1A6D76-AA67-47B7-ED4F-AC2057286B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81D525-8201-C480-1F06-170A3C9D6EEE}"/>
              </a:ext>
            </a:extLst>
          </p:cNvPr>
          <p:cNvSpPr>
            <a:spLocks noGrp="1"/>
          </p:cNvSpPr>
          <p:nvPr>
            <p:ph type="title"/>
          </p:nvPr>
        </p:nvSpPr>
        <p:spPr>
          <a:xfrm>
            <a:off x="305905" y="77795"/>
            <a:ext cx="10385907" cy="831639"/>
          </a:xfrm>
        </p:spPr>
        <p:txBody>
          <a:bodyPr lIns="0" tIns="36000" rIns="0" bIns="36000" anchor="ctr" anchorCtr="0">
            <a:noAutofit/>
          </a:bodyPr>
          <a:lstStyle/>
          <a:p>
            <a:r>
              <a:rPr lang="en-US" sz="2200" dirty="0">
                <a:latin typeface="+mn-lt"/>
                <a:cs typeface="Calibri" panose="020F0502020204030204" pitchFamily="34" charset="0"/>
              </a:rPr>
              <a:t>SGLT2 inhibitor </a:t>
            </a:r>
            <a:r>
              <a:rPr lang="en-US" sz="2200" dirty="0" err="1">
                <a:latin typeface="+mn-lt"/>
                <a:cs typeface="Calibri" panose="020F0502020204030204" pitchFamily="34" charset="0"/>
              </a:rPr>
              <a:t>empaglifozin</a:t>
            </a:r>
            <a:r>
              <a:rPr lang="en-US" sz="2200" dirty="0">
                <a:latin typeface="+mn-lt"/>
                <a:cs typeface="Calibri" panose="020F0502020204030204" pitchFamily="34" charset="0"/>
              </a:rPr>
              <a:t> mitigates lanifibranor weight gain </a:t>
            </a:r>
            <a:br>
              <a:rPr lang="en-US" sz="2200" dirty="0">
                <a:latin typeface="+mn-lt"/>
                <a:cs typeface="Calibri" panose="020F0502020204030204" pitchFamily="34" charset="0"/>
              </a:rPr>
            </a:br>
            <a:r>
              <a:rPr lang="en-US" sz="1800" b="0" i="1" dirty="0">
                <a:latin typeface="+mn-lt"/>
                <a:cs typeface="Calibri" panose="020F0502020204030204" pitchFamily="34" charset="0"/>
              </a:rPr>
              <a:t>Meta-analysis data suggest that GLP-1s have a similar effect when combined with PPARs</a:t>
            </a:r>
            <a:endParaRPr lang="en-US" sz="1600" b="0" i="1" strike="sngStrike" dirty="0">
              <a:solidFill>
                <a:srgbClr val="FF0000"/>
              </a:solidFill>
              <a:latin typeface="+mn-lt"/>
              <a:cs typeface="Calibri" panose="020F0502020204030204" pitchFamily="34" charset="0"/>
            </a:endParaRPr>
          </a:p>
        </p:txBody>
      </p:sp>
      <p:sp>
        <p:nvSpPr>
          <p:cNvPr id="5" name="Text Placeholder 4">
            <a:extLst>
              <a:ext uri="{FF2B5EF4-FFF2-40B4-BE49-F238E27FC236}">
                <a16:creationId xmlns:a16="http://schemas.microsoft.com/office/drawing/2014/main" id="{DA610DAB-C4BA-FAD3-EDE4-238450BA0212}"/>
              </a:ext>
            </a:extLst>
          </p:cNvPr>
          <p:cNvSpPr>
            <a:spLocks noGrp="1"/>
          </p:cNvSpPr>
          <p:nvPr>
            <p:ph type="body" idx="15"/>
          </p:nvPr>
        </p:nvSpPr>
        <p:spPr/>
        <p:txBody>
          <a:bodyPr/>
          <a:lstStyle/>
          <a:p>
            <a:r>
              <a:rPr lang="en-US" dirty="0"/>
              <a:t>Source: Anson. 2024. Diabetes, Obesity, and Metabolism; KOL Interviews; Inventiva Analysis. </a:t>
            </a:r>
          </a:p>
        </p:txBody>
      </p:sp>
      <p:sp>
        <p:nvSpPr>
          <p:cNvPr id="3" name="Slide Title">
            <a:extLst>
              <a:ext uri="{FF2B5EF4-FFF2-40B4-BE49-F238E27FC236}">
                <a16:creationId xmlns:a16="http://schemas.microsoft.com/office/drawing/2014/main" id="{370A6037-F93F-3CA0-587C-FEC4D2BFD24B}"/>
              </a:ext>
            </a:extLst>
          </p:cNvPr>
          <p:cNvSpPr txBox="1">
            <a:spLocks/>
          </p:cNvSpPr>
          <p:nvPr/>
        </p:nvSpPr>
        <p:spPr>
          <a:xfrm>
            <a:off x="305905" y="1117884"/>
            <a:ext cx="4791456" cy="511579"/>
          </a:xfrm>
          <a:prstGeom prst="rect">
            <a:avLst/>
          </a:prstGeom>
          <a:solidFill>
            <a:schemeClr val="accent6">
              <a:lumMod val="20000"/>
              <a:lumOff val="80000"/>
            </a:schemeClr>
          </a:solidFill>
          <a:ln>
            <a:solidFill>
              <a:srgbClr val="669800"/>
            </a:solidFill>
          </a:ln>
        </p:spPr>
        <p:txBody>
          <a:bodyPr wrap="none" lIns="0" tIns="0" rIns="0" bIns="0" anchor="ctr"/>
          <a:lstStyle>
            <a:lvl1pPr marL="114300" indent="-114300" algn="ctr" defTabSz="762000" rtl="0" eaLnBrk="1" fontAlgn="base" latinLnBrk="0" hangingPunct="1">
              <a:spcBef>
                <a:spcPts val="300"/>
              </a:spcBef>
              <a:spcAft>
                <a:spcPts val="300"/>
              </a:spcAft>
              <a:buFontTx/>
              <a:buNone/>
              <a:defRPr lang="en-US" sz="1600" b="1" kern="1200" dirty="0">
                <a:solidFill>
                  <a:srgbClr val="000000"/>
                </a:solidFill>
                <a:latin typeface="+mj-lt"/>
                <a:ea typeface="+mn-ea"/>
                <a:cs typeface="Arial" charset="0"/>
              </a:defRPr>
            </a:lvl1pPr>
            <a:lvl2pPr marL="685800" indent="-457200" algn="l" defTabSz="914400" rtl="0" eaLnBrk="1" latinLnBrk="0" hangingPunct="1">
              <a:spcBef>
                <a:spcPct val="20000"/>
              </a:spcBef>
              <a:buFont typeface="Arial" pitchFamily="34" charset="0"/>
              <a:buChar char="–"/>
              <a:defRPr lang="en-US" sz="1300" kern="1200" dirty="0" smtClean="0">
                <a:solidFill>
                  <a:srgbClr val="000000"/>
                </a:solidFill>
                <a:latin typeface="+mj-lt"/>
                <a:ea typeface="+mn-ea"/>
                <a:cs typeface="Arial" pitchFamily="34" charset="0"/>
              </a:defRPr>
            </a:lvl2pPr>
            <a:lvl3pPr marL="685800" indent="-457200" algn="l" defTabSz="914400" rtl="0" eaLnBrk="1" latinLnBrk="0" hangingPunct="1">
              <a:spcBef>
                <a:spcPct val="20000"/>
              </a:spcBef>
              <a:buFont typeface="Arial" pitchFamily="34" charset="0"/>
              <a:buChar char="•"/>
              <a:defRPr sz="1300" kern="1200">
                <a:solidFill>
                  <a:schemeClr val="tx1"/>
                </a:solidFill>
                <a:latin typeface="+mn-lt"/>
                <a:ea typeface="+mn-ea"/>
                <a:cs typeface="+mn-cs"/>
              </a:defRPr>
            </a:lvl3pPr>
            <a:lvl4pPr marL="685800" indent="-457200" algn="l" defTabSz="914400"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685800" indent="-457200" algn="l" defTabSz="914400"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marR="0" lvl="0" indent="-114300" algn="ctr" defTabSz="762000" rtl="0" eaLnBrk="1" fontAlgn="base" latinLnBrk="0" hangingPunct="1">
              <a:lnSpc>
                <a:spcPct val="100000"/>
              </a:lnSpc>
              <a:spcBef>
                <a:spcPts val="300"/>
              </a:spcBef>
              <a:spcAft>
                <a:spcPts val="3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a:ea typeface="+mn-ea"/>
                <a:cs typeface="Arial" charset="0"/>
              </a:rPr>
              <a:t>Lanifibranor + empagliflozin</a:t>
            </a:r>
            <a:endParaRPr kumimoji="0" lang="en-US" sz="1600" b="0" i="0" u="none" strike="noStrike" kern="1200" cap="none" spc="0" normalizeH="0" baseline="0" noProof="0" dirty="0">
              <a:ln>
                <a:noFill/>
              </a:ln>
              <a:solidFill>
                <a:prstClr val="black"/>
              </a:solidFill>
              <a:effectLst/>
              <a:uLnTx/>
              <a:uFillTx/>
              <a:latin typeface="Arial"/>
              <a:ea typeface="+mn-ea"/>
              <a:cs typeface="Arial" charset="0"/>
            </a:endParaRPr>
          </a:p>
        </p:txBody>
      </p:sp>
      <p:sp>
        <p:nvSpPr>
          <p:cNvPr id="6" name="Slide Title">
            <a:extLst>
              <a:ext uri="{FF2B5EF4-FFF2-40B4-BE49-F238E27FC236}">
                <a16:creationId xmlns:a16="http://schemas.microsoft.com/office/drawing/2014/main" id="{72D9860E-558C-C955-2532-0C6D58FA8A2C}"/>
              </a:ext>
            </a:extLst>
          </p:cNvPr>
          <p:cNvSpPr txBox="1">
            <a:spLocks/>
          </p:cNvSpPr>
          <p:nvPr/>
        </p:nvSpPr>
        <p:spPr>
          <a:xfrm>
            <a:off x="5588677" y="1115541"/>
            <a:ext cx="4791456" cy="511573"/>
          </a:xfrm>
          <a:prstGeom prst="rect">
            <a:avLst/>
          </a:prstGeom>
          <a:solidFill>
            <a:schemeClr val="accent6">
              <a:lumMod val="75000"/>
            </a:schemeClr>
          </a:solidFill>
          <a:ln>
            <a:solidFill>
              <a:srgbClr val="669800"/>
            </a:solidFill>
          </a:ln>
        </p:spPr>
        <p:txBody>
          <a:bodyPr wrap="none" lIns="0" tIns="0" rIns="0" bIns="0" anchor="ctr"/>
          <a:lstStyle>
            <a:lvl1pPr marL="114300" indent="-114300" algn="ctr" defTabSz="762000" rtl="0" eaLnBrk="1" fontAlgn="base" latinLnBrk="0" hangingPunct="1">
              <a:spcBef>
                <a:spcPts val="300"/>
              </a:spcBef>
              <a:spcAft>
                <a:spcPts val="300"/>
              </a:spcAft>
              <a:buFontTx/>
              <a:buNone/>
              <a:defRPr lang="en-US" sz="1600" b="1" kern="1200" dirty="0">
                <a:solidFill>
                  <a:srgbClr val="000000"/>
                </a:solidFill>
                <a:latin typeface="+mj-lt"/>
                <a:ea typeface="+mn-ea"/>
                <a:cs typeface="Arial" charset="0"/>
              </a:defRPr>
            </a:lvl1pPr>
            <a:lvl2pPr marL="685800" indent="-457200" algn="l" defTabSz="914400" rtl="0" eaLnBrk="1" latinLnBrk="0" hangingPunct="1">
              <a:spcBef>
                <a:spcPct val="20000"/>
              </a:spcBef>
              <a:buFont typeface="Arial" pitchFamily="34" charset="0"/>
              <a:buChar char="–"/>
              <a:defRPr lang="en-US" sz="1300" kern="1200" dirty="0" smtClean="0">
                <a:solidFill>
                  <a:srgbClr val="000000"/>
                </a:solidFill>
                <a:latin typeface="+mj-lt"/>
                <a:ea typeface="+mn-ea"/>
                <a:cs typeface="Arial" pitchFamily="34" charset="0"/>
              </a:defRPr>
            </a:lvl2pPr>
            <a:lvl3pPr marL="685800" indent="-457200" algn="l" defTabSz="914400" rtl="0" eaLnBrk="1" latinLnBrk="0" hangingPunct="1">
              <a:spcBef>
                <a:spcPct val="20000"/>
              </a:spcBef>
              <a:buFont typeface="Arial" pitchFamily="34" charset="0"/>
              <a:buChar char="•"/>
              <a:defRPr sz="1300" kern="1200">
                <a:solidFill>
                  <a:schemeClr val="tx1"/>
                </a:solidFill>
                <a:latin typeface="+mn-lt"/>
                <a:ea typeface="+mn-ea"/>
                <a:cs typeface="+mn-cs"/>
              </a:defRPr>
            </a:lvl3pPr>
            <a:lvl4pPr marL="685800" indent="-457200" algn="l" defTabSz="914400"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685800" indent="-457200" algn="l" defTabSz="914400"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marR="0" lvl="0" indent="-114300" algn="ctr" defTabSz="762000" rtl="0" eaLnBrk="1" fontAlgn="base" latinLnBrk="0" hangingPunct="1">
              <a:lnSpc>
                <a:spcPct val="100000"/>
              </a:lnSpc>
              <a:spcBef>
                <a:spcPts val="300"/>
              </a:spcBef>
              <a:spcAft>
                <a:spcPts val="30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a:ea typeface="+mn-ea"/>
                <a:cs typeface="Arial" charset="0"/>
              </a:rPr>
              <a:t>Pioglitazone + GLP1 or SGLT2i</a:t>
            </a:r>
            <a:endParaRPr kumimoji="0" lang="en-US" sz="1600" b="0" i="0" u="none" strike="noStrike" kern="1200" cap="none" spc="0" normalizeH="0" baseline="0" noProof="0" dirty="0">
              <a:ln>
                <a:noFill/>
              </a:ln>
              <a:solidFill>
                <a:prstClr val="white"/>
              </a:solidFill>
              <a:effectLst/>
              <a:uLnTx/>
              <a:uFillTx/>
              <a:latin typeface="Arial"/>
              <a:ea typeface="+mn-ea"/>
              <a:cs typeface="Arial" charset="0"/>
            </a:endParaRPr>
          </a:p>
        </p:txBody>
      </p:sp>
      <p:sp>
        <p:nvSpPr>
          <p:cNvPr id="36" name="ZoneTexte 1156">
            <a:extLst>
              <a:ext uri="{FF2B5EF4-FFF2-40B4-BE49-F238E27FC236}">
                <a16:creationId xmlns:a16="http://schemas.microsoft.com/office/drawing/2014/main" id="{818B18C1-3ACE-4684-3E4B-8104854E5D4D}"/>
              </a:ext>
            </a:extLst>
          </p:cNvPr>
          <p:cNvSpPr txBox="1"/>
          <p:nvPr/>
        </p:nvSpPr>
        <p:spPr>
          <a:xfrm>
            <a:off x="305905" y="4298951"/>
            <a:ext cx="4791456" cy="2113396"/>
          </a:xfrm>
          <a:prstGeom prst="rect">
            <a:avLst/>
          </a:prstGeom>
          <a:solidFill>
            <a:schemeClr val="bg1">
              <a:lumMod val="95000"/>
            </a:schemeClr>
          </a:solidFill>
          <a:ln>
            <a:solidFill>
              <a:srgbClr val="669800"/>
            </a:solidFill>
          </a:ln>
        </p:spPr>
        <p:txBody>
          <a:bodyPr wrap="square" tIns="91440" bIns="91440" rtlCol="0" anchor="ctr">
            <a:noAutofit/>
          </a:bodyPr>
          <a:lstStyle/>
          <a:p>
            <a:pPr marL="285750" marR="0" lvl="0" indent="-285750" algn="l" defTabSz="1007943" rtl="0" eaLnBrk="1" fontAlgn="auto" latinLnBrk="0" hangingPunct="1">
              <a:lnSpc>
                <a:spcPct val="100000"/>
              </a:lnSpc>
              <a:spcBef>
                <a:spcPts val="600"/>
              </a:spcBef>
              <a:spcAft>
                <a:spcPts val="0"/>
              </a:spcAft>
              <a:buClr>
                <a:srgbClr val="669900"/>
              </a:buClr>
              <a:buSzTx/>
              <a:buFont typeface="Wingdings 3" panose="05040102010807070707" pitchFamily="18" charset="2"/>
              <a:buChar char="u"/>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In the LEGEND trial, albeit with a small n, results suggested that </a:t>
            </a:r>
            <a:r>
              <a:rPr kumimoji="0" lang="en-GB" sz="1400" b="0" i="0" u="none" strike="noStrike" kern="0" cap="none" spc="0" normalizeH="0" baseline="0" noProof="0" dirty="0">
                <a:ln>
                  <a:noFill/>
                </a:ln>
                <a:solidFill>
                  <a:prstClr val="black"/>
                </a:solidFill>
                <a:effectLst/>
                <a:uLnTx/>
                <a:uFillTx/>
                <a:latin typeface="Arial"/>
                <a:ea typeface="+mn-ea"/>
                <a:cs typeface="+mn-cs"/>
              </a:rPr>
              <a:t>empagliflozin, an </a:t>
            </a:r>
            <a:r>
              <a:rPr kumimoji="0" lang="en-GB" sz="1400" b="1" i="0" u="none" strike="noStrike" kern="0" cap="none" spc="0" normalizeH="0" baseline="0" noProof="0" dirty="0">
                <a:ln>
                  <a:noFill/>
                </a:ln>
                <a:solidFill>
                  <a:prstClr val="black"/>
                </a:solidFill>
                <a:effectLst/>
                <a:uLnTx/>
                <a:uFillTx/>
                <a:latin typeface="Arial"/>
                <a:ea typeface="+mn-ea"/>
                <a:cs typeface="+mn-cs"/>
              </a:rPr>
              <a:t>SGLT2i,  completely mitigated the lanifibranor weight gain profile over 24 weeks</a:t>
            </a:r>
          </a:p>
        </p:txBody>
      </p:sp>
      <p:sp>
        <p:nvSpPr>
          <p:cNvPr id="47" name="ZoneTexte 1156">
            <a:extLst>
              <a:ext uri="{FF2B5EF4-FFF2-40B4-BE49-F238E27FC236}">
                <a16:creationId xmlns:a16="http://schemas.microsoft.com/office/drawing/2014/main" id="{FAE639F7-622E-B8A3-5936-892AA4195DB6}"/>
              </a:ext>
            </a:extLst>
          </p:cNvPr>
          <p:cNvSpPr txBox="1"/>
          <p:nvPr/>
        </p:nvSpPr>
        <p:spPr>
          <a:xfrm>
            <a:off x="5588677" y="4296606"/>
            <a:ext cx="4788608" cy="2103120"/>
          </a:xfrm>
          <a:prstGeom prst="rect">
            <a:avLst/>
          </a:prstGeom>
          <a:solidFill>
            <a:srgbClr val="F2F2F2"/>
          </a:solidFill>
          <a:ln>
            <a:solidFill>
              <a:srgbClr val="669800"/>
            </a:solidFill>
          </a:ln>
        </p:spPr>
        <p:txBody>
          <a:bodyPr wrap="square" tIns="91440" bIns="91440" rtlCol="0" anchor="ctr">
            <a:noAutofit/>
          </a:bodyPr>
          <a:lstStyle>
            <a:defPPr>
              <a:defRPr lang="fr-FR"/>
            </a:defPPr>
            <a:lvl1pPr marL="285750" marR="0" lvl="0" indent="-285750" defTabSz="1007943" fontAlgn="auto">
              <a:lnSpc>
                <a:spcPct val="100000"/>
              </a:lnSpc>
              <a:spcBef>
                <a:spcPts val="600"/>
              </a:spcBef>
              <a:buClr>
                <a:srgbClr val="669900"/>
              </a:buClr>
              <a:buSzTx/>
              <a:buFont typeface="Courier New" panose="02070309020205020404" pitchFamily="49" charset="0"/>
              <a:buChar char="o"/>
              <a:tabLst/>
              <a:defRPr kumimoji="0" sz="1600" b="1" i="0" u="none" strike="noStrike" cap="none" spc="0" normalizeH="0" baseline="0">
                <a:ln>
                  <a:noFill/>
                </a:ln>
                <a:solidFill>
                  <a:srgbClr val="669900"/>
                </a:solidFill>
                <a:effectLst/>
                <a:uLnTx/>
                <a:uFillTx/>
                <a:latin typeface="Arial"/>
                <a:ea typeface="MS PGothic" panose="020B0600070205080204" pitchFamily="34" charset="-128"/>
                <a:cs typeface="Arial" panose="020B0604020202020204" pitchFamily="34" charset="0"/>
              </a:defRPr>
            </a:lvl1pPr>
          </a:lstStyle>
          <a:p>
            <a:pPr marL="285750" marR="0" lvl="0" indent="-285750" algn="l" defTabSz="1007943" rtl="0" eaLnBrk="1" fontAlgn="auto" latinLnBrk="0" hangingPunct="1">
              <a:lnSpc>
                <a:spcPct val="100000"/>
              </a:lnSpc>
              <a:spcBef>
                <a:spcPts val="600"/>
              </a:spcBef>
              <a:spcAft>
                <a:spcPts val="0"/>
              </a:spcAft>
              <a:buClr>
                <a:srgbClr val="669900"/>
              </a:buClr>
              <a:buSzTx/>
              <a:buFont typeface="Wingdings 3" panose="05040102010807070707" pitchFamily="18" charset="2"/>
              <a:buChar char="u"/>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Recently published meta-analyses suggested that pioglitazone with GLP1 or SGLT2i is associated with increased weight loss and reduced risk of heart failure compared with monotherapy</a:t>
            </a: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sym typeface="Wingdings" panose="05000000000000000000" pitchFamily="2" charset="2"/>
            </a:endParaRPr>
          </a:p>
          <a:p>
            <a:pPr marL="285750" marR="0" lvl="0" indent="-285750" algn="l" defTabSz="1007943" rtl="0" eaLnBrk="1" fontAlgn="auto" latinLnBrk="0" hangingPunct="1">
              <a:lnSpc>
                <a:spcPct val="100000"/>
              </a:lnSpc>
              <a:spcBef>
                <a:spcPts val="600"/>
              </a:spcBef>
              <a:spcAft>
                <a:spcPts val="0"/>
              </a:spcAft>
              <a:buClr>
                <a:srgbClr val="669900"/>
              </a:buClr>
              <a:buSzTx/>
              <a:buFont typeface="Wingdings 3" panose="05040102010807070707" pitchFamily="18" charset="2"/>
              <a:buChar char="u"/>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sym typeface="Wingdings" panose="05000000000000000000" pitchFamily="2" charset="2"/>
              </a:rPr>
              <a:t>Most of the TZD-weight increases are driven by increased energy storage while SGLT2i/GLP1s induce caloric restriction, possibly explaining the MOA synergies</a:t>
            </a: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3" name="Slide Title">
            <a:extLst>
              <a:ext uri="{FF2B5EF4-FFF2-40B4-BE49-F238E27FC236}">
                <a16:creationId xmlns:a16="http://schemas.microsoft.com/office/drawing/2014/main" id="{6CA0BF99-5004-6FD4-1961-1A77A188C6AD}"/>
              </a:ext>
            </a:extLst>
          </p:cNvPr>
          <p:cNvSpPr txBox="1">
            <a:spLocks/>
          </p:cNvSpPr>
          <p:nvPr/>
        </p:nvSpPr>
        <p:spPr>
          <a:xfrm>
            <a:off x="5588677" y="1629463"/>
            <a:ext cx="4791456" cy="2669488"/>
          </a:xfrm>
          <a:prstGeom prst="rect">
            <a:avLst/>
          </a:prstGeom>
          <a:noFill/>
          <a:ln>
            <a:solidFill>
              <a:srgbClr val="669800"/>
            </a:solidFill>
          </a:ln>
        </p:spPr>
        <p:txBody>
          <a:bodyPr wrap="none" lIns="0" tIns="0" rIns="0" bIns="0" anchor="ctr"/>
          <a:lstStyle>
            <a:lvl1pPr marL="114300" indent="-114300" algn="ctr" defTabSz="762000" rtl="0" eaLnBrk="1" fontAlgn="base" latinLnBrk="0" hangingPunct="1">
              <a:spcBef>
                <a:spcPts val="300"/>
              </a:spcBef>
              <a:spcAft>
                <a:spcPts val="300"/>
              </a:spcAft>
              <a:buFontTx/>
              <a:buNone/>
              <a:defRPr lang="en-US" sz="1600" b="1" kern="1200" dirty="0">
                <a:solidFill>
                  <a:srgbClr val="000000"/>
                </a:solidFill>
                <a:latin typeface="+mj-lt"/>
                <a:ea typeface="+mn-ea"/>
                <a:cs typeface="Arial" charset="0"/>
              </a:defRPr>
            </a:lvl1pPr>
            <a:lvl2pPr marL="685800" indent="-457200" algn="l" defTabSz="914400" rtl="0" eaLnBrk="1" latinLnBrk="0" hangingPunct="1">
              <a:spcBef>
                <a:spcPct val="20000"/>
              </a:spcBef>
              <a:buFont typeface="Arial" pitchFamily="34" charset="0"/>
              <a:buChar char="–"/>
              <a:defRPr lang="en-US" sz="1300" kern="1200" dirty="0" smtClean="0">
                <a:solidFill>
                  <a:srgbClr val="000000"/>
                </a:solidFill>
                <a:latin typeface="+mj-lt"/>
                <a:ea typeface="+mn-ea"/>
                <a:cs typeface="Arial" pitchFamily="34" charset="0"/>
              </a:defRPr>
            </a:lvl2pPr>
            <a:lvl3pPr marL="685800" indent="-457200" algn="l" defTabSz="914400" rtl="0" eaLnBrk="1" latinLnBrk="0" hangingPunct="1">
              <a:spcBef>
                <a:spcPct val="20000"/>
              </a:spcBef>
              <a:buFont typeface="Arial" pitchFamily="34" charset="0"/>
              <a:buChar char="•"/>
              <a:defRPr sz="1300" kern="1200">
                <a:solidFill>
                  <a:schemeClr val="tx1"/>
                </a:solidFill>
                <a:latin typeface="+mn-lt"/>
                <a:ea typeface="+mn-ea"/>
                <a:cs typeface="+mn-cs"/>
              </a:defRPr>
            </a:lvl3pPr>
            <a:lvl4pPr marL="685800" indent="-457200" algn="l" defTabSz="914400"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685800" indent="-457200" algn="l" defTabSz="914400"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marR="0" lvl="0" indent="-114300" algn="ctr" defTabSz="762000" rtl="0" eaLnBrk="1" fontAlgn="base"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a:ea typeface="+mn-ea"/>
              <a:cs typeface="Arial" charset="0"/>
            </a:endParaRPr>
          </a:p>
        </p:txBody>
      </p:sp>
      <p:sp>
        <p:nvSpPr>
          <p:cNvPr id="4" name="Espace réservé du pied de page 1">
            <a:extLst>
              <a:ext uri="{FF2B5EF4-FFF2-40B4-BE49-F238E27FC236}">
                <a16:creationId xmlns:a16="http://schemas.microsoft.com/office/drawing/2014/main" id="{9AF744E9-22B4-7D43-BD8E-F38709903203}"/>
              </a:ext>
            </a:extLst>
          </p:cNvPr>
          <p:cNvSpPr>
            <a:spLocks noGrp="1"/>
          </p:cNvSpPr>
          <p:nvPr>
            <p:ph type="ftr" sz="quarter" idx="3"/>
          </p:nvPr>
        </p:nvSpPr>
        <p:spPr>
          <a:xfrm>
            <a:off x="305906" y="7250206"/>
            <a:ext cx="2519720" cy="252000"/>
          </a:xfrm>
          <a:prstGeom prst="rect">
            <a:avLst/>
          </a:prstGeom>
          <a:noFill/>
          <a:ln>
            <a:noFill/>
          </a:ln>
        </p:spPr>
        <p:txBody>
          <a:bodyPr lIns="0" tIns="36000" rIns="36000" bIns="36000" anchor="ctr" anchorCtr="0">
            <a:noAutofit/>
          </a:bodyPr>
          <a:lstStyle>
            <a:defPPr>
              <a:defRPr lang="fr-FR"/>
            </a:defPPr>
            <a:lvl1pPr marL="0" algn="l" defTabSz="914400" rtl="0" eaLnBrk="1" latinLnBrk="0" hangingPunct="1">
              <a:defRPr sz="900" b="1"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fr-FR" sz="900" b="1" i="0" u="none" strike="noStrike" kern="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Corporate Presentation | December 2024</a:t>
            </a:r>
            <a:endParaRPr kumimoji="0" lang="fr-FR" altLang="fr-FR"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grpSp>
        <p:nvGrpSpPr>
          <p:cNvPr id="10" name="Group 32">
            <a:extLst>
              <a:ext uri="{FF2B5EF4-FFF2-40B4-BE49-F238E27FC236}">
                <a16:creationId xmlns:a16="http://schemas.microsoft.com/office/drawing/2014/main" id="{D6C0D87F-8BCD-1981-4862-BFB89D417EAC}"/>
              </a:ext>
            </a:extLst>
          </p:cNvPr>
          <p:cNvGrpSpPr/>
          <p:nvPr/>
        </p:nvGrpSpPr>
        <p:grpSpPr>
          <a:xfrm>
            <a:off x="6403420" y="1746643"/>
            <a:ext cx="2880320" cy="2485778"/>
            <a:chOff x="343954" y="2630260"/>
            <a:chExt cx="3123573" cy="2614116"/>
          </a:xfrm>
        </p:grpSpPr>
        <p:pic>
          <p:nvPicPr>
            <p:cNvPr id="11" name="Image 5">
              <a:extLst>
                <a:ext uri="{FF2B5EF4-FFF2-40B4-BE49-F238E27FC236}">
                  <a16:creationId xmlns:a16="http://schemas.microsoft.com/office/drawing/2014/main" id="{DF258C6E-FE24-8853-B7CA-0DA09EB97C4E}"/>
                </a:ext>
              </a:extLst>
            </p:cNvPr>
            <p:cNvPicPr>
              <a:picLocks noChangeAspect="1"/>
            </p:cNvPicPr>
            <p:nvPr/>
          </p:nvPicPr>
          <p:blipFill rotWithShape="1">
            <a:blip r:embed="rId2"/>
            <a:srcRect t="17565" r="15167"/>
            <a:stretch/>
          </p:blipFill>
          <p:spPr>
            <a:xfrm>
              <a:off x="343954" y="2630260"/>
              <a:ext cx="3123573" cy="2614116"/>
            </a:xfrm>
            <a:prstGeom prst="rect">
              <a:avLst/>
            </a:prstGeom>
          </p:spPr>
        </p:pic>
        <p:sp>
          <p:nvSpPr>
            <p:cNvPr id="12" name="ZoneTexte 2">
              <a:extLst>
                <a:ext uri="{FF2B5EF4-FFF2-40B4-BE49-F238E27FC236}">
                  <a16:creationId xmlns:a16="http://schemas.microsoft.com/office/drawing/2014/main" id="{0AE7894A-FAB3-14FF-5203-E3EC0F462095}"/>
                </a:ext>
              </a:extLst>
            </p:cNvPr>
            <p:cNvSpPr txBox="1"/>
            <p:nvPr/>
          </p:nvSpPr>
          <p:spPr>
            <a:xfrm>
              <a:off x="2769899" y="3759108"/>
              <a:ext cx="697628"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Exenatide</a:t>
              </a:r>
            </a:p>
          </p:txBody>
        </p:sp>
      </p:grpSp>
      <p:sp>
        <p:nvSpPr>
          <p:cNvPr id="7" name="Slide Title">
            <a:extLst>
              <a:ext uri="{FF2B5EF4-FFF2-40B4-BE49-F238E27FC236}">
                <a16:creationId xmlns:a16="http://schemas.microsoft.com/office/drawing/2014/main" id="{E48685AB-91C0-BB72-5AEB-BBBC22E9DE0A}"/>
              </a:ext>
            </a:extLst>
          </p:cNvPr>
          <p:cNvSpPr txBox="1">
            <a:spLocks/>
          </p:cNvSpPr>
          <p:nvPr/>
        </p:nvSpPr>
        <p:spPr>
          <a:xfrm>
            <a:off x="305123" y="1621806"/>
            <a:ext cx="4791456" cy="2669488"/>
          </a:xfrm>
          <a:prstGeom prst="rect">
            <a:avLst/>
          </a:prstGeom>
          <a:noFill/>
          <a:ln>
            <a:solidFill>
              <a:srgbClr val="669800"/>
            </a:solidFill>
          </a:ln>
        </p:spPr>
        <p:txBody>
          <a:bodyPr wrap="none" lIns="0" tIns="0" rIns="0" bIns="0" anchor="ctr"/>
          <a:lstStyle>
            <a:lvl1pPr marL="114300" indent="-114300" algn="ctr" defTabSz="762000" rtl="0" eaLnBrk="1" fontAlgn="base" latinLnBrk="0" hangingPunct="1">
              <a:spcBef>
                <a:spcPts val="300"/>
              </a:spcBef>
              <a:spcAft>
                <a:spcPts val="300"/>
              </a:spcAft>
              <a:buFontTx/>
              <a:buNone/>
              <a:defRPr lang="en-US" sz="1600" b="1" kern="1200" dirty="0">
                <a:solidFill>
                  <a:srgbClr val="000000"/>
                </a:solidFill>
                <a:latin typeface="+mj-lt"/>
                <a:ea typeface="+mn-ea"/>
                <a:cs typeface="Arial" charset="0"/>
              </a:defRPr>
            </a:lvl1pPr>
            <a:lvl2pPr marL="685800" indent="-457200" algn="l" defTabSz="914400" rtl="0" eaLnBrk="1" latinLnBrk="0" hangingPunct="1">
              <a:spcBef>
                <a:spcPct val="20000"/>
              </a:spcBef>
              <a:buFont typeface="Arial" pitchFamily="34" charset="0"/>
              <a:buChar char="–"/>
              <a:defRPr lang="en-US" sz="1300" kern="1200" dirty="0" smtClean="0">
                <a:solidFill>
                  <a:srgbClr val="000000"/>
                </a:solidFill>
                <a:latin typeface="+mj-lt"/>
                <a:ea typeface="+mn-ea"/>
                <a:cs typeface="Arial" pitchFamily="34" charset="0"/>
              </a:defRPr>
            </a:lvl2pPr>
            <a:lvl3pPr marL="685800" indent="-457200" algn="l" defTabSz="914400" rtl="0" eaLnBrk="1" latinLnBrk="0" hangingPunct="1">
              <a:spcBef>
                <a:spcPct val="20000"/>
              </a:spcBef>
              <a:buFont typeface="Arial" pitchFamily="34" charset="0"/>
              <a:buChar char="•"/>
              <a:defRPr sz="1300" kern="1200">
                <a:solidFill>
                  <a:schemeClr val="tx1"/>
                </a:solidFill>
                <a:latin typeface="+mn-lt"/>
                <a:ea typeface="+mn-ea"/>
                <a:cs typeface="+mn-cs"/>
              </a:defRPr>
            </a:lvl3pPr>
            <a:lvl4pPr marL="685800" indent="-457200" algn="l" defTabSz="914400"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685800" indent="-457200" algn="l" defTabSz="914400"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marR="0" lvl="0" indent="-114300" algn="ctr" defTabSz="762000" rtl="0" eaLnBrk="1" fontAlgn="base"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a:ea typeface="+mn-ea"/>
              <a:cs typeface="Arial" charset="0"/>
            </a:endParaRPr>
          </a:p>
        </p:txBody>
      </p:sp>
      <p:graphicFrame>
        <p:nvGraphicFramePr>
          <p:cNvPr id="8" name="Graphique 57">
            <a:extLst>
              <a:ext uri="{FF2B5EF4-FFF2-40B4-BE49-F238E27FC236}">
                <a16:creationId xmlns:a16="http://schemas.microsoft.com/office/drawing/2014/main" id="{F3102321-3705-F894-2036-7BC52F15B6DD}"/>
              </a:ext>
            </a:extLst>
          </p:cNvPr>
          <p:cNvGraphicFramePr>
            <a:graphicFrameLocks/>
          </p:cNvGraphicFramePr>
          <p:nvPr>
            <p:extLst>
              <p:ext uri="{D42A27DB-BD31-4B8C-83A1-F6EECF244321}">
                <p14:modId xmlns:p14="http://schemas.microsoft.com/office/powerpoint/2010/main" val="2357270151"/>
              </p:ext>
            </p:extLst>
          </p:nvPr>
        </p:nvGraphicFramePr>
        <p:xfrm>
          <a:off x="350108" y="1642765"/>
          <a:ext cx="4701486" cy="26532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10">
            <a:extLst>
              <a:ext uri="{FF2B5EF4-FFF2-40B4-BE49-F238E27FC236}">
                <a16:creationId xmlns:a16="http://schemas.microsoft.com/office/drawing/2014/main" id="{401360D1-F6D2-4F19-15FA-FFDB1F6EA557}"/>
              </a:ext>
            </a:extLst>
          </p:cNvPr>
          <p:cNvSpPr txBox="1"/>
          <p:nvPr/>
        </p:nvSpPr>
        <p:spPr>
          <a:xfrm>
            <a:off x="498125" y="3245187"/>
            <a:ext cx="1549985" cy="50597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35" b="0" i="0" u="none" strike="noStrike" kern="1200" cap="none" spc="0" normalizeH="0" baseline="0" noProof="0" dirty="0">
                <a:ln>
                  <a:noFill/>
                </a:ln>
                <a:solidFill>
                  <a:prstClr val="black"/>
                </a:solidFill>
                <a:effectLst/>
                <a:uLnTx/>
                <a:uFillTx/>
                <a:latin typeface="Arial"/>
                <a:ea typeface="+mn-ea"/>
                <a:cs typeface="+mn-cs"/>
              </a:rPr>
              <a:t>Baseline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35" b="0" i="0" u="none" strike="noStrike" kern="1200" cap="none" spc="0" normalizeH="0" baseline="0" noProof="0" dirty="0">
                <a:ln>
                  <a:noFill/>
                </a:ln>
                <a:solidFill>
                  <a:prstClr val="black"/>
                </a:solidFill>
                <a:effectLst/>
                <a:uLnTx/>
                <a:uFillTx/>
                <a:latin typeface="Arial"/>
                <a:ea typeface="+mn-ea"/>
                <a:cs typeface="+mn-cs"/>
              </a:rPr>
              <a:t>n=14/12/13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18" b="0" i="0" u="none" strike="noStrike" kern="1200" cap="none" spc="0" normalizeH="0" baseline="0" noProof="0" dirty="0">
                <a:ln>
                  <a:noFill/>
                </a:ln>
                <a:solidFill>
                  <a:prstClr val="black"/>
                </a:solidFill>
                <a:effectLst/>
                <a:uLnTx/>
                <a:uFillTx/>
                <a:latin typeface="Arial"/>
                <a:ea typeface="+mn-ea"/>
                <a:cs typeface="+mn-cs"/>
              </a:rPr>
              <a:t>(n=pb/</a:t>
            </a:r>
            <a:r>
              <a:rPr kumimoji="0" lang="en-US" sz="818" b="0" i="0" u="none" strike="noStrike" kern="1200" cap="none" spc="0" normalizeH="0" baseline="0" noProof="0" dirty="0" err="1">
                <a:ln>
                  <a:noFill/>
                </a:ln>
                <a:solidFill>
                  <a:prstClr val="black"/>
                </a:solidFill>
                <a:effectLst/>
                <a:uLnTx/>
                <a:uFillTx/>
                <a:latin typeface="Arial"/>
                <a:ea typeface="+mn-ea"/>
                <a:cs typeface="+mn-cs"/>
              </a:rPr>
              <a:t>lani</a:t>
            </a:r>
            <a:r>
              <a:rPr kumimoji="0" lang="en-US" sz="818" b="0" i="0" u="none" strike="noStrike" kern="1200" cap="none" spc="0" normalizeH="0" baseline="0" noProof="0" dirty="0">
                <a:ln>
                  <a:noFill/>
                </a:ln>
                <a:solidFill>
                  <a:prstClr val="black"/>
                </a:solidFill>
                <a:effectLst/>
                <a:uLnTx/>
                <a:uFillTx/>
                <a:latin typeface="Arial"/>
                <a:ea typeface="+mn-ea"/>
                <a:cs typeface="+mn-cs"/>
              </a:rPr>
              <a:t>/</a:t>
            </a:r>
            <a:r>
              <a:rPr kumimoji="0" lang="en-US" sz="818" b="0" i="0" u="none" strike="noStrike" kern="1200" cap="none" spc="0" normalizeH="0" baseline="0" noProof="0" dirty="0" err="1">
                <a:ln>
                  <a:noFill/>
                </a:ln>
                <a:solidFill>
                  <a:prstClr val="black"/>
                </a:solidFill>
                <a:effectLst/>
                <a:uLnTx/>
                <a:uFillTx/>
                <a:latin typeface="Arial"/>
                <a:ea typeface="+mn-ea"/>
                <a:cs typeface="+mn-cs"/>
              </a:rPr>
              <a:t>lani+empa</a:t>
            </a:r>
            <a:r>
              <a:rPr kumimoji="0" lang="en-US" sz="818" b="0" i="0" u="none" strike="noStrike" kern="1200" cap="none" spc="0" normalizeH="0" baseline="0" noProof="0" dirty="0">
                <a:ln>
                  <a:noFill/>
                </a:ln>
                <a:solidFill>
                  <a:prstClr val="black"/>
                </a:solidFill>
                <a:effectLst/>
                <a:uLnTx/>
                <a:uFillTx/>
                <a:latin typeface="Arial"/>
                <a:ea typeface="+mn-ea"/>
                <a:cs typeface="+mn-cs"/>
              </a:rPr>
              <a:t>)</a:t>
            </a:r>
          </a:p>
        </p:txBody>
      </p:sp>
      <p:sp>
        <p:nvSpPr>
          <p:cNvPr id="13" name="TextBox 14">
            <a:extLst>
              <a:ext uri="{FF2B5EF4-FFF2-40B4-BE49-F238E27FC236}">
                <a16:creationId xmlns:a16="http://schemas.microsoft.com/office/drawing/2014/main" id="{3F4FFC09-732D-EFE7-FB8D-2C055FFDF128}"/>
              </a:ext>
            </a:extLst>
          </p:cNvPr>
          <p:cNvSpPr txBox="1"/>
          <p:nvPr/>
        </p:nvSpPr>
        <p:spPr>
          <a:xfrm>
            <a:off x="4337571" y="1711806"/>
            <a:ext cx="759400" cy="38010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35" b="0" i="0" u="none" strike="noStrike" kern="1200" cap="none" spc="0" normalizeH="0" baseline="0" noProof="0" dirty="0">
                <a:ln>
                  <a:noFill/>
                </a:ln>
                <a:solidFill>
                  <a:prstClr val="black"/>
                </a:solidFill>
                <a:effectLst/>
                <a:uLnTx/>
                <a:uFillTx/>
                <a:latin typeface="Arial"/>
                <a:ea typeface="+mn-ea"/>
                <a:cs typeface="+mn-cs"/>
              </a:rPr>
              <a:t>Week 24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35" b="0" i="0" u="none" strike="noStrike" kern="1200" cap="none" spc="0" normalizeH="0" baseline="0" noProof="0" dirty="0">
                <a:ln>
                  <a:noFill/>
                </a:ln>
                <a:solidFill>
                  <a:prstClr val="black"/>
                </a:solidFill>
                <a:effectLst/>
                <a:uLnTx/>
                <a:uFillTx/>
                <a:latin typeface="Arial"/>
                <a:ea typeface="+mn-ea"/>
                <a:cs typeface="+mn-cs"/>
              </a:rPr>
              <a:t>n=9/12/10</a:t>
            </a:r>
          </a:p>
        </p:txBody>
      </p:sp>
      <p:sp>
        <p:nvSpPr>
          <p:cNvPr id="14" name="TextBox 11">
            <a:extLst>
              <a:ext uri="{FF2B5EF4-FFF2-40B4-BE49-F238E27FC236}">
                <a16:creationId xmlns:a16="http://schemas.microsoft.com/office/drawing/2014/main" id="{449F19C4-EFDB-79FB-D993-2A6E4F184FFD}"/>
              </a:ext>
            </a:extLst>
          </p:cNvPr>
          <p:cNvSpPr txBox="1"/>
          <p:nvPr/>
        </p:nvSpPr>
        <p:spPr>
          <a:xfrm>
            <a:off x="1652502" y="1712955"/>
            <a:ext cx="884869" cy="38010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35" b="0" i="0" u="none" strike="noStrike" kern="1200" cap="none" spc="0" normalizeH="0" baseline="0" noProof="0" dirty="0">
                <a:ln>
                  <a:noFill/>
                </a:ln>
                <a:solidFill>
                  <a:prstClr val="black"/>
                </a:solidFill>
                <a:effectLst/>
                <a:uLnTx/>
                <a:uFillTx/>
                <a:latin typeface="Arial"/>
                <a:ea typeface="+mn-ea"/>
                <a:cs typeface="+mn-cs"/>
              </a:rPr>
              <a:t>Week 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35" b="0" i="0" u="none" strike="noStrike" kern="1200" cap="none" spc="0" normalizeH="0" baseline="0" noProof="0" dirty="0">
                <a:ln>
                  <a:noFill/>
                </a:ln>
                <a:solidFill>
                  <a:prstClr val="black"/>
                </a:solidFill>
                <a:effectLst/>
                <a:uLnTx/>
                <a:uFillTx/>
                <a:latin typeface="Arial"/>
                <a:ea typeface="+mn-ea"/>
                <a:cs typeface="+mn-cs"/>
              </a:rPr>
              <a:t>n=13/12/13</a:t>
            </a:r>
          </a:p>
        </p:txBody>
      </p:sp>
      <p:sp>
        <p:nvSpPr>
          <p:cNvPr id="15" name="TextBox 13">
            <a:extLst>
              <a:ext uri="{FF2B5EF4-FFF2-40B4-BE49-F238E27FC236}">
                <a16:creationId xmlns:a16="http://schemas.microsoft.com/office/drawing/2014/main" id="{CFE60B96-166D-82D9-C102-EEEE8188D254}"/>
              </a:ext>
            </a:extLst>
          </p:cNvPr>
          <p:cNvSpPr txBox="1"/>
          <p:nvPr/>
        </p:nvSpPr>
        <p:spPr>
          <a:xfrm>
            <a:off x="2969419" y="1711806"/>
            <a:ext cx="868676" cy="38010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35" b="0" i="0" u="none" strike="noStrike" kern="1200" cap="none" spc="0" normalizeH="0" baseline="0" noProof="0" dirty="0">
                <a:ln>
                  <a:noFill/>
                </a:ln>
                <a:solidFill>
                  <a:prstClr val="black"/>
                </a:solidFill>
                <a:effectLst/>
                <a:uLnTx/>
                <a:uFillTx/>
                <a:latin typeface="Arial"/>
                <a:ea typeface="+mn-ea"/>
                <a:cs typeface="+mn-cs"/>
              </a:rPr>
              <a:t>Week 12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35" b="0" i="0" u="none" strike="noStrike" kern="1200" cap="none" spc="0" normalizeH="0" baseline="0" noProof="0" dirty="0">
                <a:ln>
                  <a:noFill/>
                </a:ln>
                <a:solidFill>
                  <a:prstClr val="black"/>
                </a:solidFill>
                <a:effectLst/>
                <a:uLnTx/>
                <a:uFillTx/>
                <a:latin typeface="Arial"/>
                <a:ea typeface="+mn-ea"/>
                <a:cs typeface="+mn-cs"/>
              </a:rPr>
              <a:t>n=13/12/11</a:t>
            </a:r>
          </a:p>
        </p:txBody>
      </p:sp>
      <p:sp>
        <p:nvSpPr>
          <p:cNvPr id="22" name="TextBox 10">
            <a:extLst>
              <a:ext uri="{FF2B5EF4-FFF2-40B4-BE49-F238E27FC236}">
                <a16:creationId xmlns:a16="http://schemas.microsoft.com/office/drawing/2014/main" id="{71A3221D-C71F-B24D-3039-F22C22BE8760}"/>
              </a:ext>
            </a:extLst>
          </p:cNvPr>
          <p:cNvSpPr txBox="1"/>
          <p:nvPr/>
        </p:nvSpPr>
        <p:spPr>
          <a:xfrm>
            <a:off x="389946" y="1667372"/>
            <a:ext cx="1704990" cy="254237"/>
          </a:xfrm>
          <a:prstGeom prst="rect">
            <a:avLst/>
          </a:prstGeom>
          <a:noFill/>
        </p:spPr>
        <p:txBody>
          <a:bodyPr wrap="square" rtlCol="0">
            <a:spAutoFit/>
          </a:bodyPr>
          <a:lstStyle/>
          <a:p>
            <a:r>
              <a:rPr lang="fr-FR" sz="1050" b="1" dirty="0">
                <a:solidFill>
                  <a:prstClr val="black"/>
                </a:solidFill>
              </a:rPr>
              <a:t>Baseline 63-137 kg</a:t>
            </a:r>
          </a:p>
        </p:txBody>
      </p:sp>
    </p:spTree>
    <p:extLst>
      <p:ext uri="{BB962C8B-B14F-4D97-AF65-F5344CB8AC3E}">
        <p14:creationId xmlns:p14="http://schemas.microsoft.com/office/powerpoint/2010/main" val="32510953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28292-1F46-43E1-5D94-C60643992C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295AD4-E98E-0995-B8B9-D4E6C06F2CA1}"/>
              </a:ext>
            </a:extLst>
          </p:cNvPr>
          <p:cNvSpPr>
            <a:spLocks noGrp="1"/>
          </p:cNvSpPr>
          <p:nvPr>
            <p:ph type="title"/>
          </p:nvPr>
        </p:nvSpPr>
        <p:spPr>
          <a:xfrm>
            <a:off x="305905" y="77795"/>
            <a:ext cx="10385907" cy="831639"/>
          </a:xfrm>
        </p:spPr>
        <p:txBody>
          <a:bodyPr lIns="0" tIns="36000" rIns="0" bIns="36000" anchor="ctr" anchorCtr="0">
            <a:noAutofit/>
          </a:bodyPr>
          <a:lstStyle/>
          <a:p>
            <a:r>
              <a:rPr lang="en-US" sz="2200" dirty="0">
                <a:latin typeface="+mn-lt"/>
                <a:cs typeface="Calibri" panose="020F0502020204030204" pitchFamily="34" charset="0"/>
              </a:rPr>
              <a:t>SGLT2 inhibitor </a:t>
            </a:r>
            <a:r>
              <a:rPr lang="en-US" sz="2200" dirty="0" err="1">
                <a:latin typeface="+mn-lt"/>
                <a:cs typeface="Calibri" panose="020F0502020204030204" pitchFamily="34" charset="0"/>
              </a:rPr>
              <a:t>empaglifozin</a:t>
            </a:r>
            <a:r>
              <a:rPr lang="en-US" sz="2200" dirty="0">
                <a:latin typeface="+mn-lt"/>
                <a:cs typeface="Calibri" panose="020F0502020204030204" pitchFamily="34" charset="0"/>
              </a:rPr>
              <a:t> mitigates lanifibranor weight gain </a:t>
            </a:r>
            <a:br>
              <a:rPr lang="en-US" sz="2200" dirty="0">
                <a:latin typeface="+mn-lt"/>
                <a:cs typeface="Calibri" panose="020F0502020204030204" pitchFamily="34" charset="0"/>
              </a:rPr>
            </a:br>
            <a:r>
              <a:rPr lang="en-US" sz="1800" b="0" i="1" dirty="0">
                <a:latin typeface="+mn-lt"/>
                <a:cs typeface="Calibri" panose="020F0502020204030204" pitchFamily="34" charset="0"/>
              </a:rPr>
              <a:t>Meta-analysis data suggest that GLP-1s have a similar effect when combined with PPARs</a:t>
            </a:r>
            <a:endParaRPr lang="en-US" sz="1600" b="0" i="1" strike="sngStrike" dirty="0">
              <a:solidFill>
                <a:srgbClr val="FF0000"/>
              </a:solidFill>
              <a:latin typeface="+mn-lt"/>
              <a:cs typeface="Calibri" panose="020F0502020204030204" pitchFamily="34" charset="0"/>
            </a:endParaRPr>
          </a:p>
        </p:txBody>
      </p:sp>
      <p:sp>
        <p:nvSpPr>
          <p:cNvPr id="5" name="Text Placeholder 4">
            <a:extLst>
              <a:ext uri="{FF2B5EF4-FFF2-40B4-BE49-F238E27FC236}">
                <a16:creationId xmlns:a16="http://schemas.microsoft.com/office/drawing/2014/main" id="{EB73BC73-BABB-B7C4-142B-4BD64EB2E0D7}"/>
              </a:ext>
            </a:extLst>
          </p:cNvPr>
          <p:cNvSpPr>
            <a:spLocks noGrp="1"/>
          </p:cNvSpPr>
          <p:nvPr>
            <p:ph type="body" idx="15"/>
          </p:nvPr>
        </p:nvSpPr>
        <p:spPr/>
        <p:txBody>
          <a:bodyPr/>
          <a:lstStyle/>
          <a:p>
            <a:r>
              <a:rPr lang="en-US" dirty="0"/>
              <a:t>Source: Anson. 2024. Diabetes, Obesity, and Metabolism; KOL Interviews; Inventiva Analysis. </a:t>
            </a:r>
          </a:p>
        </p:txBody>
      </p:sp>
      <p:sp>
        <p:nvSpPr>
          <p:cNvPr id="3" name="Slide Title">
            <a:extLst>
              <a:ext uri="{FF2B5EF4-FFF2-40B4-BE49-F238E27FC236}">
                <a16:creationId xmlns:a16="http://schemas.microsoft.com/office/drawing/2014/main" id="{62350B86-37A6-3BB1-829F-7F3BB32D1078}"/>
              </a:ext>
            </a:extLst>
          </p:cNvPr>
          <p:cNvSpPr txBox="1">
            <a:spLocks/>
          </p:cNvSpPr>
          <p:nvPr/>
        </p:nvSpPr>
        <p:spPr>
          <a:xfrm>
            <a:off x="305905" y="1117884"/>
            <a:ext cx="4791456" cy="511579"/>
          </a:xfrm>
          <a:prstGeom prst="rect">
            <a:avLst/>
          </a:prstGeom>
          <a:solidFill>
            <a:schemeClr val="accent6">
              <a:lumMod val="20000"/>
              <a:lumOff val="80000"/>
            </a:schemeClr>
          </a:solidFill>
          <a:ln>
            <a:solidFill>
              <a:srgbClr val="669800"/>
            </a:solidFill>
          </a:ln>
        </p:spPr>
        <p:txBody>
          <a:bodyPr wrap="none" lIns="0" tIns="0" rIns="0" bIns="0" anchor="ctr"/>
          <a:lstStyle>
            <a:lvl1pPr marL="114300" indent="-114300" algn="ctr" defTabSz="762000" rtl="0" eaLnBrk="1" fontAlgn="base" latinLnBrk="0" hangingPunct="1">
              <a:spcBef>
                <a:spcPts val="300"/>
              </a:spcBef>
              <a:spcAft>
                <a:spcPts val="300"/>
              </a:spcAft>
              <a:buFontTx/>
              <a:buNone/>
              <a:defRPr lang="en-US" sz="1600" b="1" kern="1200" dirty="0">
                <a:solidFill>
                  <a:srgbClr val="000000"/>
                </a:solidFill>
                <a:latin typeface="+mj-lt"/>
                <a:ea typeface="+mn-ea"/>
                <a:cs typeface="Arial" charset="0"/>
              </a:defRPr>
            </a:lvl1pPr>
            <a:lvl2pPr marL="685800" indent="-457200" algn="l" defTabSz="914400" rtl="0" eaLnBrk="1" latinLnBrk="0" hangingPunct="1">
              <a:spcBef>
                <a:spcPct val="20000"/>
              </a:spcBef>
              <a:buFont typeface="Arial" pitchFamily="34" charset="0"/>
              <a:buChar char="–"/>
              <a:defRPr lang="en-US" sz="1300" kern="1200" dirty="0" smtClean="0">
                <a:solidFill>
                  <a:srgbClr val="000000"/>
                </a:solidFill>
                <a:latin typeface="+mj-lt"/>
                <a:ea typeface="+mn-ea"/>
                <a:cs typeface="Arial" pitchFamily="34" charset="0"/>
              </a:defRPr>
            </a:lvl2pPr>
            <a:lvl3pPr marL="685800" indent="-457200" algn="l" defTabSz="914400" rtl="0" eaLnBrk="1" latinLnBrk="0" hangingPunct="1">
              <a:spcBef>
                <a:spcPct val="20000"/>
              </a:spcBef>
              <a:buFont typeface="Arial" pitchFamily="34" charset="0"/>
              <a:buChar char="•"/>
              <a:defRPr sz="1300" kern="1200">
                <a:solidFill>
                  <a:schemeClr val="tx1"/>
                </a:solidFill>
                <a:latin typeface="+mn-lt"/>
                <a:ea typeface="+mn-ea"/>
                <a:cs typeface="+mn-cs"/>
              </a:defRPr>
            </a:lvl3pPr>
            <a:lvl4pPr marL="685800" indent="-457200" algn="l" defTabSz="914400"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685800" indent="-457200" algn="l" defTabSz="914400"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marR="0" lvl="0" indent="-114300" algn="ctr" defTabSz="762000" rtl="0" eaLnBrk="1" fontAlgn="base" latinLnBrk="0" hangingPunct="1">
              <a:lnSpc>
                <a:spcPct val="100000"/>
              </a:lnSpc>
              <a:spcBef>
                <a:spcPts val="300"/>
              </a:spcBef>
              <a:spcAft>
                <a:spcPts val="3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a:ea typeface="+mn-ea"/>
                <a:cs typeface="Arial" charset="0"/>
              </a:rPr>
              <a:t>Lanifibranor + empagliflozin</a:t>
            </a:r>
            <a:endParaRPr kumimoji="0" lang="en-US" sz="1600" b="0" i="0" u="none" strike="noStrike" kern="1200" cap="none" spc="0" normalizeH="0" baseline="0" noProof="0" dirty="0">
              <a:ln>
                <a:noFill/>
              </a:ln>
              <a:solidFill>
                <a:prstClr val="black"/>
              </a:solidFill>
              <a:effectLst/>
              <a:uLnTx/>
              <a:uFillTx/>
              <a:latin typeface="Arial"/>
              <a:ea typeface="+mn-ea"/>
              <a:cs typeface="Arial" charset="0"/>
            </a:endParaRPr>
          </a:p>
        </p:txBody>
      </p:sp>
      <p:sp>
        <p:nvSpPr>
          <p:cNvPr id="6" name="Slide Title">
            <a:extLst>
              <a:ext uri="{FF2B5EF4-FFF2-40B4-BE49-F238E27FC236}">
                <a16:creationId xmlns:a16="http://schemas.microsoft.com/office/drawing/2014/main" id="{098BC952-3304-AA60-D59E-1834AA0A6794}"/>
              </a:ext>
            </a:extLst>
          </p:cNvPr>
          <p:cNvSpPr txBox="1">
            <a:spLocks/>
          </p:cNvSpPr>
          <p:nvPr/>
        </p:nvSpPr>
        <p:spPr>
          <a:xfrm>
            <a:off x="5588677" y="1115541"/>
            <a:ext cx="4791456" cy="511573"/>
          </a:xfrm>
          <a:prstGeom prst="rect">
            <a:avLst/>
          </a:prstGeom>
          <a:solidFill>
            <a:schemeClr val="accent6">
              <a:lumMod val="75000"/>
            </a:schemeClr>
          </a:solidFill>
          <a:ln>
            <a:solidFill>
              <a:srgbClr val="669800"/>
            </a:solidFill>
          </a:ln>
        </p:spPr>
        <p:txBody>
          <a:bodyPr wrap="none" lIns="0" tIns="0" rIns="0" bIns="0" anchor="ctr"/>
          <a:lstStyle>
            <a:lvl1pPr marL="114300" indent="-114300" algn="ctr" defTabSz="762000" rtl="0" eaLnBrk="1" fontAlgn="base" latinLnBrk="0" hangingPunct="1">
              <a:spcBef>
                <a:spcPts val="300"/>
              </a:spcBef>
              <a:spcAft>
                <a:spcPts val="300"/>
              </a:spcAft>
              <a:buFontTx/>
              <a:buNone/>
              <a:defRPr lang="en-US" sz="1600" b="1" kern="1200" dirty="0">
                <a:solidFill>
                  <a:srgbClr val="000000"/>
                </a:solidFill>
                <a:latin typeface="+mj-lt"/>
                <a:ea typeface="+mn-ea"/>
                <a:cs typeface="Arial" charset="0"/>
              </a:defRPr>
            </a:lvl1pPr>
            <a:lvl2pPr marL="685800" indent="-457200" algn="l" defTabSz="914400" rtl="0" eaLnBrk="1" latinLnBrk="0" hangingPunct="1">
              <a:spcBef>
                <a:spcPct val="20000"/>
              </a:spcBef>
              <a:buFont typeface="Arial" pitchFamily="34" charset="0"/>
              <a:buChar char="–"/>
              <a:defRPr lang="en-US" sz="1300" kern="1200" dirty="0" smtClean="0">
                <a:solidFill>
                  <a:srgbClr val="000000"/>
                </a:solidFill>
                <a:latin typeface="+mj-lt"/>
                <a:ea typeface="+mn-ea"/>
                <a:cs typeface="Arial" pitchFamily="34" charset="0"/>
              </a:defRPr>
            </a:lvl2pPr>
            <a:lvl3pPr marL="685800" indent="-457200" algn="l" defTabSz="914400" rtl="0" eaLnBrk="1" latinLnBrk="0" hangingPunct="1">
              <a:spcBef>
                <a:spcPct val="20000"/>
              </a:spcBef>
              <a:buFont typeface="Arial" pitchFamily="34" charset="0"/>
              <a:buChar char="•"/>
              <a:defRPr sz="1300" kern="1200">
                <a:solidFill>
                  <a:schemeClr val="tx1"/>
                </a:solidFill>
                <a:latin typeface="+mn-lt"/>
                <a:ea typeface="+mn-ea"/>
                <a:cs typeface="+mn-cs"/>
              </a:defRPr>
            </a:lvl3pPr>
            <a:lvl4pPr marL="685800" indent="-457200" algn="l" defTabSz="914400"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685800" indent="-457200" algn="l" defTabSz="914400"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marR="0" lvl="0" indent="-114300" algn="ctr" defTabSz="762000" rtl="0" eaLnBrk="1" fontAlgn="base" latinLnBrk="0" hangingPunct="1">
              <a:lnSpc>
                <a:spcPct val="100000"/>
              </a:lnSpc>
              <a:spcBef>
                <a:spcPts val="300"/>
              </a:spcBef>
              <a:spcAft>
                <a:spcPts val="30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a:ea typeface="+mn-ea"/>
                <a:cs typeface="Arial" charset="0"/>
              </a:rPr>
              <a:t>Pioglitazone + GLP1 or SGLT2i</a:t>
            </a:r>
            <a:endParaRPr kumimoji="0" lang="en-US" sz="1600" b="0" i="0" u="none" strike="noStrike" kern="1200" cap="none" spc="0" normalizeH="0" baseline="0" noProof="0" dirty="0">
              <a:ln>
                <a:noFill/>
              </a:ln>
              <a:solidFill>
                <a:prstClr val="white"/>
              </a:solidFill>
              <a:effectLst/>
              <a:uLnTx/>
              <a:uFillTx/>
              <a:latin typeface="Arial"/>
              <a:ea typeface="+mn-ea"/>
              <a:cs typeface="Arial" charset="0"/>
            </a:endParaRPr>
          </a:p>
        </p:txBody>
      </p:sp>
      <p:sp>
        <p:nvSpPr>
          <p:cNvPr id="36" name="ZoneTexte 1156">
            <a:extLst>
              <a:ext uri="{FF2B5EF4-FFF2-40B4-BE49-F238E27FC236}">
                <a16:creationId xmlns:a16="http://schemas.microsoft.com/office/drawing/2014/main" id="{8E20FDC2-3251-65D9-B0DE-1ABC8CE3B2B5}"/>
              </a:ext>
            </a:extLst>
          </p:cNvPr>
          <p:cNvSpPr txBox="1"/>
          <p:nvPr/>
        </p:nvSpPr>
        <p:spPr>
          <a:xfrm>
            <a:off x="305905" y="4298951"/>
            <a:ext cx="4791456" cy="2113396"/>
          </a:xfrm>
          <a:prstGeom prst="rect">
            <a:avLst/>
          </a:prstGeom>
          <a:solidFill>
            <a:schemeClr val="bg1">
              <a:lumMod val="95000"/>
            </a:schemeClr>
          </a:solidFill>
          <a:ln>
            <a:solidFill>
              <a:srgbClr val="669800"/>
            </a:solidFill>
          </a:ln>
        </p:spPr>
        <p:txBody>
          <a:bodyPr wrap="square" tIns="91440" bIns="91440" rtlCol="0" anchor="ctr">
            <a:noAutofit/>
          </a:bodyPr>
          <a:lstStyle/>
          <a:p>
            <a:pPr marL="285750" marR="0" lvl="0" indent="-285750" algn="l" defTabSz="1007943" rtl="0" eaLnBrk="1" fontAlgn="auto" latinLnBrk="0" hangingPunct="1">
              <a:lnSpc>
                <a:spcPct val="100000"/>
              </a:lnSpc>
              <a:spcBef>
                <a:spcPts val="600"/>
              </a:spcBef>
              <a:spcAft>
                <a:spcPts val="0"/>
              </a:spcAft>
              <a:buClr>
                <a:srgbClr val="669900"/>
              </a:buClr>
              <a:buSzTx/>
              <a:buFont typeface="Wingdings 3" panose="05040102010807070707" pitchFamily="18" charset="2"/>
              <a:buChar char="u"/>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In the LEGEND trial, albeit with a small n, results suggested that </a:t>
            </a:r>
            <a:r>
              <a:rPr kumimoji="0" lang="en-GB" sz="1400" b="0" i="0" u="none" strike="noStrike" kern="0" cap="none" spc="0" normalizeH="0" baseline="0" noProof="0" dirty="0">
                <a:ln>
                  <a:noFill/>
                </a:ln>
                <a:solidFill>
                  <a:prstClr val="black"/>
                </a:solidFill>
                <a:effectLst/>
                <a:uLnTx/>
                <a:uFillTx/>
                <a:latin typeface="Arial"/>
                <a:ea typeface="+mn-ea"/>
                <a:cs typeface="+mn-cs"/>
              </a:rPr>
              <a:t>empagliflozin, an </a:t>
            </a:r>
            <a:r>
              <a:rPr kumimoji="0" lang="en-GB" sz="1400" b="1" i="0" u="none" strike="noStrike" kern="0" cap="none" spc="0" normalizeH="0" baseline="0" noProof="0" dirty="0">
                <a:ln>
                  <a:noFill/>
                </a:ln>
                <a:solidFill>
                  <a:prstClr val="black"/>
                </a:solidFill>
                <a:effectLst/>
                <a:uLnTx/>
                <a:uFillTx/>
                <a:latin typeface="Arial"/>
                <a:ea typeface="+mn-ea"/>
                <a:cs typeface="+mn-cs"/>
              </a:rPr>
              <a:t>SGLT2i,  completely mitigated the lanifibranor weight gain profile over 24 weeks</a:t>
            </a:r>
          </a:p>
        </p:txBody>
      </p:sp>
      <p:sp>
        <p:nvSpPr>
          <p:cNvPr id="47" name="ZoneTexte 1156">
            <a:extLst>
              <a:ext uri="{FF2B5EF4-FFF2-40B4-BE49-F238E27FC236}">
                <a16:creationId xmlns:a16="http://schemas.microsoft.com/office/drawing/2014/main" id="{3DD214CB-744E-1D46-E02C-915E0077D8B5}"/>
              </a:ext>
            </a:extLst>
          </p:cNvPr>
          <p:cNvSpPr txBox="1"/>
          <p:nvPr/>
        </p:nvSpPr>
        <p:spPr>
          <a:xfrm>
            <a:off x="5588677" y="4296606"/>
            <a:ext cx="4788608" cy="2103120"/>
          </a:xfrm>
          <a:prstGeom prst="rect">
            <a:avLst/>
          </a:prstGeom>
          <a:solidFill>
            <a:srgbClr val="F2F2F2"/>
          </a:solidFill>
          <a:ln>
            <a:solidFill>
              <a:srgbClr val="669800"/>
            </a:solidFill>
          </a:ln>
        </p:spPr>
        <p:txBody>
          <a:bodyPr wrap="square" tIns="91440" bIns="91440" rtlCol="0" anchor="ctr">
            <a:noAutofit/>
          </a:bodyPr>
          <a:lstStyle>
            <a:defPPr>
              <a:defRPr lang="fr-FR"/>
            </a:defPPr>
            <a:lvl1pPr marL="285750" marR="0" lvl="0" indent="-285750" defTabSz="1007943" fontAlgn="auto">
              <a:lnSpc>
                <a:spcPct val="100000"/>
              </a:lnSpc>
              <a:spcBef>
                <a:spcPts val="600"/>
              </a:spcBef>
              <a:buClr>
                <a:srgbClr val="669900"/>
              </a:buClr>
              <a:buSzTx/>
              <a:buFont typeface="Courier New" panose="02070309020205020404" pitchFamily="49" charset="0"/>
              <a:buChar char="o"/>
              <a:tabLst/>
              <a:defRPr kumimoji="0" sz="1600" b="1" i="0" u="none" strike="noStrike" cap="none" spc="0" normalizeH="0" baseline="0">
                <a:ln>
                  <a:noFill/>
                </a:ln>
                <a:solidFill>
                  <a:srgbClr val="669900"/>
                </a:solidFill>
                <a:effectLst/>
                <a:uLnTx/>
                <a:uFillTx/>
                <a:latin typeface="Arial"/>
                <a:ea typeface="MS PGothic" panose="020B0600070205080204" pitchFamily="34" charset="-128"/>
                <a:cs typeface="Arial" panose="020B0604020202020204" pitchFamily="34" charset="0"/>
              </a:defRPr>
            </a:lvl1pPr>
          </a:lstStyle>
          <a:p>
            <a:pPr marL="285750" marR="0" lvl="0" indent="-285750" algn="l" defTabSz="1007943" rtl="0" eaLnBrk="1" fontAlgn="auto" latinLnBrk="0" hangingPunct="1">
              <a:lnSpc>
                <a:spcPct val="100000"/>
              </a:lnSpc>
              <a:spcBef>
                <a:spcPts val="600"/>
              </a:spcBef>
              <a:spcAft>
                <a:spcPts val="0"/>
              </a:spcAft>
              <a:buClr>
                <a:srgbClr val="669900"/>
              </a:buClr>
              <a:buSzTx/>
              <a:buFont typeface="Wingdings 3" panose="05040102010807070707" pitchFamily="18" charset="2"/>
              <a:buChar char="u"/>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Recently published meta-analyses suggested that pioglitazone with GLP1 or SGLT2i is associated with increased weight loss and reduced risk of heart failure compared with monotherapy</a:t>
            </a: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sym typeface="Wingdings" panose="05000000000000000000" pitchFamily="2" charset="2"/>
            </a:endParaRPr>
          </a:p>
          <a:p>
            <a:pPr marL="285750" marR="0" lvl="0" indent="-285750" algn="l" defTabSz="1007943" rtl="0" eaLnBrk="1" fontAlgn="auto" latinLnBrk="0" hangingPunct="1">
              <a:lnSpc>
                <a:spcPct val="100000"/>
              </a:lnSpc>
              <a:spcBef>
                <a:spcPts val="600"/>
              </a:spcBef>
              <a:spcAft>
                <a:spcPts val="0"/>
              </a:spcAft>
              <a:buClr>
                <a:srgbClr val="669900"/>
              </a:buClr>
              <a:buSzTx/>
              <a:buFont typeface="Wingdings 3" panose="05040102010807070707" pitchFamily="18" charset="2"/>
              <a:buChar char="u"/>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sym typeface="Wingdings" panose="05000000000000000000" pitchFamily="2" charset="2"/>
              </a:rPr>
              <a:t>Most of the TZD-weight increases are driven by increased energy storage while SGLT2i/GLP1s induce caloric restriction, possibly explaining the MOA synergies</a:t>
            </a: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3" name="Slide Title">
            <a:extLst>
              <a:ext uri="{FF2B5EF4-FFF2-40B4-BE49-F238E27FC236}">
                <a16:creationId xmlns:a16="http://schemas.microsoft.com/office/drawing/2014/main" id="{95EF6F59-92F8-3C18-ED9B-A390F32BBB4A}"/>
              </a:ext>
            </a:extLst>
          </p:cNvPr>
          <p:cNvSpPr txBox="1">
            <a:spLocks/>
          </p:cNvSpPr>
          <p:nvPr/>
        </p:nvSpPr>
        <p:spPr>
          <a:xfrm>
            <a:off x="5588677" y="1629463"/>
            <a:ext cx="4791456" cy="2669488"/>
          </a:xfrm>
          <a:prstGeom prst="rect">
            <a:avLst/>
          </a:prstGeom>
          <a:noFill/>
          <a:ln>
            <a:solidFill>
              <a:srgbClr val="669800"/>
            </a:solidFill>
          </a:ln>
        </p:spPr>
        <p:txBody>
          <a:bodyPr wrap="none" lIns="0" tIns="0" rIns="0" bIns="0" anchor="ctr"/>
          <a:lstStyle>
            <a:lvl1pPr marL="114300" indent="-114300" algn="ctr" defTabSz="762000" rtl="0" eaLnBrk="1" fontAlgn="base" latinLnBrk="0" hangingPunct="1">
              <a:spcBef>
                <a:spcPts val="300"/>
              </a:spcBef>
              <a:spcAft>
                <a:spcPts val="300"/>
              </a:spcAft>
              <a:buFontTx/>
              <a:buNone/>
              <a:defRPr lang="en-US" sz="1600" b="1" kern="1200" dirty="0">
                <a:solidFill>
                  <a:srgbClr val="000000"/>
                </a:solidFill>
                <a:latin typeface="+mj-lt"/>
                <a:ea typeface="+mn-ea"/>
                <a:cs typeface="Arial" charset="0"/>
              </a:defRPr>
            </a:lvl1pPr>
            <a:lvl2pPr marL="685800" indent="-457200" algn="l" defTabSz="914400" rtl="0" eaLnBrk="1" latinLnBrk="0" hangingPunct="1">
              <a:spcBef>
                <a:spcPct val="20000"/>
              </a:spcBef>
              <a:buFont typeface="Arial" pitchFamily="34" charset="0"/>
              <a:buChar char="–"/>
              <a:defRPr lang="en-US" sz="1300" kern="1200" dirty="0" smtClean="0">
                <a:solidFill>
                  <a:srgbClr val="000000"/>
                </a:solidFill>
                <a:latin typeface="+mj-lt"/>
                <a:ea typeface="+mn-ea"/>
                <a:cs typeface="Arial" pitchFamily="34" charset="0"/>
              </a:defRPr>
            </a:lvl2pPr>
            <a:lvl3pPr marL="685800" indent="-457200" algn="l" defTabSz="914400" rtl="0" eaLnBrk="1" latinLnBrk="0" hangingPunct="1">
              <a:spcBef>
                <a:spcPct val="20000"/>
              </a:spcBef>
              <a:buFont typeface="Arial" pitchFamily="34" charset="0"/>
              <a:buChar char="•"/>
              <a:defRPr sz="1300" kern="1200">
                <a:solidFill>
                  <a:schemeClr val="tx1"/>
                </a:solidFill>
                <a:latin typeface="+mn-lt"/>
                <a:ea typeface="+mn-ea"/>
                <a:cs typeface="+mn-cs"/>
              </a:defRPr>
            </a:lvl3pPr>
            <a:lvl4pPr marL="685800" indent="-457200" algn="l" defTabSz="914400"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685800" indent="-457200" algn="l" defTabSz="914400"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marR="0" lvl="0" indent="-114300" algn="ctr" defTabSz="762000" rtl="0" eaLnBrk="1" fontAlgn="base"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a:ea typeface="+mn-ea"/>
              <a:cs typeface="Arial" charset="0"/>
            </a:endParaRPr>
          </a:p>
        </p:txBody>
      </p:sp>
      <p:sp>
        <p:nvSpPr>
          <p:cNvPr id="4" name="Espace réservé du pied de page 1">
            <a:extLst>
              <a:ext uri="{FF2B5EF4-FFF2-40B4-BE49-F238E27FC236}">
                <a16:creationId xmlns:a16="http://schemas.microsoft.com/office/drawing/2014/main" id="{220C19DC-39AE-AC7C-60EB-F3F41580CCB9}"/>
              </a:ext>
            </a:extLst>
          </p:cNvPr>
          <p:cNvSpPr>
            <a:spLocks noGrp="1"/>
          </p:cNvSpPr>
          <p:nvPr>
            <p:ph type="ftr" sz="quarter" idx="3"/>
          </p:nvPr>
        </p:nvSpPr>
        <p:spPr>
          <a:xfrm>
            <a:off x="305906" y="7250206"/>
            <a:ext cx="2519720" cy="252000"/>
          </a:xfrm>
          <a:prstGeom prst="rect">
            <a:avLst/>
          </a:prstGeom>
          <a:noFill/>
          <a:ln>
            <a:noFill/>
          </a:ln>
        </p:spPr>
        <p:txBody>
          <a:bodyPr lIns="0" tIns="36000" rIns="36000" bIns="36000" anchor="ctr" anchorCtr="0">
            <a:noAutofit/>
          </a:bodyPr>
          <a:lstStyle>
            <a:defPPr>
              <a:defRPr lang="fr-FR"/>
            </a:defPPr>
            <a:lvl1pPr marL="0" algn="l" defTabSz="914400" rtl="0" eaLnBrk="1" latinLnBrk="0" hangingPunct="1">
              <a:defRPr sz="900" b="1"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fr-FR" sz="900" b="1" i="0" u="none" strike="noStrike" kern="0" cap="none" spc="0" normalizeH="0" baseline="0" noProof="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Corporate Presentation | December 2024</a:t>
            </a:r>
            <a:endParaRPr kumimoji="0" lang="fr-FR" altLang="fr-FR"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grpSp>
        <p:nvGrpSpPr>
          <p:cNvPr id="10" name="Group 32">
            <a:extLst>
              <a:ext uri="{FF2B5EF4-FFF2-40B4-BE49-F238E27FC236}">
                <a16:creationId xmlns:a16="http://schemas.microsoft.com/office/drawing/2014/main" id="{1847265D-2C14-44BD-A390-81232DA64F55}"/>
              </a:ext>
            </a:extLst>
          </p:cNvPr>
          <p:cNvGrpSpPr/>
          <p:nvPr/>
        </p:nvGrpSpPr>
        <p:grpSpPr>
          <a:xfrm>
            <a:off x="6403420" y="1746643"/>
            <a:ext cx="2880320" cy="2485778"/>
            <a:chOff x="343954" y="2630260"/>
            <a:chExt cx="3123573" cy="2614116"/>
          </a:xfrm>
        </p:grpSpPr>
        <p:pic>
          <p:nvPicPr>
            <p:cNvPr id="11" name="Image 5">
              <a:extLst>
                <a:ext uri="{FF2B5EF4-FFF2-40B4-BE49-F238E27FC236}">
                  <a16:creationId xmlns:a16="http://schemas.microsoft.com/office/drawing/2014/main" id="{78924466-2BA9-E5D6-B10F-50CF295794C5}"/>
                </a:ext>
              </a:extLst>
            </p:cNvPr>
            <p:cNvPicPr>
              <a:picLocks noChangeAspect="1"/>
            </p:cNvPicPr>
            <p:nvPr/>
          </p:nvPicPr>
          <p:blipFill rotWithShape="1">
            <a:blip r:embed="rId2"/>
            <a:srcRect t="17565" r="15167"/>
            <a:stretch/>
          </p:blipFill>
          <p:spPr>
            <a:xfrm>
              <a:off x="343954" y="2630260"/>
              <a:ext cx="3123573" cy="2614116"/>
            </a:xfrm>
            <a:prstGeom prst="rect">
              <a:avLst/>
            </a:prstGeom>
          </p:spPr>
        </p:pic>
        <p:sp>
          <p:nvSpPr>
            <p:cNvPr id="12" name="ZoneTexte 2">
              <a:extLst>
                <a:ext uri="{FF2B5EF4-FFF2-40B4-BE49-F238E27FC236}">
                  <a16:creationId xmlns:a16="http://schemas.microsoft.com/office/drawing/2014/main" id="{9CAC90DD-7F28-73BA-9171-DB6559A3861B}"/>
                </a:ext>
              </a:extLst>
            </p:cNvPr>
            <p:cNvSpPr txBox="1"/>
            <p:nvPr/>
          </p:nvSpPr>
          <p:spPr>
            <a:xfrm>
              <a:off x="2769899" y="3759108"/>
              <a:ext cx="697628"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Exenatide</a:t>
              </a:r>
            </a:p>
          </p:txBody>
        </p:sp>
      </p:grpSp>
      <p:sp>
        <p:nvSpPr>
          <p:cNvPr id="7" name="Slide Title">
            <a:extLst>
              <a:ext uri="{FF2B5EF4-FFF2-40B4-BE49-F238E27FC236}">
                <a16:creationId xmlns:a16="http://schemas.microsoft.com/office/drawing/2014/main" id="{801890E0-2FAE-13A7-C863-13C600889E71}"/>
              </a:ext>
            </a:extLst>
          </p:cNvPr>
          <p:cNvSpPr txBox="1">
            <a:spLocks/>
          </p:cNvSpPr>
          <p:nvPr/>
        </p:nvSpPr>
        <p:spPr>
          <a:xfrm>
            <a:off x="305123" y="1621806"/>
            <a:ext cx="4791456" cy="2669488"/>
          </a:xfrm>
          <a:prstGeom prst="rect">
            <a:avLst/>
          </a:prstGeom>
          <a:noFill/>
          <a:ln>
            <a:solidFill>
              <a:srgbClr val="669800"/>
            </a:solidFill>
          </a:ln>
        </p:spPr>
        <p:txBody>
          <a:bodyPr wrap="none" lIns="0" tIns="0" rIns="0" bIns="0" anchor="ctr"/>
          <a:lstStyle>
            <a:lvl1pPr marL="114300" indent="-114300" algn="ctr" defTabSz="762000" rtl="0" eaLnBrk="1" fontAlgn="base" latinLnBrk="0" hangingPunct="1">
              <a:spcBef>
                <a:spcPts val="300"/>
              </a:spcBef>
              <a:spcAft>
                <a:spcPts val="300"/>
              </a:spcAft>
              <a:buFontTx/>
              <a:buNone/>
              <a:defRPr lang="en-US" sz="1600" b="1" kern="1200" dirty="0">
                <a:solidFill>
                  <a:srgbClr val="000000"/>
                </a:solidFill>
                <a:latin typeface="+mj-lt"/>
                <a:ea typeface="+mn-ea"/>
                <a:cs typeface="Arial" charset="0"/>
              </a:defRPr>
            </a:lvl1pPr>
            <a:lvl2pPr marL="685800" indent="-457200" algn="l" defTabSz="914400" rtl="0" eaLnBrk="1" latinLnBrk="0" hangingPunct="1">
              <a:spcBef>
                <a:spcPct val="20000"/>
              </a:spcBef>
              <a:buFont typeface="Arial" pitchFamily="34" charset="0"/>
              <a:buChar char="–"/>
              <a:defRPr lang="en-US" sz="1300" kern="1200" dirty="0" smtClean="0">
                <a:solidFill>
                  <a:srgbClr val="000000"/>
                </a:solidFill>
                <a:latin typeface="+mj-lt"/>
                <a:ea typeface="+mn-ea"/>
                <a:cs typeface="Arial" pitchFamily="34" charset="0"/>
              </a:defRPr>
            </a:lvl2pPr>
            <a:lvl3pPr marL="685800" indent="-457200" algn="l" defTabSz="914400" rtl="0" eaLnBrk="1" latinLnBrk="0" hangingPunct="1">
              <a:spcBef>
                <a:spcPct val="20000"/>
              </a:spcBef>
              <a:buFont typeface="Arial" pitchFamily="34" charset="0"/>
              <a:buChar char="•"/>
              <a:defRPr sz="1300" kern="1200">
                <a:solidFill>
                  <a:schemeClr val="tx1"/>
                </a:solidFill>
                <a:latin typeface="+mn-lt"/>
                <a:ea typeface="+mn-ea"/>
                <a:cs typeface="+mn-cs"/>
              </a:defRPr>
            </a:lvl3pPr>
            <a:lvl4pPr marL="685800" indent="-457200" algn="l" defTabSz="914400"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685800" indent="-457200" algn="l" defTabSz="914400"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marR="0" lvl="0" indent="-114300" algn="ctr" defTabSz="762000" rtl="0" eaLnBrk="1" fontAlgn="base"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a:ea typeface="+mn-ea"/>
              <a:cs typeface="Arial" charset="0"/>
            </a:endParaRPr>
          </a:p>
        </p:txBody>
      </p:sp>
      <p:graphicFrame>
        <p:nvGraphicFramePr>
          <p:cNvPr id="8" name="Graphique 57">
            <a:extLst>
              <a:ext uri="{FF2B5EF4-FFF2-40B4-BE49-F238E27FC236}">
                <a16:creationId xmlns:a16="http://schemas.microsoft.com/office/drawing/2014/main" id="{8BF9E3BF-5BFA-F7DE-C0B2-ADDEF2442B25}"/>
              </a:ext>
            </a:extLst>
          </p:cNvPr>
          <p:cNvGraphicFramePr>
            <a:graphicFrameLocks/>
          </p:cNvGraphicFramePr>
          <p:nvPr/>
        </p:nvGraphicFramePr>
        <p:xfrm>
          <a:off x="350108" y="1642765"/>
          <a:ext cx="4701486" cy="26532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10">
            <a:extLst>
              <a:ext uri="{FF2B5EF4-FFF2-40B4-BE49-F238E27FC236}">
                <a16:creationId xmlns:a16="http://schemas.microsoft.com/office/drawing/2014/main" id="{4E9873F5-F577-84F3-9EA7-85F80ED19C6D}"/>
              </a:ext>
            </a:extLst>
          </p:cNvPr>
          <p:cNvSpPr txBox="1"/>
          <p:nvPr/>
        </p:nvSpPr>
        <p:spPr>
          <a:xfrm>
            <a:off x="498125" y="3245187"/>
            <a:ext cx="1549985" cy="50597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35" b="0" i="0" u="none" strike="noStrike" kern="1200" cap="none" spc="0" normalizeH="0" baseline="0" noProof="0" dirty="0">
                <a:ln>
                  <a:noFill/>
                </a:ln>
                <a:solidFill>
                  <a:prstClr val="black"/>
                </a:solidFill>
                <a:effectLst/>
                <a:uLnTx/>
                <a:uFillTx/>
                <a:latin typeface="Arial"/>
                <a:ea typeface="+mn-ea"/>
                <a:cs typeface="+mn-cs"/>
              </a:rPr>
              <a:t>Baseline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35" b="0" i="0" u="none" strike="noStrike" kern="1200" cap="none" spc="0" normalizeH="0" baseline="0" noProof="0" dirty="0">
                <a:ln>
                  <a:noFill/>
                </a:ln>
                <a:solidFill>
                  <a:prstClr val="black"/>
                </a:solidFill>
                <a:effectLst/>
                <a:uLnTx/>
                <a:uFillTx/>
                <a:latin typeface="Arial"/>
                <a:ea typeface="+mn-ea"/>
                <a:cs typeface="+mn-cs"/>
              </a:rPr>
              <a:t>n=14/12/13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18" b="0" i="0" u="none" strike="noStrike" kern="1200" cap="none" spc="0" normalizeH="0" baseline="0" noProof="0" dirty="0">
                <a:ln>
                  <a:noFill/>
                </a:ln>
                <a:solidFill>
                  <a:prstClr val="black"/>
                </a:solidFill>
                <a:effectLst/>
                <a:uLnTx/>
                <a:uFillTx/>
                <a:latin typeface="Arial"/>
                <a:ea typeface="+mn-ea"/>
                <a:cs typeface="+mn-cs"/>
              </a:rPr>
              <a:t>(n=pb/</a:t>
            </a:r>
            <a:r>
              <a:rPr kumimoji="0" lang="en-US" sz="818" b="0" i="0" u="none" strike="noStrike" kern="1200" cap="none" spc="0" normalizeH="0" baseline="0" noProof="0" dirty="0" err="1">
                <a:ln>
                  <a:noFill/>
                </a:ln>
                <a:solidFill>
                  <a:prstClr val="black"/>
                </a:solidFill>
                <a:effectLst/>
                <a:uLnTx/>
                <a:uFillTx/>
                <a:latin typeface="Arial"/>
                <a:ea typeface="+mn-ea"/>
                <a:cs typeface="+mn-cs"/>
              </a:rPr>
              <a:t>lani</a:t>
            </a:r>
            <a:r>
              <a:rPr kumimoji="0" lang="en-US" sz="818" b="0" i="0" u="none" strike="noStrike" kern="1200" cap="none" spc="0" normalizeH="0" baseline="0" noProof="0" dirty="0">
                <a:ln>
                  <a:noFill/>
                </a:ln>
                <a:solidFill>
                  <a:prstClr val="black"/>
                </a:solidFill>
                <a:effectLst/>
                <a:uLnTx/>
                <a:uFillTx/>
                <a:latin typeface="Arial"/>
                <a:ea typeface="+mn-ea"/>
                <a:cs typeface="+mn-cs"/>
              </a:rPr>
              <a:t>/</a:t>
            </a:r>
            <a:r>
              <a:rPr kumimoji="0" lang="en-US" sz="818" b="0" i="0" u="none" strike="noStrike" kern="1200" cap="none" spc="0" normalizeH="0" baseline="0" noProof="0" dirty="0" err="1">
                <a:ln>
                  <a:noFill/>
                </a:ln>
                <a:solidFill>
                  <a:prstClr val="black"/>
                </a:solidFill>
                <a:effectLst/>
                <a:uLnTx/>
                <a:uFillTx/>
                <a:latin typeface="Arial"/>
                <a:ea typeface="+mn-ea"/>
                <a:cs typeface="+mn-cs"/>
              </a:rPr>
              <a:t>lani+empa</a:t>
            </a:r>
            <a:r>
              <a:rPr kumimoji="0" lang="en-US" sz="818" b="0" i="0" u="none" strike="noStrike" kern="1200" cap="none" spc="0" normalizeH="0" baseline="0" noProof="0" dirty="0">
                <a:ln>
                  <a:noFill/>
                </a:ln>
                <a:solidFill>
                  <a:prstClr val="black"/>
                </a:solidFill>
                <a:effectLst/>
                <a:uLnTx/>
                <a:uFillTx/>
                <a:latin typeface="Arial"/>
                <a:ea typeface="+mn-ea"/>
                <a:cs typeface="+mn-cs"/>
              </a:rPr>
              <a:t>)</a:t>
            </a:r>
          </a:p>
        </p:txBody>
      </p:sp>
      <p:sp>
        <p:nvSpPr>
          <p:cNvPr id="13" name="TextBox 14">
            <a:extLst>
              <a:ext uri="{FF2B5EF4-FFF2-40B4-BE49-F238E27FC236}">
                <a16:creationId xmlns:a16="http://schemas.microsoft.com/office/drawing/2014/main" id="{1D32D9BD-E95C-BEBA-783F-41AF66B3CDF4}"/>
              </a:ext>
            </a:extLst>
          </p:cNvPr>
          <p:cNvSpPr txBox="1"/>
          <p:nvPr/>
        </p:nvSpPr>
        <p:spPr>
          <a:xfrm>
            <a:off x="4337571" y="1711806"/>
            <a:ext cx="759400" cy="38010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35" b="0" i="0" u="none" strike="noStrike" kern="1200" cap="none" spc="0" normalizeH="0" baseline="0" noProof="0" dirty="0">
                <a:ln>
                  <a:noFill/>
                </a:ln>
                <a:solidFill>
                  <a:prstClr val="black"/>
                </a:solidFill>
                <a:effectLst/>
                <a:uLnTx/>
                <a:uFillTx/>
                <a:latin typeface="Arial"/>
                <a:ea typeface="+mn-ea"/>
                <a:cs typeface="+mn-cs"/>
              </a:rPr>
              <a:t>Week 24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35" b="0" i="0" u="none" strike="noStrike" kern="1200" cap="none" spc="0" normalizeH="0" baseline="0" noProof="0" dirty="0">
                <a:ln>
                  <a:noFill/>
                </a:ln>
                <a:solidFill>
                  <a:prstClr val="black"/>
                </a:solidFill>
                <a:effectLst/>
                <a:uLnTx/>
                <a:uFillTx/>
                <a:latin typeface="Arial"/>
                <a:ea typeface="+mn-ea"/>
                <a:cs typeface="+mn-cs"/>
              </a:rPr>
              <a:t>n=9/12/10</a:t>
            </a:r>
          </a:p>
        </p:txBody>
      </p:sp>
      <p:sp>
        <p:nvSpPr>
          <p:cNvPr id="14" name="TextBox 11">
            <a:extLst>
              <a:ext uri="{FF2B5EF4-FFF2-40B4-BE49-F238E27FC236}">
                <a16:creationId xmlns:a16="http://schemas.microsoft.com/office/drawing/2014/main" id="{7341F384-43E9-8BDB-5574-DB2C84E6A439}"/>
              </a:ext>
            </a:extLst>
          </p:cNvPr>
          <p:cNvSpPr txBox="1"/>
          <p:nvPr/>
        </p:nvSpPr>
        <p:spPr>
          <a:xfrm>
            <a:off x="1652502" y="1712955"/>
            <a:ext cx="884869" cy="38010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35" b="0" i="0" u="none" strike="noStrike" kern="1200" cap="none" spc="0" normalizeH="0" baseline="0" noProof="0" dirty="0">
                <a:ln>
                  <a:noFill/>
                </a:ln>
                <a:solidFill>
                  <a:prstClr val="black"/>
                </a:solidFill>
                <a:effectLst/>
                <a:uLnTx/>
                <a:uFillTx/>
                <a:latin typeface="Arial"/>
                <a:ea typeface="+mn-ea"/>
                <a:cs typeface="+mn-cs"/>
              </a:rPr>
              <a:t>Week 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35" b="0" i="0" u="none" strike="noStrike" kern="1200" cap="none" spc="0" normalizeH="0" baseline="0" noProof="0" dirty="0">
                <a:ln>
                  <a:noFill/>
                </a:ln>
                <a:solidFill>
                  <a:prstClr val="black"/>
                </a:solidFill>
                <a:effectLst/>
                <a:uLnTx/>
                <a:uFillTx/>
                <a:latin typeface="Arial"/>
                <a:ea typeface="+mn-ea"/>
                <a:cs typeface="+mn-cs"/>
              </a:rPr>
              <a:t>n=13/12/13</a:t>
            </a:r>
          </a:p>
        </p:txBody>
      </p:sp>
      <p:sp>
        <p:nvSpPr>
          <p:cNvPr id="15" name="TextBox 13">
            <a:extLst>
              <a:ext uri="{FF2B5EF4-FFF2-40B4-BE49-F238E27FC236}">
                <a16:creationId xmlns:a16="http://schemas.microsoft.com/office/drawing/2014/main" id="{EA013757-6217-8548-1C08-BDB264AA52D6}"/>
              </a:ext>
            </a:extLst>
          </p:cNvPr>
          <p:cNvSpPr txBox="1"/>
          <p:nvPr/>
        </p:nvSpPr>
        <p:spPr>
          <a:xfrm>
            <a:off x="2969419" y="1711806"/>
            <a:ext cx="868676" cy="38010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35" b="0" i="0" u="none" strike="noStrike" kern="1200" cap="none" spc="0" normalizeH="0" baseline="0" noProof="0" dirty="0">
                <a:ln>
                  <a:noFill/>
                </a:ln>
                <a:solidFill>
                  <a:prstClr val="black"/>
                </a:solidFill>
                <a:effectLst/>
                <a:uLnTx/>
                <a:uFillTx/>
                <a:latin typeface="Arial"/>
                <a:ea typeface="+mn-ea"/>
                <a:cs typeface="+mn-cs"/>
              </a:rPr>
              <a:t>Week 12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35" b="0" i="0" u="none" strike="noStrike" kern="1200" cap="none" spc="0" normalizeH="0" baseline="0" noProof="0" dirty="0">
                <a:ln>
                  <a:noFill/>
                </a:ln>
                <a:solidFill>
                  <a:prstClr val="black"/>
                </a:solidFill>
                <a:effectLst/>
                <a:uLnTx/>
                <a:uFillTx/>
                <a:latin typeface="Arial"/>
                <a:ea typeface="+mn-ea"/>
                <a:cs typeface="+mn-cs"/>
              </a:rPr>
              <a:t>n=13/12/11</a:t>
            </a:r>
          </a:p>
        </p:txBody>
      </p:sp>
      <p:sp>
        <p:nvSpPr>
          <p:cNvPr id="22" name="TextBox 10">
            <a:extLst>
              <a:ext uri="{FF2B5EF4-FFF2-40B4-BE49-F238E27FC236}">
                <a16:creationId xmlns:a16="http://schemas.microsoft.com/office/drawing/2014/main" id="{13BAF89F-722A-3CB3-AEBB-3CA442053777}"/>
              </a:ext>
            </a:extLst>
          </p:cNvPr>
          <p:cNvSpPr txBox="1"/>
          <p:nvPr/>
        </p:nvSpPr>
        <p:spPr>
          <a:xfrm>
            <a:off x="389946" y="1667372"/>
            <a:ext cx="1704990" cy="254237"/>
          </a:xfrm>
          <a:prstGeom prst="rect">
            <a:avLst/>
          </a:prstGeom>
          <a:noFill/>
        </p:spPr>
        <p:txBody>
          <a:bodyPr wrap="square" rtlCol="0">
            <a:spAutoFit/>
          </a:bodyPr>
          <a:lstStyle/>
          <a:p>
            <a:r>
              <a:rPr lang="fr-FR" sz="1050" b="1" dirty="0">
                <a:solidFill>
                  <a:prstClr val="black"/>
                </a:solidFill>
              </a:rPr>
              <a:t>Baseline 63-137 kg</a:t>
            </a:r>
          </a:p>
        </p:txBody>
      </p:sp>
    </p:spTree>
    <p:extLst>
      <p:ext uri="{BB962C8B-B14F-4D97-AF65-F5344CB8AC3E}">
        <p14:creationId xmlns:p14="http://schemas.microsoft.com/office/powerpoint/2010/main" val="31174146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521485-C302-64E1-4E50-E898CC3E48AF}"/>
            </a:ext>
          </a:extLst>
        </p:cNvPr>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B653DE61-AE81-6F02-4959-1818379B91AC}"/>
              </a:ext>
            </a:extLst>
          </p:cNvPr>
          <p:cNvGraphicFramePr>
            <a:graphicFrameLocks noChangeAspect="1"/>
          </p:cNvGraphicFramePr>
          <p:nvPr>
            <p:custDataLst>
              <p:tags r:id="rId1"/>
            </p:custDataLst>
          </p:nvPr>
        </p:nvGraphicFramePr>
        <p:xfrm>
          <a:off x="1094202" y="774029"/>
          <a:ext cx="1263" cy="1263"/>
        </p:xfrm>
        <a:graphic>
          <a:graphicData uri="http://schemas.openxmlformats.org/presentationml/2006/ole">
            <mc:AlternateContent xmlns:mc="http://schemas.openxmlformats.org/markup-compatibility/2006">
              <mc:Choice xmlns:v="urn:schemas-microsoft-com:vml" Requires="v">
                <p:oleObj name="think-cell Slide" r:id="rId5" imgW="523" imgH="499" progId="TCLayout.ActiveDocument.1">
                  <p:embed/>
                </p:oleObj>
              </mc:Choice>
              <mc:Fallback>
                <p:oleObj name="think-cell Slide" r:id="rId5" imgW="523" imgH="499" progId="TCLayout.ActiveDocument.1">
                  <p:embed/>
                  <p:pic>
                    <p:nvPicPr>
                      <p:cNvPr id="7" name="Object 6" hidden="1"/>
                      <p:cNvPicPr/>
                      <p:nvPr/>
                    </p:nvPicPr>
                    <p:blipFill>
                      <a:blip r:embed="rId6"/>
                      <a:stretch>
                        <a:fillRect/>
                      </a:stretch>
                    </p:blipFill>
                    <p:spPr>
                      <a:xfrm>
                        <a:off x="1094202" y="774029"/>
                        <a:ext cx="1263" cy="1263"/>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1BA1A8F2-BC1D-CC21-9B39-D88504B9FAEB}"/>
              </a:ext>
            </a:extLst>
          </p:cNvPr>
          <p:cNvSpPr/>
          <p:nvPr>
            <p:custDataLst>
              <p:tags r:id="rId2"/>
            </p:custDataLst>
          </p:nvPr>
        </p:nvSpPr>
        <p:spPr bwMode="auto">
          <a:xfrm>
            <a:off x="1092938" y="772765"/>
            <a:ext cx="126295" cy="126295"/>
          </a:xfrm>
          <a:prstGeom prst="rect">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rtlCol="0" anchor="ctr" anchorCtr="0" compatLnSpc="1">
            <a:prstTxWarp prst="textNoShape">
              <a:avLst/>
            </a:prstTxWarp>
            <a:noAutofit/>
          </a:bodyPr>
          <a:lstStyle/>
          <a:p>
            <a:pPr algn="ctr" defTabSz="727427" eaLnBrk="0" fontAlgn="base" hangingPunct="0">
              <a:spcBef>
                <a:spcPct val="0"/>
              </a:spcBef>
              <a:spcAft>
                <a:spcPct val="0"/>
              </a:spcAft>
              <a:defRPr/>
            </a:pPr>
            <a:endParaRPr lang="en-US" sz="1909" b="1" dirty="0">
              <a:solidFill>
                <a:prstClr val="black"/>
              </a:solidFill>
              <a:latin typeface="Arial" panose="020B0604020202020204" pitchFamily="34" charset="0"/>
              <a:sym typeface="Arial" panose="020B0604020202020204" pitchFamily="34" charset="0"/>
            </a:endParaRPr>
          </a:p>
        </p:txBody>
      </p:sp>
      <p:graphicFrame>
        <p:nvGraphicFramePr>
          <p:cNvPr id="33" name="Tableau 6">
            <a:extLst>
              <a:ext uri="{FF2B5EF4-FFF2-40B4-BE49-F238E27FC236}">
                <a16:creationId xmlns:a16="http://schemas.microsoft.com/office/drawing/2014/main" id="{258D0F93-CFAE-21D0-C00D-38A0746549D7}"/>
              </a:ext>
            </a:extLst>
          </p:cNvPr>
          <p:cNvGraphicFramePr>
            <a:graphicFrameLocks noGrp="1"/>
          </p:cNvGraphicFramePr>
          <p:nvPr/>
        </p:nvGraphicFramePr>
        <p:xfrm>
          <a:off x="305346" y="1754152"/>
          <a:ext cx="9994806" cy="3381385"/>
        </p:xfrm>
        <a:graphic>
          <a:graphicData uri="http://schemas.openxmlformats.org/drawingml/2006/table">
            <a:tbl>
              <a:tblPr firstRow="1" bandRow="1">
                <a:tableStyleId>{5C22544A-7EE6-4342-B048-85BDC9FD1C3A}</a:tableStyleId>
              </a:tblPr>
              <a:tblGrid>
                <a:gridCol w="1948086">
                  <a:extLst>
                    <a:ext uri="{9D8B030D-6E8A-4147-A177-3AD203B41FA5}">
                      <a16:colId xmlns:a16="http://schemas.microsoft.com/office/drawing/2014/main" val="20000"/>
                    </a:ext>
                  </a:extLst>
                </a:gridCol>
                <a:gridCol w="2011680">
                  <a:extLst>
                    <a:ext uri="{9D8B030D-6E8A-4147-A177-3AD203B41FA5}">
                      <a16:colId xmlns:a16="http://schemas.microsoft.com/office/drawing/2014/main" val="20001"/>
                    </a:ext>
                  </a:extLst>
                </a:gridCol>
                <a:gridCol w="2011680">
                  <a:extLst>
                    <a:ext uri="{9D8B030D-6E8A-4147-A177-3AD203B41FA5}">
                      <a16:colId xmlns:a16="http://schemas.microsoft.com/office/drawing/2014/main" val="1924358573"/>
                    </a:ext>
                  </a:extLst>
                </a:gridCol>
                <a:gridCol w="2011680">
                  <a:extLst>
                    <a:ext uri="{9D8B030D-6E8A-4147-A177-3AD203B41FA5}">
                      <a16:colId xmlns:a16="http://schemas.microsoft.com/office/drawing/2014/main" val="1198201286"/>
                    </a:ext>
                  </a:extLst>
                </a:gridCol>
                <a:gridCol w="2011680">
                  <a:extLst>
                    <a:ext uri="{9D8B030D-6E8A-4147-A177-3AD203B41FA5}">
                      <a16:colId xmlns:a16="http://schemas.microsoft.com/office/drawing/2014/main" val="442548836"/>
                    </a:ext>
                  </a:extLst>
                </a:gridCol>
              </a:tblGrid>
              <a:tr h="386725">
                <a:tc>
                  <a:txBody>
                    <a:bodyPr/>
                    <a:lstStyle/>
                    <a:p>
                      <a:pPr algn="ctr"/>
                      <a:endParaRPr lang="fr-FR" sz="1200" noProof="0" dirty="0">
                        <a:solidFill>
                          <a:srgbClr val="385723"/>
                        </a:solidFill>
                      </a:endParaRPr>
                    </a:p>
                  </a:txBody>
                  <a:tcPr marL="64653" marR="64653" marT="34290" marB="34290">
                    <a:lnR w="76200" cap="flat" cmpd="sng" algn="ctr">
                      <a:solidFill>
                        <a:schemeClr val="bg1"/>
                      </a:solidFill>
                      <a:prstDash val="solid"/>
                      <a:round/>
                      <a:headEnd type="none" w="med" len="med"/>
                      <a:tailEnd type="none" w="med" len="med"/>
                    </a:lnR>
                    <a:lnB w="12700" cap="flat" cmpd="sng" algn="ctr">
                      <a:solidFill>
                        <a:srgbClr val="F7F7F7"/>
                      </a:solidFill>
                      <a:prstDash val="solid"/>
                      <a:round/>
                      <a:headEnd type="none" w="med" len="med"/>
                      <a:tailEnd type="none" w="med" len="med"/>
                    </a:lnB>
                    <a:noFill/>
                  </a:tcPr>
                </a:tc>
                <a:tc>
                  <a:txBody>
                    <a:bodyPr/>
                    <a:lstStyle/>
                    <a:p>
                      <a:pPr algn="ctr"/>
                      <a:r>
                        <a:rPr lang="fr-FR" sz="1200" b="1" i="1" noProof="0" dirty="0">
                          <a:solidFill>
                            <a:srgbClr val="385723"/>
                          </a:solidFill>
                        </a:rPr>
                        <a:t>pan-PPAR</a:t>
                      </a:r>
                    </a:p>
                  </a:txBody>
                  <a:tcPr marL="64653" marR="64653" marT="34290" marB="3429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B w="12700" cap="flat" cmpd="sng" algn="ctr">
                      <a:solidFill>
                        <a:srgbClr val="F7F7F7"/>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en-US" sz="1200" b="1" i="1" kern="1200" dirty="0">
                          <a:solidFill>
                            <a:srgbClr val="385723"/>
                          </a:solidFill>
                          <a:latin typeface="+mn-lt"/>
                          <a:ea typeface="+mn-ea"/>
                          <a:cs typeface="+mn-cs"/>
                        </a:rPr>
                        <a:t>THR-</a:t>
                      </a:r>
                      <a:r>
                        <a:rPr lang="el-GR" sz="1200" b="1" i="1" kern="1200" dirty="0">
                          <a:solidFill>
                            <a:srgbClr val="385723"/>
                          </a:solidFill>
                          <a:latin typeface="+mn-lt"/>
                          <a:ea typeface="+mn-ea"/>
                          <a:cs typeface="+mn-cs"/>
                        </a:rPr>
                        <a:t>β</a:t>
                      </a:r>
                      <a:endParaRPr lang="en-US" sz="1200" b="1" i="1" kern="1200" dirty="0">
                        <a:solidFill>
                          <a:srgbClr val="385723"/>
                        </a:solidFill>
                        <a:latin typeface="+mn-lt"/>
                        <a:ea typeface="+mn-ea"/>
                        <a:cs typeface="+mn-cs"/>
                      </a:endParaRPr>
                    </a:p>
                  </a:txBody>
                  <a:tcPr marL="64653" marR="64653" marT="34290" marB="3429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B w="12700" cap="flat" cmpd="sng" algn="ctr">
                      <a:solidFill>
                        <a:srgbClr val="F7F7F7"/>
                      </a:solidFill>
                      <a:prstDash val="solid"/>
                      <a:round/>
                      <a:headEnd type="none" w="med" len="med"/>
                      <a:tailEnd type="none" w="med" len="med"/>
                    </a:lnB>
                    <a:solidFill>
                      <a:schemeClr val="accent3">
                        <a:lumMod val="60000"/>
                        <a:lumOff val="40000"/>
                      </a:schemeClr>
                    </a:solidFill>
                  </a:tcPr>
                </a:tc>
                <a:tc>
                  <a:txBody>
                    <a:bodyPr/>
                    <a:lstStyle/>
                    <a:p>
                      <a:pPr algn="ctr"/>
                      <a:r>
                        <a:rPr lang="fr-FR" sz="1200" b="1" i="1" noProof="0" dirty="0">
                          <a:solidFill>
                            <a:srgbClr val="385723"/>
                          </a:solidFill>
                        </a:rPr>
                        <a:t>FGF-21</a:t>
                      </a:r>
                    </a:p>
                  </a:txBody>
                  <a:tcPr marL="64653" marR="64653" marT="34290" marB="3429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B w="12700" cap="flat" cmpd="sng" algn="ctr">
                      <a:solidFill>
                        <a:srgbClr val="F7F7F7"/>
                      </a:solidFill>
                      <a:prstDash val="solid"/>
                      <a:round/>
                      <a:headEnd type="none" w="med" len="med"/>
                      <a:tailEnd type="none" w="med" len="med"/>
                    </a:lnB>
                    <a:solidFill>
                      <a:schemeClr val="accent3">
                        <a:lumMod val="60000"/>
                        <a:lumOff val="40000"/>
                      </a:schemeClr>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1200" b="1" i="1" noProof="0" dirty="0">
                          <a:solidFill>
                            <a:srgbClr val="385723"/>
                          </a:solidFill>
                        </a:rPr>
                        <a:t>GLP-1</a:t>
                      </a:r>
                    </a:p>
                  </a:txBody>
                  <a:tcPr marL="64653" marR="64653" marT="34290" marB="3429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B w="12700" cap="flat" cmpd="sng" algn="ctr">
                      <a:solidFill>
                        <a:srgbClr val="F7F7F7"/>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0"/>
                  </a:ext>
                </a:extLst>
              </a:tr>
              <a:tr h="548640">
                <a:tc>
                  <a:txBody>
                    <a:bodyPr/>
                    <a:lstStyle/>
                    <a:p>
                      <a:pPr marL="88900" marR="0" indent="0" algn="l" defTabSz="1007943" rtl="0" eaLnBrk="1" fontAlgn="auto" latinLnBrk="0" hangingPunct="1">
                        <a:lnSpc>
                          <a:spcPct val="100000"/>
                        </a:lnSpc>
                        <a:spcBef>
                          <a:spcPts val="0"/>
                        </a:spcBef>
                        <a:spcAft>
                          <a:spcPts val="0"/>
                        </a:spcAft>
                        <a:buClrTx/>
                        <a:buSzTx/>
                        <a:buFontTx/>
                        <a:buNone/>
                        <a:tabLst/>
                        <a:defRPr/>
                      </a:pPr>
                      <a:r>
                        <a:rPr lang="en-US" sz="1200" b="1" noProof="0" dirty="0">
                          <a:solidFill>
                            <a:schemeClr val="tx1"/>
                          </a:solidFill>
                        </a:rPr>
                        <a:t>Route of administration</a:t>
                      </a:r>
                    </a:p>
                  </a:txBody>
                  <a:tcPr marL="71268" marR="71268" marT="37798" marB="37798" anchor="ctr">
                    <a:lnL w="12700" cap="flat" cmpd="sng" algn="ctr">
                      <a:solidFill>
                        <a:srgbClr val="F7F7F7"/>
                      </a:solidFill>
                      <a:prstDash val="solid"/>
                      <a:round/>
                      <a:headEnd type="none" w="med" len="med"/>
                      <a:tailEnd type="none" w="med" len="med"/>
                    </a:lnL>
                    <a:lnR w="12700" cap="flat" cmpd="sng" algn="ctr">
                      <a:solidFill>
                        <a:srgbClr val="F7F7F7"/>
                      </a:solidFill>
                      <a:prstDash val="solid"/>
                      <a:round/>
                      <a:headEnd type="none" w="med" len="med"/>
                      <a:tailEnd type="none" w="med" len="med"/>
                    </a:lnR>
                    <a:lnT w="12700" cap="flat" cmpd="sng" algn="ctr">
                      <a:solidFill>
                        <a:srgbClr val="F7F7F7"/>
                      </a:solidFill>
                      <a:prstDash val="solid"/>
                      <a:round/>
                      <a:headEnd type="none" w="med" len="med"/>
                      <a:tailEnd type="none" w="med" len="med"/>
                    </a:lnT>
                    <a:lnB w="12700" cap="flat" cmpd="sng" algn="ctr">
                      <a:solidFill>
                        <a:srgbClr val="F7F7F7"/>
                      </a:solidFill>
                      <a:prstDash val="solid"/>
                      <a:round/>
                      <a:headEnd type="none" w="med" len="med"/>
                      <a:tailEnd type="none" w="med" len="med"/>
                    </a:lnB>
                    <a:solidFill>
                      <a:schemeClr val="accent3">
                        <a:lumMod val="20000"/>
                        <a:lumOff val="80000"/>
                      </a:schemeClr>
                    </a:solidFill>
                  </a:tcPr>
                </a:tc>
                <a:tc>
                  <a:txBody>
                    <a:bodyPr/>
                    <a:lstStyle/>
                    <a:p>
                      <a:pPr algn="ctr"/>
                      <a:r>
                        <a:rPr lang="fr-FR" sz="1200" b="1" noProof="0" dirty="0">
                          <a:solidFill>
                            <a:schemeClr val="tx1"/>
                          </a:solidFill>
                        </a:rPr>
                        <a:t>Oral</a:t>
                      </a:r>
                      <a:endParaRPr lang="fr-FR" sz="1200" noProof="0" dirty="0">
                        <a:solidFill>
                          <a:schemeClr val="tx1"/>
                        </a:solidFill>
                      </a:endParaRPr>
                    </a:p>
                  </a:txBody>
                  <a:tcPr marL="64653" marR="64653" marT="34290" marB="34290" anchor="ctr">
                    <a:lnL w="12700" cap="flat" cmpd="sng" algn="ctr">
                      <a:solidFill>
                        <a:srgbClr val="F7F7F7"/>
                      </a:solidFill>
                      <a:prstDash val="solid"/>
                      <a:round/>
                      <a:headEnd type="none" w="med" len="med"/>
                      <a:tailEnd type="none" w="med" len="med"/>
                    </a:lnL>
                    <a:lnR w="12700" cap="flat" cmpd="sng" algn="ctr">
                      <a:solidFill>
                        <a:srgbClr val="F7F7F7"/>
                      </a:solidFill>
                      <a:prstDash val="solid"/>
                      <a:round/>
                      <a:headEnd type="none" w="med" len="med"/>
                      <a:tailEnd type="none" w="med" len="med"/>
                    </a:lnR>
                    <a:lnT w="12700" cap="flat" cmpd="sng" algn="ctr">
                      <a:solidFill>
                        <a:srgbClr val="F7F7F7"/>
                      </a:solidFill>
                      <a:prstDash val="solid"/>
                      <a:round/>
                      <a:headEnd type="none" w="med" len="med"/>
                      <a:tailEnd type="none" w="med" len="med"/>
                    </a:lnT>
                    <a:lnB w="12700" cap="flat" cmpd="sng" algn="ctr">
                      <a:solidFill>
                        <a:srgbClr val="F7F7F7"/>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fr-FR" sz="1200" b="1" noProof="0" dirty="0">
                          <a:solidFill>
                            <a:schemeClr val="tx1"/>
                          </a:solidFill>
                        </a:rPr>
                        <a:t>Oral</a:t>
                      </a:r>
                      <a:endParaRPr lang="fr-FR" sz="1200" noProof="0" dirty="0">
                        <a:solidFill>
                          <a:schemeClr val="tx1"/>
                        </a:solidFill>
                      </a:endParaRPr>
                    </a:p>
                  </a:txBody>
                  <a:tcPr marL="64653" marR="64653" marT="34290" marB="34290" anchor="ctr">
                    <a:lnL w="12700" cap="flat" cmpd="sng" algn="ctr">
                      <a:solidFill>
                        <a:srgbClr val="F7F7F7"/>
                      </a:solidFill>
                      <a:prstDash val="solid"/>
                      <a:round/>
                      <a:headEnd type="none" w="med" len="med"/>
                      <a:tailEnd type="none" w="med" len="med"/>
                    </a:lnL>
                    <a:lnR w="12700" cap="flat" cmpd="sng" algn="ctr">
                      <a:solidFill>
                        <a:srgbClr val="F7F7F7"/>
                      </a:solidFill>
                      <a:prstDash val="solid"/>
                      <a:round/>
                      <a:headEnd type="none" w="med" len="med"/>
                      <a:tailEnd type="none" w="med" len="med"/>
                    </a:lnR>
                    <a:lnT w="12700" cap="flat" cmpd="sng" algn="ctr">
                      <a:solidFill>
                        <a:srgbClr val="F7F7F7"/>
                      </a:solidFill>
                      <a:prstDash val="solid"/>
                      <a:round/>
                      <a:headEnd type="none" w="med" len="med"/>
                      <a:tailEnd type="none" w="med" len="med"/>
                    </a:lnT>
                    <a:lnB w="12700" cap="flat" cmpd="sng" algn="ctr">
                      <a:solidFill>
                        <a:srgbClr val="F7F7F7"/>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fr-FR" sz="1200" b="1" noProof="0" dirty="0">
                          <a:solidFill>
                            <a:schemeClr val="tx1"/>
                          </a:solidFill>
                        </a:rPr>
                        <a:t>Injectable</a:t>
                      </a:r>
                      <a:endParaRPr lang="fr-FR" sz="1200" noProof="0" dirty="0">
                        <a:solidFill>
                          <a:schemeClr val="tx1"/>
                        </a:solidFill>
                      </a:endParaRPr>
                    </a:p>
                  </a:txBody>
                  <a:tcPr marL="64653" marR="64653" marT="34290" marB="34290" anchor="ctr">
                    <a:lnL w="12700" cap="flat" cmpd="sng" algn="ctr">
                      <a:solidFill>
                        <a:srgbClr val="F7F7F7"/>
                      </a:solidFill>
                      <a:prstDash val="solid"/>
                      <a:round/>
                      <a:headEnd type="none" w="med" len="med"/>
                      <a:tailEnd type="none" w="med" len="med"/>
                    </a:lnL>
                    <a:lnR w="12700" cap="flat" cmpd="sng" algn="ctr">
                      <a:solidFill>
                        <a:srgbClr val="F7F7F7"/>
                      </a:solidFill>
                      <a:prstDash val="solid"/>
                      <a:round/>
                      <a:headEnd type="none" w="med" len="med"/>
                      <a:tailEnd type="none" w="med" len="med"/>
                    </a:lnR>
                    <a:lnT w="12700" cap="flat" cmpd="sng" algn="ctr">
                      <a:solidFill>
                        <a:srgbClr val="F7F7F7"/>
                      </a:solidFill>
                      <a:prstDash val="solid"/>
                      <a:round/>
                      <a:headEnd type="none" w="med" len="med"/>
                      <a:tailEnd type="none" w="med" len="med"/>
                    </a:lnT>
                    <a:lnB w="12700" cap="flat" cmpd="sng" algn="ctr">
                      <a:solidFill>
                        <a:srgbClr val="F7F7F7"/>
                      </a:solidFill>
                      <a:prstDash val="solid"/>
                      <a:round/>
                      <a:headEnd type="none" w="med" len="med"/>
                      <a:tailEnd type="none" w="med" len="med"/>
                    </a:lnB>
                    <a:lnTlToBr w="12700" cmpd="sng">
                      <a:noFill/>
                      <a:prstDash val="solid"/>
                    </a:lnTlToBr>
                    <a:lnBlToTr w="12700" cmpd="sng">
                      <a:noFill/>
                      <a:prstDash val="solid"/>
                    </a:lnBlToTr>
                    <a:solidFill>
                      <a:srgbClr val="FFAFAF"/>
                    </a:solidFill>
                  </a:tcPr>
                </a:tc>
                <a:tc>
                  <a:txBody>
                    <a:bodyPr/>
                    <a:lstStyle/>
                    <a:p>
                      <a:pPr algn="ctr"/>
                      <a:r>
                        <a:rPr lang="fr-FR" sz="1200" b="1" noProof="0" dirty="0">
                          <a:solidFill>
                            <a:schemeClr val="tx1"/>
                          </a:solidFill>
                        </a:rPr>
                        <a:t>Injectable</a:t>
                      </a:r>
                      <a:endParaRPr lang="fr-FR" sz="1200" noProof="0" dirty="0">
                        <a:solidFill>
                          <a:schemeClr val="tx1"/>
                        </a:solidFill>
                      </a:endParaRPr>
                    </a:p>
                  </a:txBody>
                  <a:tcPr marL="64653" marR="64653" marT="34290" marB="34290" anchor="ctr">
                    <a:lnL w="12700" cap="flat" cmpd="sng" algn="ctr">
                      <a:solidFill>
                        <a:srgbClr val="F7F7F7"/>
                      </a:solidFill>
                      <a:prstDash val="solid"/>
                      <a:round/>
                      <a:headEnd type="none" w="med" len="med"/>
                      <a:tailEnd type="none" w="med" len="med"/>
                    </a:lnL>
                    <a:lnR w="12700" cap="flat" cmpd="sng" algn="ctr">
                      <a:solidFill>
                        <a:srgbClr val="F7F7F7"/>
                      </a:solidFill>
                      <a:prstDash val="solid"/>
                      <a:round/>
                      <a:headEnd type="none" w="med" len="med"/>
                      <a:tailEnd type="none" w="med" len="med"/>
                    </a:lnR>
                    <a:lnT w="12700" cap="flat" cmpd="sng" algn="ctr">
                      <a:solidFill>
                        <a:srgbClr val="F7F7F7"/>
                      </a:solidFill>
                      <a:prstDash val="solid"/>
                      <a:round/>
                      <a:headEnd type="none" w="med" len="med"/>
                      <a:tailEnd type="none" w="med" len="med"/>
                    </a:lnT>
                    <a:lnB w="12700" cap="flat" cmpd="sng" algn="ctr">
                      <a:solidFill>
                        <a:srgbClr val="F7F7F7"/>
                      </a:solidFill>
                      <a:prstDash val="solid"/>
                      <a:round/>
                      <a:headEnd type="none" w="med" len="med"/>
                      <a:tailEnd type="none" w="med" len="med"/>
                    </a:lnB>
                    <a:lnTlToBr w="12700" cmpd="sng">
                      <a:noFill/>
                      <a:prstDash val="solid"/>
                    </a:lnTlToBr>
                    <a:lnBlToTr w="12700" cmpd="sng">
                      <a:noFill/>
                      <a:prstDash val="solid"/>
                    </a:lnBlToTr>
                    <a:solidFill>
                      <a:srgbClr val="FFAFAF"/>
                    </a:solidFill>
                  </a:tcPr>
                </a:tc>
                <a:extLst>
                  <a:ext uri="{0D108BD9-81ED-4DB2-BD59-A6C34878D82A}">
                    <a16:rowId xmlns:a16="http://schemas.microsoft.com/office/drawing/2014/main" val="2404725053"/>
                  </a:ext>
                </a:extLst>
              </a:tr>
              <a:tr h="548640">
                <a:tc>
                  <a:txBody>
                    <a:bodyPr/>
                    <a:lstStyle/>
                    <a:p>
                      <a:pPr marL="88900" marR="0" indent="0" algn="l" defTabSz="1007943" rtl="0" eaLnBrk="1" fontAlgn="auto" latinLnBrk="0" hangingPunct="1">
                        <a:lnSpc>
                          <a:spcPct val="100000"/>
                        </a:lnSpc>
                        <a:spcBef>
                          <a:spcPts val="0"/>
                        </a:spcBef>
                        <a:spcAft>
                          <a:spcPts val="0"/>
                        </a:spcAft>
                        <a:buClrTx/>
                        <a:buSzTx/>
                        <a:buFontTx/>
                        <a:buNone/>
                        <a:tabLst/>
                        <a:defRPr/>
                      </a:pPr>
                      <a:r>
                        <a:rPr lang="en-US" sz="1200" b="1" noProof="0" dirty="0">
                          <a:solidFill>
                            <a:schemeClr val="tx1"/>
                          </a:solidFill>
                        </a:rPr>
                        <a:t>Fibrosis improvement</a:t>
                      </a:r>
                    </a:p>
                  </a:txBody>
                  <a:tcPr marL="71268" marR="71268" marT="37798" marB="37798" anchor="ctr">
                    <a:lnL w="12700" cap="flat" cmpd="sng" algn="ctr">
                      <a:solidFill>
                        <a:srgbClr val="F7F7F7"/>
                      </a:solidFill>
                      <a:prstDash val="solid"/>
                      <a:round/>
                      <a:headEnd type="none" w="med" len="med"/>
                      <a:tailEnd type="none" w="med" len="med"/>
                    </a:lnL>
                    <a:lnR w="12700" cap="flat" cmpd="sng" algn="ctr">
                      <a:solidFill>
                        <a:srgbClr val="F7F7F7"/>
                      </a:solidFill>
                      <a:prstDash val="solid"/>
                      <a:round/>
                      <a:headEnd type="none" w="med" len="med"/>
                      <a:tailEnd type="none" w="med" len="med"/>
                    </a:lnR>
                    <a:lnT w="12700" cap="flat" cmpd="sng" algn="ctr">
                      <a:solidFill>
                        <a:srgbClr val="F7F7F7"/>
                      </a:solidFill>
                      <a:prstDash val="solid"/>
                      <a:round/>
                      <a:headEnd type="none" w="med" len="med"/>
                      <a:tailEnd type="none" w="med" len="med"/>
                    </a:lnT>
                    <a:lnB w="12700" cap="flat" cmpd="sng" algn="ctr">
                      <a:solidFill>
                        <a:srgbClr val="F7F7F7"/>
                      </a:solidFill>
                      <a:prstDash val="solid"/>
                      <a:round/>
                      <a:headEnd type="none" w="med" len="med"/>
                      <a:tailEnd type="none" w="med" len="med"/>
                    </a:lnB>
                    <a:solidFill>
                      <a:schemeClr val="accent3">
                        <a:lumMod val="20000"/>
                        <a:lumOff val="80000"/>
                      </a:schemeClr>
                    </a:solidFill>
                  </a:tcPr>
                </a:tc>
                <a:tc>
                  <a:txBody>
                    <a:bodyPr/>
                    <a:lstStyle/>
                    <a:p>
                      <a:pPr algn="ctr"/>
                      <a:r>
                        <a:rPr lang="fr-FR" sz="1200" noProof="0" dirty="0">
                          <a:solidFill>
                            <a:schemeClr val="tx1"/>
                          </a:solidFill>
                        </a:rPr>
                        <a:t>Direct </a:t>
                      </a:r>
                      <a:r>
                        <a:rPr lang="fr-FR" sz="1200" noProof="0" dirty="0" err="1">
                          <a:solidFill>
                            <a:schemeClr val="tx1"/>
                          </a:solidFill>
                        </a:rPr>
                        <a:t>activity</a:t>
                      </a:r>
                      <a:endParaRPr lang="fr-FR" sz="1200" noProof="0" dirty="0">
                        <a:solidFill>
                          <a:schemeClr val="tx1"/>
                        </a:solidFill>
                      </a:endParaRPr>
                    </a:p>
                    <a:p>
                      <a:pPr algn="ctr"/>
                      <a:r>
                        <a:rPr lang="fr-FR" sz="1200" noProof="0" dirty="0" err="1">
                          <a:solidFill>
                            <a:schemeClr val="tx1"/>
                          </a:solidFill>
                        </a:rPr>
                        <a:t>seen</a:t>
                      </a:r>
                      <a:r>
                        <a:rPr lang="fr-FR" sz="1200" noProof="0" dirty="0">
                          <a:solidFill>
                            <a:schemeClr val="tx1"/>
                          </a:solidFill>
                        </a:rPr>
                        <a:t> at</a:t>
                      </a:r>
                      <a:r>
                        <a:rPr lang="fr-FR" sz="1200" baseline="0" noProof="0" dirty="0">
                          <a:solidFill>
                            <a:schemeClr val="tx1"/>
                          </a:solidFill>
                        </a:rPr>
                        <a:t> 6 </a:t>
                      </a:r>
                      <a:r>
                        <a:rPr lang="fr-FR" sz="1200" baseline="0" noProof="0" dirty="0" err="1">
                          <a:solidFill>
                            <a:schemeClr val="tx1"/>
                          </a:solidFill>
                        </a:rPr>
                        <a:t>months</a:t>
                      </a:r>
                      <a:endParaRPr lang="fr-FR" sz="1200" noProof="0" dirty="0">
                        <a:solidFill>
                          <a:schemeClr val="tx1"/>
                        </a:solidFill>
                      </a:endParaRPr>
                    </a:p>
                  </a:txBody>
                  <a:tcPr marL="64653" marR="64653" marT="34290" marB="34290" anchor="ctr">
                    <a:lnL w="12700" cap="flat" cmpd="sng" algn="ctr">
                      <a:solidFill>
                        <a:srgbClr val="F7F7F7"/>
                      </a:solidFill>
                      <a:prstDash val="solid"/>
                      <a:round/>
                      <a:headEnd type="none" w="med" len="med"/>
                      <a:tailEnd type="none" w="med" len="med"/>
                    </a:lnL>
                    <a:lnR w="12700" cap="flat" cmpd="sng" algn="ctr">
                      <a:solidFill>
                        <a:srgbClr val="F7F7F7"/>
                      </a:solidFill>
                      <a:prstDash val="solid"/>
                      <a:round/>
                      <a:headEnd type="none" w="med" len="med"/>
                      <a:tailEnd type="none" w="med" len="med"/>
                    </a:lnR>
                    <a:lnT w="12700" cap="flat" cmpd="sng" algn="ctr">
                      <a:solidFill>
                        <a:srgbClr val="F7F7F7"/>
                      </a:solidFill>
                      <a:prstDash val="solid"/>
                      <a:round/>
                      <a:headEnd type="none" w="med" len="med"/>
                      <a:tailEnd type="none" w="med" len="med"/>
                    </a:lnT>
                    <a:lnB w="12700" cap="flat" cmpd="sng" algn="ctr">
                      <a:solidFill>
                        <a:srgbClr val="F7F7F7"/>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fr-FR" sz="1200" noProof="0" dirty="0">
                          <a:solidFill>
                            <a:schemeClr val="tx1"/>
                          </a:solidFill>
                        </a:rPr>
                        <a:t>Indirect</a:t>
                      </a:r>
                    </a:p>
                    <a:p>
                      <a:pPr algn="ctr"/>
                      <a:r>
                        <a:rPr lang="fr-FR" sz="1200" noProof="0" dirty="0" err="1">
                          <a:solidFill>
                            <a:schemeClr val="tx1"/>
                          </a:solidFill>
                        </a:rPr>
                        <a:t>seen</a:t>
                      </a:r>
                      <a:r>
                        <a:rPr lang="fr-FR" sz="1200" noProof="0" dirty="0">
                          <a:solidFill>
                            <a:schemeClr val="tx1"/>
                          </a:solidFill>
                        </a:rPr>
                        <a:t> </a:t>
                      </a:r>
                      <a:r>
                        <a:rPr lang="fr-FR" sz="1200" noProof="0" dirty="0" err="1">
                          <a:solidFill>
                            <a:schemeClr val="tx1"/>
                          </a:solidFill>
                        </a:rPr>
                        <a:t>after</a:t>
                      </a:r>
                      <a:r>
                        <a:rPr lang="fr-FR" sz="1200" noProof="0" dirty="0">
                          <a:solidFill>
                            <a:schemeClr val="tx1"/>
                          </a:solidFill>
                        </a:rPr>
                        <a:t> 12 </a:t>
                      </a:r>
                      <a:r>
                        <a:rPr lang="fr-FR" sz="1200" noProof="0" dirty="0" err="1">
                          <a:solidFill>
                            <a:schemeClr val="tx1"/>
                          </a:solidFill>
                        </a:rPr>
                        <a:t>months</a:t>
                      </a:r>
                      <a:endParaRPr lang="fr-FR" sz="1200" noProof="0" dirty="0">
                        <a:solidFill>
                          <a:schemeClr val="tx1"/>
                        </a:solidFill>
                      </a:endParaRPr>
                    </a:p>
                  </a:txBody>
                  <a:tcPr marL="64653" marR="64653" marT="34290" marB="34290" anchor="ctr">
                    <a:lnL w="12700" cap="flat" cmpd="sng" algn="ctr">
                      <a:solidFill>
                        <a:srgbClr val="F7F7F7"/>
                      </a:solidFill>
                      <a:prstDash val="solid"/>
                      <a:round/>
                      <a:headEnd type="none" w="med" len="med"/>
                      <a:tailEnd type="none" w="med" len="med"/>
                    </a:lnL>
                    <a:lnR w="12700" cap="flat" cmpd="sng" algn="ctr">
                      <a:solidFill>
                        <a:srgbClr val="F7F7F7"/>
                      </a:solidFill>
                      <a:prstDash val="solid"/>
                      <a:round/>
                      <a:headEnd type="none" w="med" len="med"/>
                      <a:tailEnd type="none" w="med" len="med"/>
                    </a:lnR>
                    <a:lnT w="12700" cap="flat" cmpd="sng" algn="ctr">
                      <a:solidFill>
                        <a:srgbClr val="F7F7F7"/>
                      </a:solidFill>
                      <a:prstDash val="solid"/>
                      <a:round/>
                      <a:headEnd type="none" w="med" len="med"/>
                      <a:tailEnd type="none" w="med" len="med"/>
                    </a:lnT>
                    <a:lnB w="12700" cap="flat" cmpd="sng" algn="ctr">
                      <a:solidFill>
                        <a:srgbClr val="F7F7F7"/>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fr-FR" sz="1200" noProof="0" dirty="0">
                          <a:solidFill>
                            <a:schemeClr val="tx1"/>
                          </a:solidFill>
                        </a:rPr>
                        <a:t>Direct </a:t>
                      </a:r>
                      <a:r>
                        <a:rPr lang="fr-FR" sz="1200" noProof="0" dirty="0" err="1">
                          <a:solidFill>
                            <a:schemeClr val="tx1"/>
                          </a:solidFill>
                        </a:rPr>
                        <a:t>activity</a:t>
                      </a:r>
                      <a:endParaRPr lang="fr-FR" sz="1200" noProof="0" dirty="0">
                        <a:solidFill>
                          <a:schemeClr val="tx1"/>
                        </a:solidFill>
                      </a:endParaRPr>
                    </a:p>
                    <a:p>
                      <a:pPr algn="ctr"/>
                      <a:r>
                        <a:rPr lang="fr-FR" sz="1200" noProof="0" dirty="0" err="1">
                          <a:solidFill>
                            <a:schemeClr val="tx1"/>
                          </a:solidFill>
                        </a:rPr>
                        <a:t>seen</a:t>
                      </a:r>
                      <a:r>
                        <a:rPr lang="fr-FR" sz="1200" noProof="0" dirty="0">
                          <a:solidFill>
                            <a:schemeClr val="tx1"/>
                          </a:solidFill>
                        </a:rPr>
                        <a:t> at</a:t>
                      </a:r>
                      <a:r>
                        <a:rPr lang="fr-FR" sz="1200" baseline="0" noProof="0" dirty="0">
                          <a:solidFill>
                            <a:schemeClr val="tx1"/>
                          </a:solidFill>
                        </a:rPr>
                        <a:t> 6 </a:t>
                      </a:r>
                      <a:r>
                        <a:rPr lang="fr-FR" sz="1200" baseline="0" noProof="0" dirty="0" err="1">
                          <a:solidFill>
                            <a:schemeClr val="tx1"/>
                          </a:solidFill>
                        </a:rPr>
                        <a:t>months</a:t>
                      </a:r>
                      <a:endParaRPr lang="fr-FR" sz="1200" noProof="0" dirty="0">
                        <a:solidFill>
                          <a:schemeClr val="tx1"/>
                        </a:solidFill>
                      </a:endParaRPr>
                    </a:p>
                  </a:txBody>
                  <a:tcPr marL="64653" marR="64653" marT="34290" marB="34290" anchor="ctr">
                    <a:lnL w="12700" cap="flat" cmpd="sng" algn="ctr">
                      <a:solidFill>
                        <a:srgbClr val="F7F7F7"/>
                      </a:solidFill>
                      <a:prstDash val="solid"/>
                      <a:round/>
                      <a:headEnd type="none" w="med" len="med"/>
                      <a:tailEnd type="none" w="med" len="med"/>
                    </a:lnL>
                    <a:lnR w="12700" cap="flat" cmpd="sng" algn="ctr">
                      <a:solidFill>
                        <a:srgbClr val="F7F7F7"/>
                      </a:solidFill>
                      <a:prstDash val="solid"/>
                      <a:round/>
                      <a:headEnd type="none" w="med" len="med"/>
                      <a:tailEnd type="none" w="med" len="med"/>
                    </a:lnR>
                    <a:lnT w="12700" cap="flat" cmpd="sng" algn="ctr">
                      <a:solidFill>
                        <a:srgbClr val="F7F7F7"/>
                      </a:solidFill>
                      <a:prstDash val="solid"/>
                      <a:round/>
                      <a:headEnd type="none" w="med" len="med"/>
                      <a:tailEnd type="none" w="med" len="med"/>
                    </a:lnT>
                    <a:lnB w="12700" cap="flat" cmpd="sng" algn="ctr">
                      <a:solidFill>
                        <a:srgbClr val="F7F7F7"/>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fr-FR" sz="1200" noProof="0" dirty="0">
                          <a:solidFill>
                            <a:schemeClr val="tx1"/>
                          </a:solidFill>
                        </a:rPr>
                        <a:t>Indirect</a:t>
                      </a:r>
                    </a:p>
                    <a:p>
                      <a:pPr algn="ctr"/>
                      <a:r>
                        <a:rPr lang="fr-FR" sz="1200" noProof="0" dirty="0" err="1">
                          <a:solidFill>
                            <a:schemeClr val="tx1"/>
                          </a:solidFill>
                        </a:rPr>
                        <a:t>seen</a:t>
                      </a:r>
                      <a:r>
                        <a:rPr lang="fr-FR" sz="1200" noProof="0" dirty="0">
                          <a:solidFill>
                            <a:schemeClr val="tx1"/>
                          </a:solidFill>
                        </a:rPr>
                        <a:t> </a:t>
                      </a:r>
                      <a:r>
                        <a:rPr lang="fr-FR" sz="1200" noProof="0" dirty="0" err="1">
                          <a:solidFill>
                            <a:schemeClr val="tx1"/>
                          </a:solidFill>
                        </a:rPr>
                        <a:t>with</a:t>
                      </a:r>
                      <a:r>
                        <a:rPr lang="fr-FR" sz="1200" noProof="0" dirty="0">
                          <a:solidFill>
                            <a:schemeClr val="tx1"/>
                          </a:solidFill>
                        </a:rPr>
                        <a:t> sema. </a:t>
                      </a:r>
                      <a:r>
                        <a:rPr lang="fr-FR" sz="1200" noProof="0" dirty="0" err="1">
                          <a:solidFill>
                            <a:schemeClr val="tx1"/>
                          </a:solidFill>
                        </a:rPr>
                        <a:t>after</a:t>
                      </a:r>
                      <a:r>
                        <a:rPr lang="fr-FR" sz="1200" noProof="0" dirty="0">
                          <a:solidFill>
                            <a:schemeClr val="tx1"/>
                          </a:solidFill>
                        </a:rPr>
                        <a:t> 18 </a:t>
                      </a:r>
                      <a:r>
                        <a:rPr lang="fr-FR" sz="1200" noProof="0" dirty="0" err="1">
                          <a:solidFill>
                            <a:schemeClr val="tx1"/>
                          </a:solidFill>
                        </a:rPr>
                        <a:t>month</a:t>
                      </a:r>
                      <a:r>
                        <a:rPr lang="fr-FR" sz="1200" noProof="0" dirty="0">
                          <a:solidFill>
                            <a:schemeClr val="tx1"/>
                          </a:solidFill>
                        </a:rPr>
                        <a:t>. </a:t>
                      </a:r>
                      <a:r>
                        <a:rPr lang="fr-FR" sz="1200" noProof="0" dirty="0" err="1">
                          <a:solidFill>
                            <a:schemeClr val="tx1"/>
                          </a:solidFill>
                        </a:rPr>
                        <a:t>Reported</a:t>
                      </a:r>
                      <a:r>
                        <a:rPr lang="fr-FR" sz="1200" noProof="0" dirty="0">
                          <a:solidFill>
                            <a:schemeClr val="tx1"/>
                          </a:solidFill>
                        </a:rPr>
                        <a:t> by BI &amp; Lilly </a:t>
                      </a:r>
                      <a:r>
                        <a:rPr lang="fr-FR" sz="1200" noProof="0" dirty="0" err="1">
                          <a:solidFill>
                            <a:schemeClr val="tx1"/>
                          </a:solidFill>
                        </a:rPr>
                        <a:t>after</a:t>
                      </a:r>
                      <a:r>
                        <a:rPr lang="fr-FR" sz="1200" noProof="0" dirty="0">
                          <a:solidFill>
                            <a:schemeClr val="tx1"/>
                          </a:solidFill>
                        </a:rPr>
                        <a:t> 12 </a:t>
                      </a:r>
                      <a:r>
                        <a:rPr lang="fr-FR" sz="1200" noProof="0" dirty="0" err="1">
                          <a:solidFill>
                            <a:schemeClr val="tx1"/>
                          </a:solidFill>
                        </a:rPr>
                        <a:t>months</a:t>
                      </a:r>
                      <a:endParaRPr lang="fr-FR" sz="1200" noProof="0" dirty="0">
                        <a:solidFill>
                          <a:schemeClr val="tx1"/>
                        </a:solidFill>
                      </a:endParaRPr>
                    </a:p>
                  </a:txBody>
                  <a:tcPr marL="64653" marR="64653" marT="34290" marB="34290" anchor="ctr">
                    <a:lnL w="12700" cap="flat" cmpd="sng" algn="ctr">
                      <a:solidFill>
                        <a:srgbClr val="F7F7F7"/>
                      </a:solidFill>
                      <a:prstDash val="solid"/>
                      <a:round/>
                      <a:headEnd type="none" w="med" len="med"/>
                      <a:tailEnd type="none" w="med" len="med"/>
                    </a:lnL>
                    <a:lnR w="12700" cap="flat" cmpd="sng" algn="ctr">
                      <a:solidFill>
                        <a:srgbClr val="F7F7F7"/>
                      </a:solidFill>
                      <a:prstDash val="solid"/>
                      <a:round/>
                      <a:headEnd type="none" w="med" len="med"/>
                      <a:tailEnd type="none" w="med" len="med"/>
                    </a:lnR>
                    <a:lnT w="12700" cap="flat" cmpd="sng" algn="ctr">
                      <a:solidFill>
                        <a:srgbClr val="F7F7F7"/>
                      </a:solidFill>
                      <a:prstDash val="solid"/>
                      <a:round/>
                      <a:headEnd type="none" w="med" len="med"/>
                      <a:tailEnd type="none" w="med" len="med"/>
                    </a:lnT>
                    <a:lnB w="12700" cap="flat" cmpd="sng" algn="ctr">
                      <a:solidFill>
                        <a:srgbClr val="F7F7F7"/>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0001"/>
                  </a:ext>
                </a:extLst>
              </a:tr>
              <a:tr h="548640">
                <a:tc>
                  <a:txBody>
                    <a:bodyPr/>
                    <a:lstStyle/>
                    <a:p>
                      <a:pPr marL="88900" marR="0" indent="0" algn="l" defTabSz="1007943" rtl="0" eaLnBrk="1" fontAlgn="auto" latinLnBrk="0" hangingPunct="1">
                        <a:lnSpc>
                          <a:spcPct val="100000"/>
                        </a:lnSpc>
                        <a:spcBef>
                          <a:spcPts val="0"/>
                        </a:spcBef>
                        <a:spcAft>
                          <a:spcPts val="0"/>
                        </a:spcAft>
                        <a:buClrTx/>
                        <a:buSzTx/>
                        <a:buFontTx/>
                        <a:buNone/>
                        <a:tabLst/>
                        <a:defRPr/>
                      </a:pPr>
                      <a:r>
                        <a:rPr lang="en-US" sz="1200" b="1" kern="0" noProof="0" dirty="0">
                          <a:solidFill>
                            <a:schemeClr val="tx1"/>
                          </a:solidFill>
                        </a:rPr>
                        <a:t>MASH resolution</a:t>
                      </a:r>
                    </a:p>
                  </a:txBody>
                  <a:tcPr marL="71268" marR="71268" marT="37798" marB="37798" anchor="ctr">
                    <a:lnL w="12700" cap="flat" cmpd="sng" algn="ctr">
                      <a:solidFill>
                        <a:srgbClr val="F7F7F7"/>
                      </a:solidFill>
                      <a:prstDash val="solid"/>
                      <a:round/>
                      <a:headEnd type="none" w="med" len="med"/>
                      <a:tailEnd type="none" w="med" len="med"/>
                    </a:lnL>
                    <a:lnR w="12700" cap="flat" cmpd="sng" algn="ctr">
                      <a:solidFill>
                        <a:srgbClr val="F7F7F7"/>
                      </a:solidFill>
                      <a:prstDash val="solid"/>
                      <a:round/>
                      <a:headEnd type="none" w="med" len="med"/>
                      <a:tailEnd type="none" w="med" len="med"/>
                    </a:lnR>
                    <a:lnT w="12700" cap="flat" cmpd="sng" algn="ctr">
                      <a:solidFill>
                        <a:srgbClr val="F7F7F7"/>
                      </a:solidFill>
                      <a:prstDash val="solid"/>
                      <a:round/>
                      <a:headEnd type="none" w="med" len="med"/>
                      <a:tailEnd type="none" w="med" len="med"/>
                    </a:lnT>
                    <a:lnB w="12700" cap="flat" cmpd="sng" algn="ctr">
                      <a:solidFill>
                        <a:srgbClr val="F7F7F7"/>
                      </a:solidFill>
                      <a:prstDash val="solid"/>
                      <a:round/>
                      <a:headEnd type="none" w="med" len="med"/>
                      <a:tailEnd type="none" w="med" len="med"/>
                    </a:lnB>
                    <a:solidFill>
                      <a:schemeClr val="accent3">
                        <a:lumMod val="20000"/>
                        <a:lumOff val="80000"/>
                      </a:schemeClr>
                    </a:solidFill>
                  </a:tcPr>
                </a:tc>
                <a:tc>
                  <a:txBody>
                    <a:bodyPr/>
                    <a:lstStyle/>
                    <a:p>
                      <a:pPr algn="ctr"/>
                      <a:endParaRPr lang="fr-FR" sz="1200" noProof="0" dirty="0">
                        <a:solidFill>
                          <a:schemeClr val="tx1"/>
                        </a:solidFill>
                      </a:endParaRPr>
                    </a:p>
                  </a:txBody>
                  <a:tcPr marL="64653" marR="64653" marT="34290" marB="34290" anchor="ctr">
                    <a:lnL w="12700" cap="flat" cmpd="sng" algn="ctr">
                      <a:solidFill>
                        <a:srgbClr val="F7F7F7"/>
                      </a:solidFill>
                      <a:prstDash val="solid"/>
                      <a:round/>
                      <a:headEnd type="none" w="med" len="med"/>
                      <a:tailEnd type="none" w="med" len="med"/>
                    </a:lnL>
                    <a:lnR w="12700" cap="flat" cmpd="sng" algn="ctr">
                      <a:solidFill>
                        <a:srgbClr val="F7F7F7"/>
                      </a:solidFill>
                      <a:prstDash val="solid"/>
                      <a:round/>
                      <a:headEnd type="none" w="med" len="med"/>
                      <a:tailEnd type="none" w="med" len="med"/>
                    </a:lnR>
                    <a:lnT w="12700" cap="flat" cmpd="sng" algn="ctr">
                      <a:solidFill>
                        <a:srgbClr val="F7F7F7"/>
                      </a:solidFill>
                      <a:prstDash val="solid"/>
                      <a:round/>
                      <a:headEnd type="none" w="med" len="med"/>
                      <a:tailEnd type="none" w="med" len="med"/>
                    </a:lnT>
                    <a:lnB w="12700" cap="flat" cmpd="sng" algn="ctr">
                      <a:solidFill>
                        <a:srgbClr val="F7F7F7"/>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endParaRPr lang="fr-FR" sz="1200" noProof="0" dirty="0">
                        <a:solidFill>
                          <a:schemeClr val="tx1"/>
                        </a:solidFill>
                      </a:endParaRPr>
                    </a:p>
                  </a:txBody>
                  <a:tcPr marL="64653" marR="64653" marT="34290" marB="34290" anchor="ctr">
                    <a:lnL w="12700" cap="flat" cmpd="sng" algn="ctr">
                      <a:solidFill>
                        <a:srgbClr val="F7F7F7"/>
                      </a:solidFill>
                      <a:prstDash val="solid"/>
                      <a:round/>
                      <a:headEnd type="none" w="med" len="med"/>
                      <a:tailEnd type="none" w="med" len="med"/>
                    </a:lnL>
                    <a:lnR w="12700" cap="flat" cmpd="sng" algn="ctr">
                      <a:solidFill>
                        <a:srgbClr val="F7F7F7"/>
                      </a:solidFill>
                      <a:prstDash val="solid"/>
                      <a:round/>
                      <a:headEnd type="none" w="med" len="med"/>
                      <a:tailEnd type="none" w="med" len="med"/>
                    </a:lnR>
                    <a:lnT w="12700" cap="flat" cmpd="sng" algn="ctr">
                      <a:solidFill>
                        <a:srgbClr val="F7F7F7"/>
                      </a:solidFill>
                      <a:prstDash val="solid"/>
                      <a:round/>
                      <a:headEnd type="none" w="med" len="med"/>
                      <a:tailEnd type="none" w="med" len="med"/>
                    </a:lnT>
                    <a:lnB w="12700" cap="flat" cmpd="sng" algn="ctr">
                      <a:solidFill>
                        <a:srgbClr val="F7F7F7"/>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endParaRPr lang="fr-FR" sz="1200" noProof="0" dirty="0">
                        <a:solidFill>
                          <a:schemeClr val="tx1"/>
                        </a:solidFill>
                      </a:endParaRPr>
                    </a:p>
                  </a:txBody>
                  <a:tcPr marL="64653" marR="64653" marT="34290" marB="34290" anchor="ctr">
                    <a:lnL w="12700" cap="flat" cmpd="sng" algn="ctr">
                      <a:solidFill>
                        <a:srgbClr val="F7F7F7"/>
                      </a:solidFill>
                      <a:prstDash val="solid"/>
                      <a:round/>
                      <a:headEnd type="none" w="med" len="med"/>
                      <a:tailEnd type="none" w="med" len="med"/>
                    </a:lnL>
                    <a:lnR w="12700" cap="flat" cmpd="sng" algn="ctr">
                      <a:solidFill>
                        <a:srgbClr val="F7F7F7"/>
                      </a:solidFill>
                      <a:prstDash val="solid"/>
                      <a:round/>
                      <a:headEnd type="none" w="med" len="med"/>
                      <a:tailEnd type="none" w="med" len="med"/>
                    </a:lnR>
                    <a:lnT w="12700" cap="flat" cmpd="sng" algn="ctr">
                      <a:solidFill>
                        <a:srgbClr val="F7F7F7"/>
                      </a:solidFill>
                      <a:prstDash val="solid"/>
                      <a:round/>
                      <a:headEnd type="none" w="med" len="med"/>
                      <a:tailEnd type="none" w="med" len="med"/>
                    </a:lnT>
                    <a:lnB w="12700" cap="flat" cmpd="sng" algn="ctr">
                      <a:solidFill>
                        <a:srgbClr val="F7F7F7"/>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endParaRPr lang="fr-FR" sz="1200" noProof="0" dirty="0">
                        <a:solidFill>
                          <a:schemeClr val="tx1"/>
                        </a:solidFill>
                      </a:endParaRPr>
                    </a:p>
                  </a:txBody>
                  <a:tcPr marL="64653" marR="64653" marT="34290" marB="34290" anchor="ctr">
                    <a:lnL w="12700" cap="flat" cmpd="sng" algn="ctr">
                      <a:solidFill>
                        <a:srgbClr val="F7F7F7"/>
                      </a:solidFill>
                      <a:prstDash val="solid"/>
                      <a:round/>
                      <a:headEnd type="none" w="med" len="med"/>
                      <a:tailEnd type="none" w="med" len="med"/>
                    </a:lnL>
                    <a:lnR w="12700" cap="flat" cmpd="sng" algn="ctr">
                      <a:solidFill>
                        <a:srgbClr val="F7F7F7"/>
                      </a:solidFill>
                      <a:prstDash val="solid"/>
                      <a:round/>
                      <a:headEnd type="none" w="med" len="med"/>
                      <a:tailEnd type="none" w="med" len="med"/>
                    </a:lnR>
                    <a:lnT w="12700" cap="flat" cmpd="sng" algn="ctr">
                      <a:solidFill>
                        <a:srgbClr val="F7F7F7"/>
                      </a:solidFill>
                      <a:prstDash val="solid"/>
                      <a:round/>
                      <a:headEnd type="none" w="med" len="med"/>
                      <a:tailEnd type="none" w="med" len="med"/>
                    </a:lnT>
                    <a:lnB w="12700" cap="flat" cmpd="sng" algn="ctr">
                      <a:solidFill>
                        <a:srgbClr val="F7F7F7"/>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0002"/>
                  </a:ext>
                </a:extLst>
              </a:tr>
              <a:tr h="548640">
                <a:tc>
                  <a:txBody>
                    <a:bodyPr/>
                    <a:lstStyle/>
                    <a:p>
                      <a:pPr marL="88900" indent="0">
                        <a:spcBef>
                          <a:spcPts val="0"/>
                        </a:spcBef>
                        <a:spcAft>
                          <a:spcPts val="0"/>
                        </a:spcAft>
                      </a:pPr>
                      <a:r>
                        <a:rPr lang="en-US" sz="1200" b="1" noProof="0" dirty="0">
                          <a:solidFill>
                            <a:schemeClr val="tx1"/>
                          </a:solidFill>
                        </a:rPr>
                        <a:t>Insulin resistance</a:t>
                      </a:r>
                    </a:p>
                  </a:txBody>
                  <a:tcPr marL="71268" marR="71268" marT="37798" marB="37798" anchor="ctr">
                    <a:lnL w="12700" cap="flat" cmpd="sng" algn="ctr">
                      <a:solidFill>
                        <a:srgbClr val="F7F7F7"/>
                      </a:solidFill>
                      <a:prstDash val="solid"/>
                      <a:round/>
                      <a:headEnd type="none" w="med" len="med"/>
                      <a:tailEnd type="none" w="med" len="med"/>
                    </a:lnL>
                    <a:lnR w="12700" cap="flat" cmpd="sng" algn="ctr">
                      <a:solidFill>
                        <a:srgbClr val="F7F7F7"/>
                      </a:solidFill>
                      <a:prstDash val="solid"/>
                      <a:round/>
                      <a:headEnd type="none" w="med" len="med"/>
                      <a:tailEnd type="none" w="med" len="med"/>
                    </a:lnR>
                    <a:lnT w="12700" cap="flat" cmpd="sng" algn="ctr">
                      <a:solidFill>
                        <a:srgbClr val="F7F7F7"/>
                      </a:solidFill>
                      <a:prstDash val="solid"/>
                      <a:round/>
                      <a:headEnd type="none" w="med" len="med"/>
                      <a:tailEnd type="none" w="med" len="med"/>
                    </a:lnT>
                    <a:lnB w="12700" cap="flat" cmpd="sng" algn="ctr">
                      <a:solidFill>
                        <a:srgbClr val="F7F7F7"/>
                      </a:solidFill>
                      <a:prstDash val="solid"/>
                      <a:round/>
                      <a:headEnd type="none" w="med" len="med"/>
                      <a:tailEnd type="none" w="med" len="med"/>
                    </a:lnB>
                    <a:solidFill>
                      <a:schemeClr val="accent3">
                        <a:lumMod val="20000"/>
                        <a:lumOff val="80000"/>
                      </a:schemeClr>
                    </a:solidFill>
                  </a:tcPr>
                </a:tc>
                <a:tc>
                  <a:txBody>
                    <a:bodyPr/>
                    <a:lstStyle/>
                    <a:p>
                      <a:pPr algn="ctr"/>
                      <a:endParaRPr lang="fr-FR" sz="1200" noProof="0" dirty="0">
                        <a:solidFill>
                          <a:schemeClr val="tx1"/>
                        </a:solidFill>
                      </a:endParaRPr>
                    </a:p>
                  </a:txBody>
                  <a:tcPr marL="64653" marR="64653" marT="34290" marB="34290" anchor="ctr">
                    <a:lnL w="12700" cap="flat" cmpd="sng" algn="ctr">
                      <a:solidFill>
                        <a:srgbClr val="F7F7F7"/>
                      </a:solidFill>
                      <a:prstDash val="solid"/>
                      <a:round/>
                      <a:headEnd type="none" w="med" len="med"/>
                      <a:tailEnd type="none" w="med" len="med"/>
                    </a:lnL>
                    <a:lnR w="12700" cap="flat" cmpd="sng" algn="ctr">
                      <a:solidFill>
                        <a:srgbClr val="F7F7F7"/>
                      </a:solidFill>
                      <a:prstDash val="solid"/>
                      <a:round/>
                      <a:headEnd type="none" w="med" len="med"/>
                      <a:tailEnd type="none" w="med" len="med"/>
                    </a:lnR>
                    <a:lnT w="12700" cap="flat" cmpd="sng" algn="ctr">
                      <a:solidFill>
                        <a:srgbClr val="F7F7F7"/>
                      </a:solidFill>
                      <a:prstDash val="solid"/>
                      <a:round/>
                      <a:headEnd type="none" w="med" len="med"/>
                      <a:tailEnd type="none" w="med" len="med"/>
                    </a:lnT>
                    <a:lnB w="12700" cap="flat" cmpd="sng" algn="ctr">
                      <a:solidFill>
                        <a:srgbClr val="F7F7F7"/>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endParaRPr lang="fr-FR" sz="1200" noProof="0" dirty="0">
                        <a:solidFill>
                          <a:schemeClr val="tx1"/>
                        </a:solidFill>
                      </a:endParaRPr>
                    </a:p>
                  </a:txBody>
                  <a:tcPr marL="64653" marR="64653" marT="34290" marB="34290" anchor="ctr">
                    <a:lnL w="12700" cap="flat" cmpd="sng" algn="ctr">
                      <a:solidFill>
                        <a:srgbClr val="F7F7F7"/>
                      </a:solidFill>
                      <a:prstDash val="solid"/>
                      <a:round/>
                      <a:headEnd type="none" w="med" len="med"/>
                      <a:tailEnd type="none" w="med" len="med"/>
                    </a:lnL>
                    <a:lnR w="12700" cap="flat" cmpd="sng" algn="ctr">
                      <a:solidFill>
                        <a:srgbClr val="F7F7F7"/>
                      </a:solidFill>
                      <a:prstDash val="solid"/>
                      <a:round/>
                      <a:headEnd type="none" w="med" len="med"/>
                      <a:tailEnd type="none" w="med" len="med"/>
                    </a:lnR>
                    <a:lnT w="12700" cap="flat" cmpd="sng" algn="ctr">
                      <a:solidFill>
                        <a:srgbClr val="F7F7F7"/>
                      </a:solidFill>
                      <a:prstDash val="solid"/>
                      <a:round/>
                      <a:headEnd type="none" w="med" len="med"/>
                      <a:tailEnd type="none" w="med" len="med"/>
                    </a:lnT>
                    <a:lnB w="12700" cap="flat" cmpd="sng" algn="ctr">
                      <a:solidFill>
                        <a:srgbClr val="F7F7F7"/>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endParaRPr lang="fr-FR" sz="1200" kern="1200" noProof="0" dirty="0">
                        <a:solidFill>
                          <a:schemeClr val="tx1"/>
                        </a:solidFill>
                        <a:latin typeface="+mn-lt"/>
                        <a:ea typeface="+mn-ea"/>
                        <a:cs typeface="+mn-cs"/>
                      </a:endParaRPr>
                    </a:p>
                  </a:txBody>
                  <a:tcPr marL="64653" marR="64653" marT="34290" marB="34290" anchor="ctr">
                    <a:lnL w="12700" cap="flat" cmpd="sng" algn="ctr">
                      <a:solidFill>
                        <a:srgbClr val="F7F7F7"/>
                      </a:solidFill>
                      <a:prstDash val="solid"/>
                      <a:round/>
                      <a:headEnd type="none" w="med" len="med"/>
                      <a:tailEnd type="none" w="med" len="med"/>
                    </a:lnL>
                    <a:lnR w="12700" cap="flat" cmpd="sng" algn="ctr">
                      <a:solidFill>
                        <a:srgbClr val="F7F7F7"/>
                      </a:solidFill>
                      <a:prstDash val="solid"/>
                      <a:round/>
                      <a:headEnd type="none" w="med" len="med"/>
                      <a:tailEnd type="none" w="med" len="med"/>
                    </a:lnR>
                    <a:lnT w="12700" cap="flat" cmpd="sng" algn="ctr">
                      <a:solidFill>
                        <a:srgbClr val="F7F7F7"/>
                      </a:solidFill>
                      <a:prstDash val="solid"/>
                      <a:round/>
                      <a:headEnd type="none" w="med" len="med"/>
                      <a:tailEnd type="none" w="med" len="med"/>
                    </a:lnT>
                    <a:lnB w="12700" cap="flat" cmpd="sng" algn="ctr">
                      <a:solidFill>
                        <a:srgbClr val="F7F7F7"/>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endParaRPr lang="fr-FR" sz="1200" kern="1200" noProof="0" dirty="0">
                        <a:solidFill>
                          <a:schemeClr val="tx1"/>
                        </a:solidFill>
                        <a:latin typeface="+mn-lt"/>
                        <a:ea typeface="+mn-ea"/>
                        <a:cs typeface="+mn-cs"/>
                      </a:endParaRPr>
                    </a:p>
                  </a:txBody>
                  <a:tcPr marL="64653" marR="64653" marT="34290" marB="34290" anchor="ctr">
                    <a:lnL w="12700" cap="flat" cmpd="sng" algn="ctr">
                      <a:solidFill>
                        <a:srgbClr val="F7F7F7"/>
                      </a:solidFill>
                      <a:prstDash val="solid"/>
                      <a:round/>
                      <a:headEnd type="none" w="med" len="med"/>
                      <a:tailEnd type="none" w="med" len="med"/>
                    </a:lnL>
                    <a:lnR w="12700" cap="flat" cmpd="sng" algn="ctr">
                      <a:solidFill>
                        <a:srgbClr val="F7F7F7"/>
                      </a:solidFill>
                      <a:prstDash val="solid"/>
                      <a:round/>
                      <a:headEnd type="none" w="med" len="med"/>
                      <a:tailEnd type="none" w="med" len="med"/>
                    </a:lnR>
                    <a:lnT w="12700" cap="flat" cmpd="sng" algn="ctr">
                      <a:solidFill>
                        <a:srgbClr val="F7F7F7"/>
                      </a:solidFill>
                      <a:prstDash val="solid"/>
                      <a:round/>
                      <a:headEnd type="none" w="med" len="med"/>
                      <a:tailEnd type="none" w="med" len="med"/>
                    </a:lnT>
                    <a:lnB w="12700" cap="flat" cmpd="sng" algn="ctr">
                      <a:solidFill>
                        <a:srgbClr val="F7F7F7"/>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2664365260"/>
                  </a:ext>
                </a:extLst>
              </a:tr>
              <a:tr h="548640">
                <a:tc>
                  <a:txBody>
                    <a:bodyPr/>
                    <a:lstStyle/>
                    <a:p>
                      <a:pPr marL="88900" indent="0">
                        <a:spcBef>
                          <a:spcPts val="0"/>
                        </a:spcBef>
                        <a:spcAft>
                          <a:spcPts val="0"/>
                        </a:spcAft>
                      </a:pPr>
                      <a:r>
                        <a:rPr lang="en-US" sz="1200" b="1" noProof="0" dirty="0">
                          <a:solidFill>
                            <a:schemeClr val="tx1"/>
                          </a:solidFill>
                        </a:rPr>
                        <a:t>Tolerability</a:t>
                      </a:r>
                    </a:p>
                  </a:txBody>
                  <a:tcPr marL="71268" marR="71268" marT="37798" marB="37798" anchor="ctr">
                    <a:lnL w="12700" cap="flat" cmpd="sng" algn="ctr">
                      <a:solidFill>
                        <a:srgbClr val="F7F7F7"/>
                      </a:solidFill>
                      <a:prstDash val="solid"/>
                      <a:round/>
                      <a:headEnd type="none" w="med" len="med"/>
                      <a:tailEnd type="none" w="med" len="med"/>
                    </a:lnL>
                    <a:lnR w="12700" cap="flat" cmpd="sng" algn="ctr">
                      <a:solidFill>
                        <a:srgbClr val="F7F7F7"/>
                      </a:solidFill>
                      <a:prstDash val="solid"/>
                      <a:round/>
                      <a:headEnd type="none" w="med" len="med"/>
                      <a:tailEnd type="none" w="med" len="med"/>
                    </a:lnR>
                    <a:lnT w="12700" cap="flat" cmpd="sng" algn="ctr">
                      <a:solidFill>
                        <a:srgbClr val="F7F7F7"/>
                      </a:solidFill>
                      <a:prstDash val="solid"/>
                      <a:round/>
                      <a:headEnd type="none" w="med" len="med"/>
                      <a:tailEnd type="none" w="med" len="med"/>
                    </a:lnT>
                    <a:lnB w="12700" cap="flat" cmpd="sng" algn="ctr">
                      <a:solidFill>
                        <a:srgbClr val="F7F7F7"/>
                      </a:solidFill>
                      <a:prstDash val="solid"/>
                      <a:round/>
                      <a:headEnd type="none" w="med" len="med"/>
                      <a:tailEnd type="none" w="med" len="med"/>
                    </a:lnB>
                    <a:solidFill>
                      <a:schemeClr val="accent3">
                        <a:lumMod val="20000"/>
                        <a:lumOff val="80000"/>
                      </a:schemeClr>
                    </a:solidFill>
                  </a:tcPr>
                </a:tc>
                <a:tc>
                  <a:txBody>
                    <a:bodyPr/>
                    <a:lstStyle/>
                    <a:p>
                      <a:pPr algn="ctr"/>
                      <a:r>
                        <a:rPr lang="fr-FR" sz="1200" noProof="0" dirty="0">
                          <a:solidFill>
                            <a:schemeClr val="tx1"/>
                          </a:solidFill>
                        </a:rPr>
                        <a:t>Limited dropout </a:t>
                      </a:r>
                    </a:p>
                    <a:p>
                      <a:pPr algn="ctr"/>
                      <a:r>
                        <a:rPr lang="fr-FR" sz="1200" noProof="0" dirty="0">
                          <a:solidFill>
                            <a:schemeClr val="tx1"/>
                          </a:solidFill>
                        </a:rPr>
                        <a:t>Limited GI </a:t>
                      </a:r>
                      <a:r>
                        <a:rPr lang="fr-FR" sz="1200" noProof="0" dirty="0" err="1">
                          <a:solidFill>
                            <a:schemeClr val="tx1"/>
                          </a:solidFill>
                        </a:rPr>
                        <a:t>side</a:t>
                      </a:r>
                      <a:r>
                        <a:rPr lang="fr-FR" sz="1200" noProof="0" dirty="0">
                          <a:solidFill>
                            <a:schemeClr val="tx1"/>
                          </a:solidFill>
                        </a:rPr>
                        <a:t> </a:t>
                      </a:r>
                      <a:r>
                        <a:rPr lang="fr-FR" sz="1200" noProof="0" dirty="0" err="1">
                          <a:solidFill>
                            <a:schemeClr val="tx1"/>
                          </a:solidFill>
                        </a:rPr>
                        <a:t>effects</a:t>
                      </a:r>
                      <a:endParaRPr lang="fr-FR" sz="1200" noProof="0" dirty="0">
                        <a:solidFill>
                          <a:schemeClr val="tx1"/>
                        </a:solidFill>
                      </a:endParaRPr>
                    </a:p>
                  </a:txBody>
                  <a:tcPr marL="64653" marR="64653" marT="34290" marB="34290" anchor="ctr">
                    <a:lnL w="12700" cap="flat" cmpd="sng" algn="ctr">
                      <a:solidFill>
                        <a:srgbClr val="F7F7F7"/>
                      </a:solidFill>
                      <a:prstDash val="solid"/>
                      <a:round/>
                      <a:headEnd type="none" w="med" len="med"/>
                      <a:tailEnd type="none" w="med" len="med"/>
                    </a:lnL>
                    <a:lnR w="12700" cap="flat" cmpd="sng" algn="ctr">
                      <a:solidFill>
                        <a:srgbClr val="F7F7F7"/>
                      </a:solidFill>
                      <a:prstDash val="solid"/>
                      <a:round/>
                      <a:headEnd type="none" w="med" len="med"/>
                      <a:tailEnd type="none" w="med" len="med"/>
                    </a:lnR>
                    <a:lnT w="12700" cap="flat" cmpd="sng" algn="ctr">
                      <a:solidFill>
                        <a:srgbClr val="F7F7F7"/>
                      </a:solidFill>
                      <a:prstDash val="solid"/>
                      <a:round/>
                      <a:headEnd type="none" w="med" len="med"/>
                      <a:tailEnd type="none" w="med" len="med"/>
                    </a:lnT>
                    <a:lnB w="12700" cap="flat" cmpd="sng" algn="ctr">
                      <a:solidFill>
                        <a:srgbClr val="F7F7F7"/>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1200" noProof="0" dirty="0">
                          <a:solidFill>
                            <a:schemeClr val="tx1"/>
                          </a:solidFill>
                        </a:rPr>
                        <a:t>Limited dropout</a:t>
                      </a:r>
                    </a:p>
                    <a:p>
                      <a:pPr marL="0" marR="0" lvl="0" indent="0" algn="ctr" defTabSz="1007943" rtl="0" eaLnBrk="1" fontAlgn="auto" latinLnBrk="0" hangingPunct="1">
                        <a:lnSpc>
                          <a:spcPct val="100000"/>
                        </a:lnSpc>
                        <a:spcBef>
                          <a:spcPts val="0"/>
                        </a:spcBef>
                        <a:spcAft>
                          <a:spcPts val="0"/>
                        </a:spcAft>
                        <a:buClrTx/>
                        <a:buSzTx/>
                        <a:buFontTx/>
                        <a:buNone/>
                        <a:tabLst/>
                        <a:defRPr/>
                      </a:pPr>
                      <a:r>
                        <a:rPr lang="fr-FR" sz="1200" noProof="0" dirty="0">
                          <a:solidFill>
                            <a:schemeClr val="tx1"/>
                          </a:solidFill>
                        </a:rPr>
                        <a:t>GI </a:t>
                      </a:r>
                      <a:r>
                        <a:rPr lang="fr-FR" sz="1200" noProof="0" dirty="0" err="1">
                          <a:solidFill>
                            <a:schemeClr val="tx1"/>
                          </a:solidFill>
                        </a:rPr>
                        <a:t>side</a:t>
                      </a:r>
                      <a:r>
                        <a:rPr lang="fr-FR" sz="1200" noProof="0" dirty="0">
                          <a:solidFill>
                            <a:schemeClr val="tx1"/>
                          </a:solidFill>
                        </a:rPr>
                        <a:t> </a:t>
                      </a:r>
                      <a:r>
                        <a:rPr lang="fr-FR" sz="1200" noProof="0" dirty="0" err="1">
                          <a:solidFill>
                            <a:schemeClr val="tx1"/>
                          </a:solidFill>
                        </a:rPr>
                        <a:t>effects</a:t>
                      </a:r>
                      <a:r>
                        <a:rPr lang="fr-FR" sz="1200" noProof="0" dirty="0">
                          <a:solidFill>
                            <a:schemeClr val="tx1"/>
                          </a:solidFill>
                        </a:rPr>
                        <a:t> on initiation</a:t>
                      </a:r>
                    </a:p>
                  </a:txBody>
                  <a:tcPr marL="64653" marR="64653" marT="34290" marB="34290" anchor="ctr">
                    <a:lnL w="12700" cap="flat" cmpd="sng" algn="ctr">
                      <a:solidFill>
                        <a:srgbClr val="F7F7F7"/>
                      </a:solidFill>
                      <a:prstDash val="solid"/>
                      <a:round/>
                      <a:headEnd type="none" w="med" len="med"/>
                      <a:tailEnd type="none" w="med" len="med"/>
                    </a:lnL>
                    <a:lnR w="12700" cap="flat" cmpd="sng" algn="ctr">
                      <a:solidFill>
                        <a:srgbClr val="F7F7F7"/>
                      </a:solidFill>
                      <a:prstDash val="solid"/>
                      <a:round/>
                      <a:headEnd type="none" w="med" len="med"/>
                      <a:tailEnd type="none" w="med" len="med"/>
                    </a:lnR>
                    <a:lnT w="12700" cap="flat" cmpd="sng" algn="ctr">
                      <a:solidFill>
                        <a:srgbClr val="F7F7F7"/>
                      </a:solidFill>
                      <a:prstDash val="solid"/>
                      <a:round/>
                      <a:headEnd type="none" w="med" len="med"/>
                      <a:tailEnd type="none" w="med" len="med"/>
                    </a:lnT>
                    <a:lnB w="12700" cap="flat" cmpd="sng" algn="ctr">
                      <a:solidFill>
                        <a:srgbClr val="F7F7F7"/>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fr-FR" sz="1200" kern="1200" noProof="0" dirty="0">
                          <a:solidFill>
                            <a:schemeClr val="tx1"/>
                          </a:solidFill>
                          <a:latin typeface="+mn-lt"/>
                          <a:ea typeface="+mn-ea"/>
                          <a:cs typeface="+mn-cs"/>
                        </a:rPr>
                        <a:t>High dropout due to GI </a:t>
                      </a:r>
                      <a:r>
                        <a:rPr lang="fr-FR" sz="1200" kern="1200" noProof="0" dirty="0" err="1">
                          <a:solidFill>
                            <a:schemeClr val="tx1"/>
                          </a:solidFill>
                          <a:latin typeface="+mn-lt"/>
                          <a:ea typeface="+mn-ea"/>
                          <a:cs typeface="+mn-cs"/>
                        </a:rPr>
                        <a:t>side-effects</a:t>
                      </a:r>
                      <a:r>
                        <a:rPr lang="fr-FR" sz="1200" kern="1200" noProof="0" dirty="0">
                          <a:solidFill>
                            <a:schemeClr val="tx1"/>
                          </a:solidFill>
                          <a:latin typeface="+mn-lt"/>
                          <a:ea typeface="+mn-ea"/>
                          <a:cs typeface="+mn-cs"/>
                        </a:rPr>
                        <a:t> &amp; injections</a:t>
                      </a:r>
                    </a:p>
                  </a:txBody>
                  <a:tcPr marL="64653" marR="64653" marT="34290" marB="34290" anchor="ctr">
                    <a:lnL w="12700" cap="flat" cmpd="sng" algn="ctr">
                      <a:solidFill>
                        <a:srgbClr val="F7F7F7"/>
                      </a:solidFill>
                      <a:prstDash val="solid"/>
                      <a:round/>
                      <a:headEnd type="none" w="med" len="med"/>
                      <a:tailEnd type="none" w="med" len="med"/>
                    </a:lnL>
                    <a:lnR w="12700" cap="flat" cmpd="sng" algn="ctr">
                      <a:solidFill>
                        <a:srgbClr val="F7F7F7"/>
                      </a:solidFill>
                      <a:prstDash val="solid"/>
                      <a:round/>
                      <a:headEnd type="none" w="med" len="med"/>
                      <a:tailEnd type="none" w="med" len="med"/>
                    </a:lnR>
                    <a:lnT w="12700" cap="flat" cmpd="sng" algn="ctr">
                      <a:solidFill>
                        <a:srgbClr val="F7F7F7"/>
                      </a:solidFill>
                      <a:prstDash val="solid"/>
                      <a:round/>
                      <a:headEnd type="none" w="med" len="med"/>
                      <a:tailEnd type="none" w="med" len="med"/>
                    </a:lnT>
                    <a:lnB w="12700" cap="flat" cmpd="sng" algn="ctr">
                      <a:solidFill>
                        <a:srgbClr val="F7F7F7"/>
                      </a:solidFill>
                      <a:prstDash val="solid"/>
                      <a:round/>
                      <a:headEnd type="none" w="med" len="med"/>
                      <a:tailEnd type="none" w="med" len="med"/>
                    </a:lnB>
                    <a:lnTlToBr w="12700" cmpd="sng">
                      <a:noFill/>
                      <a:prstDash val="solid"/>
                    </a:lnTlToBr>
                    <a:lnBlToTr w="12700" cmpd="sng">
                      <a:noFill/>
                      <a:prstDash val="solid"/>
                    </a:lnBlToTr>
                    <a:solidFill>
                      <a:srgbClr val="FFAFAF"/>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1200" kern="1200" noProof="0" dirty="0">
                          <a:solidFill>
                            <a:schemeClr val="tx1"/>
                          </a:solidFill>
                          <a:latin typeface="+mn-lt"/>
                          <a:ea typeface="+mn-ea"/>
                          <a:cs typeface="+mn-cs"/>
                        </a:rPr>
                        <a:t>High dropout due to GI </a:t>
                      </a:r>
                      <a:r>
                        <a:rPr lang="fr-FR" sz="1200" kern="1200" noProof="0" dirty="0" err="1">
                          <a:solidFill>
                            <a:schemeClr val="tx1"/>
                          </a:solidFill>
                          <a:latin typeface="+mn-lt"/>
                          <a:ea typeface="+mn-ea"/>
                          <a:cs typeface="+mn-cs"/>
                        </a:rPr>
                        <a:t>side-effects</a:t>
                      </a:r>
                      <a:r>
                        <a:rPr lang="fr-FR" sz="1200" kern="1200" noProof="0" dirty="0">
                          <a:solidFill>
                            <a:schemeClr val="tx1"/>
                          </a:solidFill>
                          <a:latin typeface="+mn-lt"/>
                          <a:ea typeface="+mn-ea"/>
                          <a:cs typeface="+mn-cs"/>
                        </a:rPr>
                        <a:t> &amp; injections</a:t>
                      </a:r>
                    </a:p>
                  </a:txBody>
                  <a:tcPr marL="64653" marR="64653" marT="34290" marB="34290" anchor="ctr">
                    <a:lnL w="12700" cap="flat" cmpd="sng" algn="ctr">
                      <a:solidFill>
                        <a:srgbClr val="F7F7F7"/>
                      </a:solidFill>
                      <a:prstDash val="solid"/>
                      <a:round/>
                      <a:headEnd type="none" w="med" len="med"/>
                      <a:tailEnd type="none" w="med" len="med"/>
                    </a:lnL>
                    <a:lnR w="12700" cap="flat" cmpd="sng" algn="ctr">
                      <a:solidFill>
                        <a:srgbClr val="F7F7F7"/>
                      </a:solidFill>
                      <a:prstDash val="solid"/>
                      <a:round/>
                      <a:headEnd type="none" w="med" len="med"/>
                      <a:tailEnd type="none" w="med" len="med"/>
                    </a:lnR>
                    <a:lnT w="12700" cap="flat" cmpd="sng" algn="ctr">
                      <a:solidFill>
                        <a:srgbClr val="F7F7F7"/>
                      </a:solidFill>
                      <a:prstDash val="solid"/>
                      <a:round/>
                      <a:headEnd type="none" w="med" len="med"/>
                      <a:tailEnd type="none" w="med" len="med"/>
                    </a:lnT>
                    <a:lnB w="12700" cap="flat" cmpd="sng" algn="ctr">
                      <a:solidFill>
                        <a:srgbClr val="F7F7F7"/>
                      </a:solidFill>
                      <a:prstDash val="solid"/>
                      <a:round/>
                      <a:headEnd type="none" w="med" len="med"/>
                      <a:tailEnd type="none" w="med" len="med"/>
                    </a:lnB>
                    <a:lnTlToBr w="12700" cmpd="sng">
                      <a:noFill/>
                      <a:prstDash val="solid"/>
                    </a:lnTlToBr>
                    <a:lnBlToTr w="12700" cmpd="sng">
                      <a:noFill/>
                      <a:prstDash val="solid"/>
                    </a:lnBlToTr>
                    <a:solidFill>
                      <a:srgbClr val="FFAFAF"/>
                    </a:solidFill>
                  </a:tcPr>
                </a:tc>
                <a:extLst>
                  <a:ext uri="{0D108BD9-81ED-4DB2-BD59-A6C34878D82A}">
                    <a16:rowId xmlns:a16="http://schemas.microsoft.com/office/drawing/2014/main" val="10006"/>
                  </a:ext>
                </a:extLst>
              </a:tr>
            </a:tbl>
          </a:graphicData>
        </a:graphic>
      </p:graphicFrame>
      <p:pic>
        <p:nvPicPr>
          <p:cNvPr id="46" name="Image 45">
            <a:extLst>
              <a:ext uri="{FF2B5EF4-FFF2-40B4-BE49-F238E27FC236}">
                <a16:creationId xmlns:a16="http://schemas.microsoft.com/office/drawing/2014/main" id="{6AE3EBB2-C7EC-C577-2C73-548D756A8807}"/>
              </a:ext>
            </a:extLst>
          </p:cNvPr>
          <p:cNvPicPr>
            <a:picLocks noChangeAspect="1"/>
          </p:cNvPicPr>
          <p:nvPr/>
        </p:nvPicPr>
        <p:blipFill>
          <a:blip r:embed="rId7"/>
          <a:stretch>
            <a:fillRect/>
          </a:stretch>
        </p:blipFill>
        <p:spPr>
          <a:xfrm>
            <a:off x="5051149" y="1169726"/>
            <a:ext cx="848507" cy="258794"/>
          </a:xfrm>
          <a:prstGeom prst="rect">
            <a:avLst/>
          </a:prstGeom>
        </p:spPr>
      </p:pic>
      <p:sp>
        <p:nvSpPr>
          <p:cNvPr id="50" name="Titre 3">
            <a:extLst>
              <a:ext uri="{FF2B5EF4-FFF2-40B4-BE49-F238E27FC236}">
                <a16:creationId xmlns:a16="http://schemas.microsoft.com/office/drawing/2014/main" id="{62F658CA-F06B-AD93-2F31-0FDBAFEB8BD3}"/>
              </a:ext>
            </a:extLst>
          </p:cNvPr>
          <p:cNvSpPr>
            <a:spLocks noGrp="1"/>
          </p:cNvSpPr>
          <p:nvPr>
            <p:ph type="title"/>
          </p:nvPr>
        </p:nvSpPr>
        <p:spPr>
          <a:xfrm>
            <a:off x="332055" y="113026"/>
            <a:ext cx="9399885" cy="661616"/>
          </a:xfrm>
        </p:spPr>
        <p:txBody>
          <a:bodyPr vert="horz" anchor="ctr"/>
          <a:lstStyle/>
          <a:p>
            <a:r>
              <a:rPr lang="en-US" sz="2200" dirty="0">
                <a:solidFill>
                  <a:srgbClr val="669900"/>
                </a:solidFill>
              </a:rPr>
              <a:t>Lanifibranor is well-positioned in the MASH market </a:t>
            </a:r>
            <a:br>
              <a:rPr lang="en-US" sz="1600" b="0" i="1" dirty="0">
                <a:solidFill>
                  <a:srgbClr val="669900"/>
                </a:solidFill>
              </a:rPr>
            </a:br>
            <a:r>
              <a:rPr lang="en-US" sz="1800" b="0" i="1" dirty="0">
                <a:solidFill>
                  <a:srgbClr val="669900"/>
                </a:solidFill>
              </a:rPr>
              <a:t>Multiple competitive advantages vs. other therapies</a:t>
            </a:r>
            <a:endParaRPr lang="en-US" sz="2200" dirty="0">
              <a:solidFill>
                <a:srgbClr val="669900"/>
              </a:solidFill>
            </a:endParaRPr>
          </a:p>
        </p:txBody>
      </p:sp>
      <p:pic>
        <p:nvPicPr>
          <p:cNvPr id="71687" name="Picture 7" descr="Contact Us - Inventiva Pharma">
            <a:extLst>
              <a:ext uri="{FF2B5EF4-FFF2-40B4-BE49-F238E27FC236}">
                <a16:creationId xmlns:a16="http://schemas.microsoft.com/office/drawing/2014/main" id="{3421953E-4320-150F-B1EA-C1749E491A6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34706" y="1343887"/>
            <a:ext cx="799974" cy="291419"/>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36" descr="Akero Logo Color - Akero Therapeutics - Free Transparent PNG ...">
            <a:extLst>
              <a:ext uri="{FF2B5EF4-FFF2-40B4-BE49-F238E27FC236}">
                <a16:creationId xmlns:a16="http://schemas.microsoft.com/office/drawing/2014/main" id="{BF648D1B-A856-47E5-0602-18C3D48AC2FA}"/>
              </a:ext>
            </a:extLst>
          </p:cNvPr>
          <p:cNvPicPr>
            <a:picLocks noChangeAspect="1" noChangeArrowheads="1"/>
          </p:cNvPicPr>
          <p:nvPr/>
        </p:nvPicPr>
        <p:blipFill rotWithShape="1">
          <a:blip r:embed="rId9" cstate="print">
            <a:clrChange>
              <a:clrFrom>
                <a:srgbClr val="F6F6F6"/>
              </a:clrFrom>
              <a:clrTo>
                <a:srgbClr val="F6F6F6">
                  <a:alpha val="0"/>
                </a:srgbClr>
              </a:clrTo>
            </a:clrChange>
            <a:extLst>
              <a:ext uri="{28A0092B-C50C-407E-A947-70E740481C1C}">
                <a14:useLocalDpi xmlns:a14="http://schemas.microsoft.com/office/drawing/2010/main" val="0"/>
              </a:ext>
            </a:extLst>
          </a:blip>
          <a:srcRect t="12018"/>
          <a:stretch/>
        </p:blipFill>
        <p:spPr bwMode="auto">
          <a:xfrm>
            <a:off x="6935084" y="1194129"/>
            <a:ext cx="665678" cy="209987"/>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8" descr="Our Logo">
            <a:extLst>
              <a:ext uri="{FF2B5EF4-FFF2-40B4-BE49-F238E27FC236}">
                <a16:creationId xmlns:a16="http://schemas.microsoft.com/office/drawing/2014/main" id="{74298C72-9C37-3816-3BB0-B16C6F79D929}"/>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580168" y="1432741"/>
            <a:ext cx="413361" cy="29141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89bio Presents Updated Clinical Data from Positive Phase 1b/2a Study of ...">
            <a:extLst>
              <a:ext uri="{FF2B5EF4-FFF2-40B4-BE49-F238E27FC236}">
                <a16:creationId xmlns:a16="http://schemas.microsoft.com/office/drawing/2014/main" id="{11E8AFBE-91C4-BF96-3CEC-D7D349303CB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98630" y="1451042"/>
            <a:ext cx="758457" cy="28494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Boehringer Ingelheim – Logos Download">
            <a:extLst>
              <a:ext uri="{FF2B5EF4-FFF2-40B4-BE49-F238E27FC236}">
                <a16:creationId xmlns:a16="http://schemas.microsoft.com/office/drawing/2014/main" id="{216B7151-8A80-6410-EE11-85680180CD6A}"/>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756365" y="1165788"/>
            <a:ext cx="825508" cy="27357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Lilly Provides Update on Strategy and Announces 2015 Financial Guidance">
            <a:extLst>
              <a:ext uri="{FF2B5EF4-FFF2-40B4-BE49-F238E27FC236}">
                <a16:creationId xmlns:a16="http://schemas.microsoft.com/office/drawing/2014/main" id="{983EDDEB-E04C-B113-EAE0-A310D7C3D585}"/>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344709" y="1477770"/>
            <a:ext cx="494170" cy="271042"/>
          </a:xfrm>
          <a:prstGeom prst="rect">
            <a:avLst/>
          </a:prstGeom>
          <a:noFill/>
          <a:extLst>
            <a:ext uri="{909E8E84-426E-40DD-AFC4-6F175D3DCCD1}">
              <a14:hiddenFill xmlns:a14="http://schemas.microsoft.com/office/drawing/2010/main">
                <a:solidFill>
                  <a:srgbClr val="FFFFFF"/>
                </a:solidFill>
              </a14:hiddenFill>
            </a:ext>
          </a:extLst>
        </p:spPr>
      </p:pic>
      <p:pic>
        <p:nvPicPr>
          <p:cNvPr id="16" name="Image 15">
            <a:extLst>
              <a:ext uri="{FF2B5EF4-FFF2-40B4-BE49-F238E27FC236}">
                <a16:creationId xmlns:a16="http://schemas.microsoft.com/office/drawing/2014/main" id="{13F6ECCF-0DBC-E3ED-D7A7-6EC02C375E96}"/>
              </a:ext>
            </a:extLst>
          </p:cNvPr>
          <p:cNvPicPr>
            <a:picLocks noChangeAspect="1"/>
          </p:cNvPicPr>
          <p:nvPr/>
        </p:nvPicPr>
        <p:blipFill rotWithShape="1">
          <a:blip r:embed="rId14"/>
          <a:srcRect t="28433" b="-1"/>
          <a:stretch/>
        </p:blipFill>
        <p:spPr>
          <a:xfrm>
            <a:off x="5102317" y="1480702"/>
            <a:ext cx="777469" cy="239161"/>
          </a:xfrm>
          <a:prstGeom prst="rect">
            <a:avLst/>
          </a:prstGeom>
        </p:spPr>
      </p:pic>
      <p:sp>
        <p:nvSpPr>
          <p:cNvPr id="17" name="Freeform 34">
            <a:extLst>
              <a:ext uri="{FF2B5EF4-FFF2-40B4-BE49-F238E27FC236}">
                <a16:creationId xmlns:a16="http://schemas.microsoft.com/office/drawing/2014/main" id="{506DF860-ACAA-FF1B-58E5-8774B95532AD}"/>
              </a:ext>
            </a:extLst>
          </p:cNvPr>
          <p:cNvSpPr>
            <a:spLocks noChangeAspect="1"/>
          </p:cNvSpPr>
          <p:nvPr/>
        </p:nvSpPr>
        <p:spPr bwMode="auto">
          <a:xfrm>
            <a:off x="3139641" y="3670821"/>
            <a:ext cx="221661" cy="241459"/>
          </a:xfrm>
          <a:custGeom>
            <a:avLst/>
            <a:gdLst>
              <a:gd name="connsiteX0" fmla="*/ 666231 w 666231"/>
              <a:gd name="connsiteY0" fmla="*/ 1962 h 686547"/>
              <a:gd name="connsiteX1" fmla="*/ 414488 w 666231"/>
              <a:gd name="connsiteY1" fmla="*/ 457870 h 686547"/>
              <a:gd name="connsiteX2" fmla="*/ 410500 w 666231"/>
              <a:gd name="connsiteY2" fmla="*/ 494397 h 686547"/>
              <a:gd name="connsiteX3" fmla="*/ 407239 w 666231"/>
              <a:gd name="connsiteY3" fmla="*/ 512321 h 686547"/>
              <a:gd name="connsiteX4" fmla="*/ 402258 w 666231"/>
              <a:gd name="connsiteY4" fmla="*/ 576954 h 686547"/>
              <a:gd name="connsiteX5" fmla="*/ 304295 w 666231"/>
              <a:gd name="connsiteY5" fmla="*/ 686547 h 686547"/>
              <a:gd name="connsiteX6" fmla="*/ 261529 w 666231"/>
              <a:gd name="connsiteY6" fmla="*/ 624337 h 686547"/>
              <a:gd name="connsiteX7" fmla="*/ 57765 w 666231"/>
              <a:gd name="connsiteY7" fmla="*/ 418176 h 686547"/>
              <a:gd name="connsiteX8" fmla="*/ 15153 w 666231"/>
              <a:gd name="connsiteY8" fmla="*/ 408345 h 686547"/>
              <a:gd name="connsiteX9" fmla="*/ 13674 w 666231"/>
              <a:gd name="connsiteY9" fmla="*/ 406738 h 686547"/>
              <a:gd name="connsiteX10" fmla="*/ 16715 w 666231"/>
              <a:gd name="connsiteY10" fmla="*/ 333588 h 686547"/>
              <a:gd name="connsiteX11" fmla="*/ 93458 w 666231"/>
              <a:gd name="connsiteY11" fmla="*/ 262972 h 686547"/>
              <a:gd name="connsiteX12" fmla="*/ 111042 w 666231"/>
              <a:gd name="connsiteY12" fmla="*/ 252321 h 686547"/>
              <a:gd name="connsiteX13" fmla="*/ 166607 w 666231"/>
              <a:gd name="connsiteY13" fmla="*/ 266013 h 686547"/>
              <a:gd name="connsiteX14" fmla="*/ 311820 w 666231"/>
              <a:gd name="connsiteY14" fmla="*/ 423824 h 686547"/>
              <a:gd name="connsiteX15" fmla="*/ 328574 w 666231"/>
              <a:gd name="connsiteY15" fmla="*/ 345245 h 686547"/>
              <a:gd name="connsiteX16" fmla="*/ 549572 w 666231"/>
              <a:gd name="connsiteY16" fmla="*/ 23083 h 686547"/>
              <a:gd name="connsiteX17" fmla="*/ 666231 w 666231"/>
              <a:gd name="connsiteY17" fmla="*/ 1962 h 686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66231" h="686547">
                <a:moveTo>
                  <a:pt x="666231" y="1962"/>
                </a:moveTo>
                <a:cubicBezTo>
                  <a:pt x="543471" y="75173"/>
                  <a:pt x="445705" y="252228"/>
                  <a:pt x="414488" y="457870"/>
                </a:cubicBezTo>
                <a:lnTo>
                  <a:pt x="410500" y="494397"/>
                </a:lnTo>
                <a:lnTo>
                  <a:pt x="407239" y="512321"/>
                </a:lnTo>
                <a:lnTo>
                  <a:pt x="402258" y="576954"/>
                </a:lnTo>
                <a:lnTo>
                  <a:pt x="304295" y="686547"/>
                </a:lnTo>
                <a:lnTo>
                  <a:pt x="261529" y="624337"/>
                </a:lnTo>
                <a:cubicBezTo>
                  <a:pt x="193702" y="534171"/>
                  <a:pt x="127254" y="458428"/>
                  <a:pt x="57765" y="418176"/>
                </a:cubicBezTo>
                <a:lnTo>
                  <a:pt x="15153" y="408345"/>
                </a:lnTo>
                <a:lnTo>
                  <a:pt x="13674" y="406738"/>
                </a:lnTo>
                <a:cubicBezTo>
                  <a:pt x="-5686" y="385698"/>
                  <a:pt x="-4324" y="352948"/>
                  <a:pt x="16715" y="333588"/>
                </a:cubicBezTo>
                <a:lnTo>
                  <a:pt x="93458" y="262972"/>
                </a:lnTo>
                <a:cubicBezTo>
                  <a:pt x="98718" y="258132"/>
                  <a:pt x="104710" y="254586"/>
                  <a:pt x="111042" y="252321"/>
                </a:cubicBezTo>
                <a:cubicBezTo>
                  <a:pt x="130036" y="245522"/>
                  <a:pt x="152088" y="250233"/>
                  <a:pt x="166607" y="266013"/>
                </a:cubicBezTo>
                <a:lnTo>
                  <a:pt x="311820" y="423824"/>
                </a:lnTo>
                <a:lnTo>
                  <a:pt x="328574" y="345245"/>
                </a:lnTo>
                <a:cubicBezTo>
                  <a:pt x="371414" y="190917"/>
                  <a:pt x="455084" y="71250"/>
                  <a:pt x="549572" y="23083"/>
                </a:cubicBezTo>
                <a:cubicBezTo>
                  <a:pt x="587367" y="3817"/>
                  <a:pt x="626894" y="-4009"/>
                  <a:pt x="666231" y="1962"/>
                </a:cubicBezTo>
                <a:close/>
              </a:path>
            </a:pathLst>
          </a:custGeom>
          <a:solidFill>
            <a:schemeClr val="tx1"/>
          </a:solidFill>
          <a:ln>
            <a:solidFill>
              <a:schemeClr val="bg1"/>
            </a:solidFill>
          </a:ln>
        </p:spPr>
        <p:txBody>
          <a:bodyPr lIns="71600" tIns="37232" rIns="71600" bIns="37232" rtlCol="0" anchor="ctr"/>
          <a:lstStyle/>
          <a:p>
            <a:pPr algn="ctr" defTabSz="727427" fontAlgn="base">
              <a:spcBef>
                <a:spcPct val="0"/>
              </a:spcBef>
              <a:spcAft>
                <a:spcPct val="0"/>
              </a:spcAft>
              <a:defRPr/>
            </a:pPr>
            <a:endParaRPr lang="en-US" sz="1169" kern="0" dirty="0">
              <a:solidFill>
                <a:srgbClr val="000000"/>
              </a:solidFill>
              <a:latin typeface="Arial"/>
            </a:endParaRPr>
          </a:p>
        </p:txBody>
      </p:sp>
      <p:sp>
        <p:nvSpPr>
          <p:cNvPr id="24" name="Multiplication Sign 50">
            <a:extLst>
              <a:ext uri="{FF2B5EF4-FFF2-40B4-BE49-F238E27FC236}">
                <a16:creationId xmlns:a16="http://schemas.microsoft.com/office/drawing/2014/main" id="{8F23E0FB-A283-761C-C5BE-03C2766F4C43}"/>
              </a:ext>
            </a:extLst>
          </p:cNvPr>
          <p:cNvSpPr>
            <a:spLocks noChangeAspect="1"/>
          </p:cNvSpPr>
          <p:nvPr/>
        </p:nvSpPr>
        <p:spPr bwMode="auto">
          <a:xfrm>
            <a:off x="5111836" y="4115493"/>
            <a:ext cx="245400" cy="445081"/>
          </a:xfrm>
          <a:prstGeom prst="mathMultiply">
            <a:avLst/>
          </a:prstGeom>
          <a:solidFill>
            <a:schemeClr val="tx1"/>
          </a:solidFill>
          <a:ln w="12700" cap="flat" cmpd="sng" algn="ctr">
            <a:solidFill>
              <a:schemeClr val="bg1"/>
            </a:solidFill>
            <a:prstDash val="solid"/>
            <a:round/>
            <a:headEnd type="none" w="med" len="med"/>
            <a:tailEnd type="none" w="med" len="med"/>
          </a:ln>
          <a:effectLst/>
        </p:spPr>
        <p:txBody>
          <a:bodyPr vert="horz" wrap="square" lIns="80189" tIns="40094" rIns="80189" bIns="40094" numCol="1" rtlCol="0" anchor="ctr" anchorCtr="0" compatLnSpc="1">
            <a:prstTxWarp prst="textNoShape">
              <a:avLst/>
            </a:prstTxWarp>
            <a:spAutoFit/>
          </a:bodyPr>
          <a:lstStyle/>
          <a:p>
            <a:pPr algn="ctr" defTabSz="801843" eaLnBrk="0" fontAlgn="base" hangingPunct="0">
              <a:spcBef>
                <a:spcPct val="0"/>
              </a:spcBef>
              <a:spcAft>
                <a:spcPct val="0"/>
              </a:spcAft>
              <a:defRPr/>
            </a:pPr>
            <a:endParaRPr lang="en-GB" sz="1169" b="1" dirty="0">
              <a:solidFill>
                <a:prstClr val="black"/>
              </a:solidFill>
              <a:latin typeface="Arial" pitchFamily="34" charset="0"/>
            </a:endParaRPr>
          </a:p>
        </p:txBody>
      </p:sp>
      <p:sp>
        <p:nvSpPr>
          <p:cNvPr id="5" name="Freeform 34">
            <a:extLst>
              <a:ext uri="{FF2B5EF4-FFF2-40B4-BE49-F238E27FC236}">
                <a16:creationId xmlns:a16="http://schemas.microsoft.com/office/drawing/2014/main" id="{45629626-A61B-1375-70F7-4D115CF74F57}"/>
              </a:ext>
            </a:extLst>
          </p:cNvPr>
          <p:cNvSpPr>
            <a:spLocks noChangeAspect="1"/>
          </p:cNvSpPr>
          <p:nvPr/>
        </p:nvSpPr>
        <p:spPr bwMode="auto">
          <a:xfrm>
            <a:off x="5134110" y="3670821"/>
            <a:ext cx="221661" cy="241459"/>
          </a:xfrm>
          <a:custGeom>
            <a:avLst/>
            <a:gdLst>
              <a:gd name="connsiteX0" fmla="*/ 666231 w 666231"/>
              <a:gd name="connsiteY0" fmla="*/ 1962 h 686547"/>
              <a:gd name="connsiteX1" fmla="*/ 414488 w 666231"/>
              <a:gd name="connsiteY1" fmla="*/ 457870 h 686547"/>
              <a:gd name="connsiteX2" fmla="*/ 410500 w 666231"/>
              <a:gd name="connsiteY2" fmla="*/ 494397 h 686547"/>
              <a:gd name="connsiteX3" fmla="*/ 407239 w 666231"/>
              <a:gd name="connsiteY3" fmla="*/ 512321 h 686547"/>
              <a:gd name="connsiteX4" fmla="*/ 402258 w 666231"/>
              <a:gd name="connsiteY4" fmla="*/ 576954 h 686547"/>
              <a:gd name="connsiteX5" fmla="*/ 304295 w 666231"/>
              <a:gd name="connsiteY5" fmla="*/ 686547 h 686547"/>
              <a:gd name="connsiteX6" fmla="*/ 261529 w 666231"/>
              <a:gd name="connsiteY6" fmla="*/ 624337 h 686547"/>
              <a:gd name="connsiteX7" fmla="*/ 57765 w 666231"/>
              <a:gd name="connsiteY7" fmla="*/ 418176 h 686547"/>
              <a:gd name="connsiteX8" fmla="*/ 15153 w 666231"/>
              <a:gd name="connsiteY8" fmla="*/ 408345 h 686547"/>
              <a:gd name="connsiteX9" fmla="*/ 13674 w 666231"/>
              <a:gd name="connsiteY9" fmla="*/ 406738 h 686547"/>
              <a:gd name="connsiteX10" fmla="*/ 16715 w 666231"/>
              <a:gd name="connsiteY10" fmla="*/ 333588 h 686547"/>
              <a:gd name="connsiteX11" fmla="*/ 93458 w 666231"/>
              <a:gd name="connsiteY11" fmla="*/ 262972 h 686547"/>
              <a:gd name="connsiteX12" fmla="*/ 111042 w 666231"/>
              <a:gd name="connsiteY12" fmla="*/ 252321 h 686547"/>
              <a:gd name="connsiteX13" fmla="*/ 166607 w 666231"/>
              <a:gd name="connsiteY13" fmla="*/ 266013 h 686547"/>
              <a:gd name="connsiteX14" fmla="*/ 311820 w 666231"/>
              <a:gd name="connsiteY14" fmla="*/ 423824 h 686547"/>
              <a:gd name="connsiteX15" fmla="*/ 328574 w 666231"/>
              <a:gd name="connsiteY15" fmla="*/ 345245 h 686547"/>
              <a:gd name="connsiteX16" fmla="*/ 549572 w 666231"/>
              <a:gd name="connsiteY16" fmla="*/ 23083 h 686547"/>
              <a:gd name="connsiteX17" fmla="*/ 666231 w 666231"/>
              <a:gd name="connsiteY17" fmla="*/ 1962 h 686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66231" h="686547">
                <a:moveTo>
                  <a:pt x="666231" y="1962"/>
                </a:moveTo>
                <a:cubicBezTo>
                  <a:pt x="543471" y="75173"/>
                  <a:pt x="445705" y="252228"/>
                  <a:pt x="414488" y="457870"/>
                </a:cubicBezTo>
                <a:lnTo>
                  <a:pt x="410500" y="494397"/>
                </a:lnTo>
                <a:lnTo>
                  <a:pt x="407239" y="512321"/>
                </a:lnTo>
                <a:lnTo>
                  <a:pt x="402258" y="576954"/>
                </a:lnTo>
                <a:lnTo>
                  <a:pt x="304295" y="686547"/>
                </a:lnTo>
                <a:lnTo>
                  <a:pt x="261529" y="624337"/>
                </a:lnTo>
                <a:cubicBezTo>
                  <a:pt x="193702" y="534171"/>
                  <a:pt x="127254" y="458428"/>
                  <a:pt x="57765" y="418176"/>
                </a:cubicBezTo>
                <a:lnTo>
                  <a:pt x="15153" y="408345"/>
                </a:lnTo>
                <a:lnTo>
                  <a:pt x="13674" y="406738"/>
                </a:lnTo>
                <a:cubicBezTo>
                  <a:pt x="-5686" y="385698"/>
                  <a:pt x="-4324" y="352948"/>
                  <a:pt x="16715" y="333588"/>
                </a:cubicBezTo>
                <a:lnTo>
                  <a:pt x="93458" y="262972"/>
                </a:lnTo>
                <a:cubicBezTo>
                  <a:pt x="98718" y="258132"/>
                  <a:pt x="104710" y="254586"/>
                  <a:pt x="111042" y="252321"/>
                </a:cubicBezTo>
                <a:cubicBezTo>
                  <a:pt x="130036" y="245522"/>
                  <a:pt x="152088" y="250233"/>
                  <a:pt x="166607" y="266013"/>
                </a:cubicBezTo>
                <a:lnTo>
                  <a:pt x="311820" y="423824"/>
                </a:lnTo>
                <a:lnTo>
                  <a:pt x="328574" y="345245"/>
                </a:lnTo>
                <a:cubicBezTo>
                  <a:pt x="371414" y="190917"/>
                  <a:pt x="455084" y="71250"/>
                  <a:pt x="549572" y="23083"/>
                </a:cubicBezTo>
                <a:cubicBezTo>
                  <a:pt x="587367" y="3817"/>
                  <a:pt x="626894" y="-4009"/>
                  <a:pt x="666231" y="1962"/>
                </a:cubicBezTo>
                <a:close/>
              </a:path>
            </a:pathLst>
          </a:custGeom>
          <a:solidFill>
            <a:schemeClr val="tx1"/>
          </a:solidFill>
          <a:ln>
            <a:solidFill>
              <a:schemeClr val="bg1"/>
            </a:solidFill>
          </a:ln>
        </p:spPr>
        <p:txBody>
          <a:bodyPr lIns="71600" tIns="37232" rIns="71600" bIns="37232" rtlCol="0" anchor="ctr"/>
          <a:lstStyle/>
          <a:p>
            <a:pPr algn="ctr" defTabSz="727427" fontAlgn="base">
              <a:spcBef>
                <a:spcPct val="0"/>
              </a:spcBef>
              <a:spcAft>
                <a:spcPct val="0"/>
              </a:spcAft>
              <a:defRPr/>
            </a:pPr>
            <a:endParaRPr lang="en-US" sz="1169" kern="0" dirty="0">
              <a:solidFill>
                <a:srgbClr val="000000"/>
              </a:solidFill>
              <a:latin typeface="Arial"/>
            </a:endParaRPr>
          </a:p>
        </p:txBody>
      </p:sp>
      <p:sp>
        <p:nvSpPr>
          <p:cNvPr id="6" name="Freeform 34">
            <a:extLst>
              <a:ext uri="{FF2B5EF4-FFF2-40B4-BE49-F238E27FC236}">
                <a16:creationId xmlns:a16="http://schemas.microsoft.com/office/drawing/2014/main" id="{633A5C5E-AC51-760A-D1BB-9BE2E5AB2D38}"/>
              </a:ext>
            </a:extLst>
          </p:cNvPr>
          <p:cNvSpPr>
            <a:spLocks noChangeAspect="1"/>
          </p:cNvSpPr>
          <p:nvPr/>
        </p:nvSpPr>
        <p:spPr bwMode="auto">
          <a:xfrm>
            <a:off x="7128579" y="3670821"/>
            <a:ext cx="221661" cy="241459"/>
          </a:xfrm>
          <a:custGeom>
            <a:avLst/>
            <a:gdLst>
              <a:gd name="connsiteX0" fmla="*/ 666231 w 666231"/>
              <a:gd name="connsiteY0" fmla="*/ 1962 h 686547"/>
              <a:gd name="connsiteX1" fmla="*/ 414488 w 666231"/>
              <a:gd name="connsiteY1" fmla="*/ 457870 h 686547"/>
              <a:gd name="connsiteX2" fmla="*/ 410500 w 666231"/>
              <a:gd name="connsiteY2" fmla="*/ 494397 h 686547"/>
              <a:gd name="connsiteX3" fmla="*/ 407239 w 666231"/>
              <a:gd name="connsiteY3" fmla="*/ 512321 h 686547"/>
              <a:gd name="connsiteX4" fmla="*/ 402258 w 666231"/>
              <a:gd name="connsiteY4" fmla="*/ 576954 h 686547"/>
              <a:gd name="connsiteX5" fmla="*/ 304295 w 666231"/>
              <a:gd name="connsiteY5" fmla="*/ 686547 h 686547"/>
              <a:gd name="connsiteX6" fmla="*/ 261529 w 666231"/>
              <a:gd name="connsiteY6" fmla="*/ 624337 h 686547"/>
              <a:gd name="connsiteX7" fmla="*/ 57765 w 666231"/>
              <a:gd name="connsiteY7" fmla="*/ 418176 h 686547"/>
              <a:gd name="connsiteX8" fmla="*/ 15153 w 666231"/>
              <a:gd name="connsiteY8" fmla="*/ 408345 h 686547"/>
              <a:gd name="connsiteX9" fmla="*/ 13674 w 666231"/>
              <a:gd name="connsiteY9" fmla="*/ 406738 h 686547"/>
              <a:gd name="connsiteX10" fmla="*/ 16715 w 666231"/>
              <a:gd name="connsiteY10" fmla="*/ 333588 h 686547"/>
              <a:gd name="connsiteX11" fmla="*/ 93458 w 666231"/>
              <a:gd name="connsiteY11" fmla="*/ 262972 h 686547"/>
              <a:gd name="connsiteX12" fmla="*/ 111042 w 666231"/>
              <a:gd name="connsiteY12" fmla="*/ 252321 h 686547"/>
              <a:gd name="connsiteX13" fmla="*/ 166607 w 666231"/>
              <a:gd name="connsiteY13" fmla="*/ 266013 h 686547"/>
              <a:gd name="connsiteX14" fmla="*/ 311820 w 666231"/>
              <a:gd name="connsiteY14" fmla="*/ 423824 h 686547"/>
              <a:gd name="connsiteX15" fmla="*/ 328574 w 666231"/>
              <a:gd name="connsiteY15" fmla="*/ 345245 h 686547"/>
              <a:gd name="connsiteX16" fmla="*/ 549572 w 666231"/>
              <a:gd name="connsiteY16" fmla="*/ 23083 h 686547"/>
              <a:gd name="connsiteX17" fmla="*/ 666231 w 666231"/>
              <a:gd name="connsiteY17" fmla="*/ 1962 h 686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66231" h="686547">
                <a:moveTo>
                  <a:pt x="666231" y="1962"/>
                </a:moveTo>
                <a:cubicBezTo>
                  <a:pt x="543471" y="75173"/>
                  <a:pt x="445705" y="252228"/>
                  <a:pt x="414488" y="457870"/>
                </a:cubicBezTo>
                <a:lnTo>
                  <a:pt x="410500" y="494397"/>
                </a:lnTo>
                <a:lnTo>
                  <a:pt x="407239" y="512321"/>
                </a:lnTo>
                <a:lnTo>
                  <a:pt x="402258" y="576954"/>
                </a:lnTo>
                <a:lnTo>
                  <a:pt x="304295" y="686547"/>
                </a:lnTo>
                <a:lnTo>
                  <a:pt x="261529" y="624337"/>
                </a:lnTo>
                <a:cubicBezTo>
                  <a:pt x="193702" y="534171"/>
                  <a:pt x="127254" y="458428"/>
                  <a:pt x="57765" y="418176"/>
                </a:cubicBezTo>
                <a:lnTo>
                  <a:pt x="15153" y="408345"/>
                </a:lnTo>
                <a:lnTo>
                  <a:pt x="13674" y="406738"/>
                </a:lnTo>
                <a:cubicBezTo>
                  <a:pt x="-5686" y="385698"/>
                  <a:pt x="-4324" y="352948"/>
                  <a:pt x="16715" y="333588"/>
                </a:cubicBezTo>
                <a:lnTo>
                  <a:pt x="93458" y="262972"/>
                </a:lnTo>
                <a:cubicBezTo>
                  <a:pt x="98718" y="258132"/>
                  <a:pt x="104710" y="254586"/>
                  <a:pt x="111042" y="252321"/>
                </a:cubicBezTo>
                <a:cubicBezTo>
                  <a:pt x="130036" y="245522"/>
                  <a:pt x="152088" y="250233"/>
                  <a:pt x="166607" y="266013"/>
                </a:cubicBezTo>
                <a:lnTo>
                  <a:pt x="311820" y="423824"/>
                </a:lnTo>
                <a:lnTo>
                  <a:pt x="328574" y="345245"/>
                </a:lnTo>
                <a:cubicBezTo>
                  <a:pt x="371414" y="190917"/>
                  <a:pt x="455084" y="71250"/>
                  <a:pt x="549572" y="23083"/>
                </a:cubicBezTo>
                <a:cubicBezTo>
                  <a:pt x="587367" y="3817"/>
                  <a:pt x="626894" y="-4009"/>
                  <a:pt x="666231" y="1962"/>
                </a:cubicBezTo>
                <a:close/>
              </a:path>
            </a:pathLst>
          </a:custGeom>
          <a:solidFill>
            <a:schemeClr val="tx1"/>
          </a:solidFill>
          <a:ln>
            <a:solidFill>
              <a:schemeClr val="bg1"/>
            </a:solidFill>
          </a:ln>
        </p:spPr>
        <p:txBody>
          <a:bodyPr lIns="71600" tIns="37232" rIns="71600" bIns="37232" rtlCol="0" anchor="ctr"/>
          <a:lstStyle/>
          <a:p>
            <a:pPr algn="ctr" defTabSz="727427" fontAlgn="base">
              <a:spcBef>
                <a:spcPct val="0"/>
              </a:spcBef>
              <a:spcAft>
                <a:spcPct val="0"/>
              </a:spcAft>
              <a:defRPr/>
            </a:pPr>
            <a:endParaRPr lang="en-US" sz="1169" kern="0" dirty="0">
              <a:solidFill>
                <a:srgbClr val="000000"/>
              </a:solidFill>
              <a:latin typeface="Arial"/>
            </a:endParaRPr>
          </a:p>
        </p:txBody>
      </p:sp>
      <p:sp>
        <p:nvSpPr>
          <p:cNvPr id="9" name="Freeform 34">
            <a:extLst>
              <a:ext uri="{FF2B5EF4-FFF2-40B4-BE49-F238E27FC236}">
                <a16:creationId xmlns:a16="http://schemas.microsoft.com/office/drawing/2014/main" id="{95DDC973-9D34-DB57-CD7F-4E4199683C18}"/>
              </a:ext>
            </a:extLst>
          </p:cNvPr>
          <p:cNvSpPr>
            <a:spLocks noChangeAspect="1"/>
          </p:cNvSpPr>
          <p:nvPr/>
        </p:nvSpPr>
        <p:spPr bwMode="auto">
          <a:xfrm>
            <a:off x="9123048" y="3670821"/>
            <a:ext cx="221661" cy="241459"/>
          </a:xfrm>
          <a:custGeom>
            <a:avLst/>
            <a:gdLst>
              <a:gd name="connsiteX0" fmla="*/ 666231 w 666231"/>
              <a:gd name="connsiteY0" fmla="*/ 1962 h 686547"/>
              <a:gd name="connsiteX1" fmla="*/ 414488 w 666231"/>
              <a:gd name="connsiteY1" fmla="*/ 457870 h 686547"/>
              <a:gd name="connsiteX2" fmla="*/ 410500 w 666231"/>
              <a:gd name="connsiteY2" fmla="*/ 494397 h 686547"/>
              <a:gd name="connsiteX3" fmla="*/ 407239 w 666231"/>
              <a:gd name="connsiteY3" fmla="*/ 512321 h 686547"/>
              <a:gd name="connsiteX4" fmla="*/ 402258 w 666231"/>
              <a:gd name="connsiteY4" fmla="*/ 576954 h 686547"/>
              <a:gd name="connsiteX5" fmla="*/ 304295 w 666231"/>
              <a:gd name="connsiteY5" fmla="*/ 686547 h 686547"/>
              <a:gd name="connsiteX6" fmla="*/ 261529 w 666231"/>
              <a:gd name="connsiteY6" fmla="*/ 624337 h 686547"/>
              <a:gd name="connsiteX7" fmla="*/ 57765 w 666231"/>
              <a:gd name="connsiteY7" fmla="*/ 418176 h 686547"/>
              <a:gd name="connsiteX8" fmla="*/ 15153 w 666231"/>
              <a:gd name="connsiteY8" fmla="*/ 408345 h 686547"/>
              <a:gd name="connsiteX9" fmla="*/ 13674 w 666231"/>
              <a:gd name="connsiteY9" fmla="*/ 406738 h 686547"/>
              <a:gd name="connsiteX10" fmla="*/ 16715 w 666231"/>
              <a:gd name="connsiteY10" fmla="*/ 333588 h 686547"/>
              <a:gd name="connsiteX11" fmla="*/ 93458 w 666231"/>
              <a:gd name="connsiteY11" fmla="*/ 262972 h 686547"/>
              <a:gd name="connsiteX12" fmla="*/ 111042 w 666231"/>
              <a:gd name="connsiteY12" fmla="*/ 252321 h 686547"/>
              <a:gd name="connsiteX13" fmla="*/ 166607 w 666231"/>
              <a:gd name="connsiteY13" fmla="*/ 266013 h 686547"/>
              <a:gd name="connsiteX14" fmla="*/ 311820 w 666231"/>
              <a:gd name="connsiteY14" fmla="*/ 423824 h 686547"/>
              <a:gd name="connsiteX15" fmla="*/ 328574 w 666231"/>
              <a:gd name="connsiteY15" fmla="*/ 345245 h 686547"/>
              <a:gd name="connsiteX16" fmla="*/ 549572 w 666231"/>
              <a:gd name="connsiteY16" fmla="*/ 23083 h 686547"/>
              <a:gd name="connsiteX17" fmla="*/ 666231 w 666231"/>
              <a:gd name="connsiteY17" fmla="*/ 1962 h 686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66231" h="686547">
                <a:moveTo>
                  <a:pt x="666231" y="1962"/>
                </a:moveTo>
                <a:cubicBezTo>
                  <a:pt x="543471" y="75173"/>
                  <a:pt x="445705" y="252228"/>
                  <a:pt x="414488" y="457870"/>
                </a:cubicBezTo>
                <a:lnTo>
                  <a:pt x="410500" y="494397"/>
                </a:lnTo>
                <a:lnTo>
                  <a:pt x="407239" y="512321"/>
                </a:lnTo>
                <a:lnTo>
                  <a:pt x="402258" y="576954"/>
                </a:lnTo>
                <a:lnTo>
                  <a:pt x="304295" y="686547"/>
                </a:lnTo>
                <a:lnTo>
                  <a:pt x="261529" y="624337"/>
                </a:lnTo>
                <a:cubicBezTo>
                  <a:pt x="193702" y="534171"/>
                  <a:pt x="127254" y="458428"/>
                  <a:pt x="57765" y="418176"/>
                </a:cubicBezTo>
                <a:lnTo>
                  <a:pt x="15153" y="408345"/>
                </a:lnTo>
                <a:lnTo>
                  <a:pt x="13674" y="406738"/>
                </a:lnTo>
                <a:cubicBezTo>
                  <a:pt x="-5686" y="385698"/>
                  <a:pt x="-4324" y="352948"/>
                  <a:pt x="16715" y="333588"/>
                </a:cubicBezTo>
                <a:lnTo>
                  <a:pt x="93458" y="262972"/>
                </a:lnTo>
                <a:cubicBezTo>
                  <a:pt x="98718" y="258132"/>
                  <a:pt x="104710" y="254586"/>
                  <a:pt x="111042" y="252321"/>
                </a:cubicBezTo>
                <a:cubicBezTo>
                  <a:pt x="130036" y="245522"/>
                  <a:pt x="152088" y="250233"/>
                  <a:pt x="166607" y="266013"/>
                </a:cubicBezTo>
                <a:lnTo>
                  <a:pt x="311820" y="423824"/>
                </a:lnTo>
                <a:lnTo>
                  <a:pt x="328574" y="345245"/>
                </a:lnTo>
                <a:cubicBezTo>
                  <a:pt x="371414" y="190917"/>
                  <a:pt x="455084" y="71250"/>
                  <a:pt x="549572" y="23083"/>
                </a:cubicBezTo>
                <a:cubicBezTo>
                  <a:pt x="587367" y="3817"/>
                  <a:pt x="626894" y="-4009"/>
                  <a:pt x="666231" y="1962"/>
                </a:cubicBezTo>
                <a:close/>
              </a:path>
            </a:pathLst>
          </a:custGeom>
          <a:solidFill>
            <a:schemeClr val="tx1"/>
          </a:solidFill>
          <a:ln>
            <a:solidFill>
              <a:schemeClr val="bg1"/>
            </a:solidFill>
          </a:ln>
        </p:spPr>
        <p:txBody>
          <a:bodyPr lIns="71600" tIns="37232" rIns="71600" bIns="37232" rtlCol="0" anchor="ctr"/>
          <a:lstStyle/>
          <a:p>
            <a:pPr algn="ctr" defTabSz="727427" fontAlgn="base">
              <a:spcBef>
                <a:spcPct val="0"/>
              </a:spcBef>
              <a:spcAft>
                <a:spcPct val="0"/>
              </a:spcAft>
              <a:defRPr/>
            </a:pPr>
            <a:endParaRPr lang="en-US" sz="1169" kern="0" dirty="0">
              <a:solidFill>
                <a:srgbClr val="000000"/>
              </a:solidFill>
              <a:latin typeface="Arial"/>
            </a:endParaRPr>
          </a:p>
        </p:txBody>
      </p:sp>
      <p:sp>
        <p:nvSpPr>
          <p:cNvPr id="10" name="Freeform 34">
            <a:extLst>
              <a:ext uri="{FF2B5EF4-FFF2-40B4-BE49-F238E27FC236}">
                <a16:creationId xmlns:a16="http://schemas.microsoft.com/office/drawing/2014/main" id="{43DED524-42ED-26D5-556D-ACF8E6B2038C}"/>
              </a:ext>
            </a:extLst>
          </p:cNvPr>
          <p:cNvSpPr>
            <a:spLocks noChangeAspect="1"/>
          </p:cNvSpPr>
          <p:nvPr/>
        </p:nvSpPr>
        <p:spPr bwMode="auto">
          <a:xfrm>
            <a:off x="3139641" y="4211522"/>
            <a:ext cx="221661" cy="241459"/>
          </a:xfrm>
          <a:custGeom>
            <a:avLst/>
            <a:gdLst>
              <a:gd name="connsiteX0" fmla="*/ 666231 w 666231"/>
              <a:gd name="connsiteY0" fmla="*/ 1962 h 686547"/>
              <a:gd name="connsiteX1" fmla="*/ 414488 w 666231"/>
              <a:gd name="connsiteY1" fmla="*/ 457870 h 686547"/>
              <a:gd name="connsiteX2" fmla="*/ 410500 w 666231"/>
              <a:gd name="connsiteY2" fmla="*/ 494397 h 686547"/>
              <a:gd name="connsiteX3" fmla="*/ 407239 w 666231"/>
              <a:gd name="connsiteY3" fmla="*/ 512321 h 686547"/>
              <a:gd name="connsiteX4" fmla="*/ 402258 w 666231"/>
              <a:gd name="connsiteY4" fmla="*/ 576954 h 686547"/>
              <a:gd name="connsiteX5" fmla="*/ 304295 w 666231"/>
              <a:gd name="connsiteY5" fmla="*/ 686547 h 686547"/>
              <a:gd name="connsiteX6" fmla="*/ 261529 w 666231"/>
              <a:gd name="connsiteY6" fmla="*/ 624337 h 686547"/>
              <a:gd name="connsiteX7" fmla="*/ 57765 w 666231"/>
              <a:gd name="connsiteY7" fmla="*/ 418176 h 686547"/>
              <a:gd name="connsiteX8" fmla="*/ 15153 w 666231"/>
              <a:gd name="connsiteY8" fmla="*/ 408345 h 686547"/>
              <a:gd name="connsiteX9" fmla="*/ 13674 w 666231"/>
              <a:gd name="connsiteY9" fmla="*/ 406738 h 686547"/>
              <a:gd name="connsiteX10" fmla="*/ 16715 w 666231"/>
              <a:gd name="connsiteY10" fmla="*/ 333588 h 686547"/>
              <a:gd name="connsiteX11" fmla="*/ 93458 w 666231"/>
              <a:gd name="connsiteY11" fmla="*/ 262972 h 686547"/>
              <a:gd name="connsiteX12" fmla="*/ 111042 w 666231"/>
              <a:gd name="connsiteY12" fmla="*/ 252321 h 686547"/>
              <a:gd name="connsiteX13" fmla="*/ 166607 w 666231"/>
              <a:gd name="connsiteY13" fmla="*/ 266013 h 686547"/>
              <a:gd name="connsiteX14" fmla="*/ 311820 w 666231"/>
              <a:gd name="connsiteY14" fmla="*/ 423824 h 686547"/>
              <a:gd name="connsiteX15" fmla="*/ 328574 w 666231"/>
              <a:gd name="connsiteY15" fmla="*/ 345245 h 686547"/>
              <a:gd name="connsiteX16" fmla="*/ 549572 w 666231"/>
              <a:gd name="connsiteY16" fmla="*/ 23083 h 686547"/>
              <a:gd name="connsiteX17" fmla="*/ 666231 w 666231"/>
              <a:gd name="connsiteY17" fmla="*/ 1962 h 686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66231" h="686547">
                <a:moveTo>
                  <a:pt x="666231" y="1962"/>
                </a:moveTo>
                <a:cubicBezTo>
                  <a:pt x="543471" y="75173"/>
                  <a:pt x="445705" y="252228"/>
                  <a:pt x="414488" y="457870"/>
                </a:cubicBezTo>
                <a:lnTo>
                  <a:pt x="410500" y="494397"/>
                </a:lnTo>
                <a:lnTo>
                  <a:pt x="407239" y="512321"/>
                </a:lnTo>
                <a:lnTo>
                  <a:pt x="402258" y="576954"/>
                </a:lnTo>
                <a:lnTo>
                  <a:pt x="304295" y="686547"/>
                </a:lnTo>
                <a:lnTo>
                  <a:pt x="261529" y="624337"/>
                </a:lnTo>
                <a:cubicBezTo>
                  <a:pt x="193702" y="534171"/>
                  <a:pt x="127254" y="458428"/>
                  <a:pt x="57765" y="418176"/>
                </a:cubicBezTo>
                <a:lnTo>
                  <a:pt x="15153" y="408345"/>
                </a:lnTo>
                <a:lnTo>
                  <a:pt x="13674" y="406738"/>
                </a:lnTo>
                <a:cubicBezTo>
                  <a:pt x="-5686" y="385698"/>
                  <a:pt x="-4324" y="352948"/>
                  <a:pt x="16715" y="333588"/>
                </a:cubicBezTo>
                <a:lnTo>
                  <a:pt x="93458" y="262972"/>
                </a:lnTo>
                <a:cubicBezTo>
                  <a:pt x="98718" y="258132"/>
                  <a:pt x="104710" y="254586"/>
                  <a:pt x="111042" y="252321"/>
                </a:cubicBezTo>
                <a:cubicBezTo>
                  <a:pt x="130036" y="245522"/>
                  <a:pt x="152088" y="250233"/>
                  <a:pt x="166607" y="266013"/>
                </a:cubicBezTo>
                <a:lnTo>
                  <a:pt x="311820" y="423824"/>
                </a:lnTo>
                <a:lnTo>
                  <a:pt x="328574" y="345245"/>
                </a:lnTo>
                <a:cubicBezTo>
                  <a:pt x="371414" y="190917"/>
                  <a:pt x="455084" y="71250"/>
                  <a:pt x="549572" y="23083"/>
                </a:cubicBezTo>
                <a:cubicBezTo>
                  <a:pt x="587367" y="3817"/>
                  <a:pt x="626894" y="-4009"/>
                  <a:pt x="666231" y="1962"/>
                </a:cubicBezTo>
                <a:close/>
              </a:path>
            </a:pathLst>
          </a:custGeom>
          <a:solidFill>
            <a:schemeClr val="tx1"/>
          </a:solidFill>
          <a:ln>
            <a:solidFill>
              <a:schemeClr val="bg1"/>
            </a:solidFill>
          </a:ln>
        </p:spPr>
        <p:txBody>
          <a:bodyPr lIns="71600" tIns="37232" rIns="71600" bIns="37232" rtlCol="0" anchor="ctr"/>
          <a:lstStyle/>
          <a:p>
            <a:pPr algn="ctr" defTabSz="727427" fontAlgn="base">
              <a:spcBef>
                <a:spcPct val="0"/>
              </a:spcBef>
              <a:spcAft>
                <a:spcPct val="0"/>
              </a:spcAft>
              <a:defRPr/>
            </a:pPr>
            <a:endParaRPr lang="en-US" sz="1169" kern="0" dirty="0">
              <a:solidFill>
                <a:srgbClr val="000000"/>
              </a:solidFill>
              <a:latin typeface="Arial"/>
            </a:endParaRPr>
          </a:p>
        </p:txBody>
      </p:sp>
      <p:sp>
        <p:nvSpPr>
          <p:cNvPr id="11" name="Freeform 34">
            <a:extLst>
              <a:ext uri="{FF2B5EF4-FFF2-40B4-BE49-F238E27FC236}">
                <a16:creationId xmlns:a16="http://schemas.microsoft.com/office/drawing/2014/main" id="{4B4D4C50-444F-AD49-FA7E-254029F92EA8}"/>
              </a:ext>
            </a:extLst>
          </p:cNvPr>
          <p:cNvSpPr>
            <a:spLocks noChangeAspect="1"/>
          </p:cNvSpPr>
          <p:nvPr/>
        </p:nvSpPr>
        <p:spPr bwMode="auto">
          <a:xfrm>
            <a:off x="7128579" y="4211522"/>
            <a:ext cx="221661" cy="241459"/>
          </a:xfrm>
          <a:custGeom>
            <a:avLst/>
            <a:gdLst>
              <a:gd name="connsiteX0" fmla="*/ 666231 w 666231"/>
              <a:gd name="connsiteY0" fmla="*/ 1962 h 686547"/>
              <a:gd name="connsiteX1" fmla="*/ 414488 w 666231"/>
              <a:gd name="connsiteY1" fmla="*/ 457870 h 686547"/>
              <a:gd name="connsiteX2" fmla="*/ 410500 w 666231"/>
              <a:gd name="connsiteY2" fmla="*/ 494397 h 686547"/>
              <a:gd name="connsiteX3" fmla="*/ 407239 w 666231"/>
              <a:gd name="connsiteY3" fmla="*/ 512321 h 686547"/>
              <a:gd name="connsiteX4" fmla="*/ 402258 w 666231"/>
              <a:gd name="connsiteY4" fmla="*/ 576954 h 686547"/>
              <a:gd name="connsiteX5" fmla="*/ 304295 w 666231"/>
              <a:gd name="connsiteY5" fmla="*/ 686547 h 686547"/>
              <a:gd name="connsiteX6" fmla="*/ 261529 w 666231"/>
              <a:gd name="connsiteY6" fmla="*/ 624337 h 686547"/>
              <a:gd name="connsiteX7" fmla="*/ 57765 w 666231"/>
              <a:gd name="connsiteY7" fmla="*/ 418176 h 686547"/>
              <a:gd name="connsiteX8" fmla="*/ 15153 w 666231"/>
              <a:gd name="connsiteY8" fmla="*/ 408345 h 686547"/>
              <a:gd name="connsiteX9" fmla="*/ 13674 w 666231"/>
              <a:gd name="connsiteY9" fmla="*/ 406738 h 686547"/>
              <a:gd name="connsiteX10" fmla="*/ 16715 w 666231"/>
              <a:gd name="connsiteY10" fmla="*/ 333588 h 686547"/>
              <a:gd name="connsiteX11" fmla="*/ 93458 w 666231"/>
              <a:gd name="connsiteY11" fmla="*/ 262972 h 686547"/>
              <a:gd name="connsiteX12" fmla="*/ 111042 w 666231"/>
              <a:gd name="connsiteY12" fmla="*/ 252321 h 686547"/>
              <a:gd name="connsiteX13" fmla="*/ 166607 w 666231"/>
              <a:gd name="connsiteY13" fmla="*/ 266013 h 686547"/>
              <a:gd name="connsiteX14" fmla="*/ 311820 w 666231"/>
              <a:gd name="connsiteY14" fmla="*/ 423824 h 686547"/>
              <a:gd name="connsiteX15" fmla="*/ 328574 w 666231"/>
              <a:gd name="connsiteY15" fmla="*/ 345245 h 686547"/>
              <a:gd name="connsiteX16" fmla="*/ 549572 w 666231"/>
              <a:gd name="connsiteY16" fmla="*/ 23083 h 686547"/>
              <a:gd name="connsiteX17" fmla="*/ 666231 w 666231"/>
              <a:gd name="connsiteY17" fmla="*/ 1962 h 686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66231" h="686547">
                <a:moveTo>
                  <a:pt x="666231" y="1962"/>
                </a:moveTo>
                <a:cubicBezTo>
                  <a:pt x="543471" y="75173"/>
                  <a:pt x="445705" y="252228"/>
                  <a:pt x="414488" y="457870"/>
                </a:cubicBezTo>
                <a:lnTo>
                  <a:pt x="410500" y="494397"/>
                </a:lnTo>
                <a:lnTo>
                  <a:pt x="407239" y="512321"/>
                </a:lnTo>
                <a:lnTo>
                  <a:pt x="402258" y="576954"/>
                </a:lnTo>
                <a:lnTo>
                  <a:pt x="304295" y="686547"/>
                </a:lnTo>
                <a:lnTo>
                  <a:pt x="261529" y="624337"/>
                </a:lnTo>
                <a:cubicBezTo>
                  <a:pt x="193702" y="534171"/>
                  <a:pt x="127254" y="458428"/>
                  <a:pt x="57765" y="418176"/>
                </a:cubicBezTo>
                <a:lnTo>
                  <a:pt x="15153" y="408345"/>
                </a:lnTo>
                <a:lnTo>
                  <a:pt x="13674" y="406738"/>
                </a:lnTo>
                <a:cubicBezTo>
                  <a:pt x="-5686" y="385698"/>
                  <a:pt x="-4324" y="352948"/>
                  <a:pt x="16715" y="333588"/>
                </a:cubicBezTo>
                <a:lnTo>
                  <a:pt x="93458" y="262972"/>
                </a:lnTo>
                <a:cubicBezTo>
                  <a:pt x="98718" y="258132"/>
                  <a:pt x="104710" y="254586"/>
                  <a:pt x="111042" y="252321"/>
                </a:cubicBezTo>
                <a:cubicBezTo>
                  <a:pt x="130036" y="245522"/>
                  <a:pt x="152088" y="250233"/>
                  <a:pt x="166607" y="266013"/>
                </a:cubicBezTo>
                <a:lnTo>
                  <a:pt x="311820" y="423824"/>
                </a:lnTo>
                <a:lnTo>
                  <a:pt x="328574" y="345245"/>
                </a:lnTo>
                <a:cubicBezTo>
                  <a:pt x="371414" y="190917"/>
                  <a:pt x="455084" y="71250"/>
                  <a:pt x="549572" y="23083"/>
                </a:cubicBezTo>
                <a:cubicBezTo>
                  <a:pt x="587367" y="3817"/>
                  <a:pt x="626894" y="-4009"/>
                  <a:pt x="666231" y="1962"/>
                </a:cubicBezTo>
                <a:close/>
              </a:path>
            </a:pathLst>
          </a:custGeom>
          <a:solidFill>
            <a:schemeClr val="tx1"/>
          </a:solidFill>
          <a:ln>
            <a:solidFill>
              <a:schemeClr val="bg1"/>
            </a:solidFill>
          </a:ln>
        </p:spPr>
        <p:txBody>
          <a:bodyPr lIns="71600" tIns="37232" rIns="71600" bIns="37232" rtlCol="0" anchor="ctr"/>
          <a:lstStyle/>
          <a:p>
            <a:pPr algn="ctr" defTabSz="727427" fontAlgn="base">
              <a:spcBef>
                <a:spcPct val="0"/>
              </a:spcBef>
              <a:spcAft>
                <a:spcPct val="0"/>
              </a:spcAft>
              <a:defRPr/>
            </a:pPr>
            <a:endParaRPr lang="en-US" sz="1169" kern="0" dirty="0">
              <a:solidFill>
                <a:srgbClr val="000000"/>
              </a:solidFill>
              <a:latin typeface="Arial"/>
            </a:endParaRPr>
          </a:p>
        </p:txBody>
      </p:sp>
      <p:sp>
        <p:nvSpPr>
          <p:cNvPr id="12" name="Freeform 34">
            <a:extLst>
              <a:ext uri="{FF2B5EF4-FFF2-40B4-BE49-F238E27FC236}">
                <a16:creationId xmlns:a16="http://schemas.microsoft.com/office/drawing/2014/main" id="{FB0A0529-B792-2AC6-DBFA-A4643D2193FC}"/>
              </a:ext>
            </a:extLst>
          </p:cNvPr>
          <p:cNvSpPr>
            <a:spLocks noChangeAspect="1"/>
          </p:cNvSpPr>
          <p:nvPr/>
        </p:nvSpPr>
        <p:spPr bwMode="auto">
          <a:xfrm>
            <a:off x="9123048" y="4211522"/>
            <a:ext cx="221661" cy="241459"/>
          </a:xfrm>
          <a:custGeom>
            <a:avLst/>
            <a:gdLst>
              <a:gd name="connsiteX0" fmla="*/ 666231 w 666231"/>
              <a:gd name="connsiteY0" fmla="*/ 1962 h 686547"/>
              <a:gd name="connsiteX1" fmla="*/ 414488 w 666231"/>
              <a:gd name="connsiteY1" fmla="*/ 457870 h 686547"/>
              <a:gd name="connsiteX2" fmla="*/ 410500 w 666231"/>
              <a:gd name="connsiteY2" fmla="*/ 494397 h 686547"/>
              <a:gd name="connsiteX3" fmla="*/ 407239 w 666231"/>
              <a:gd name="connsiteY3" fmla="*/ 512321 h 686547"/>
              <a:gd name="connsiteX4" fmla="*/ 402258 w 666231"/>
              <a:gd name="connsiteY4" fmla="*/ 576954 h 686547"/>
              <a:gd name="connsiteX5" fmla="*/ 304295 w 666231"/>
              <a:gd name="connsiteY5" fmla="*/ 686547 h 686547"/>
              <a:gd name="connsiteX6" fmla="*/ 261529 w 666231"/>
              <a:gd name="connsiteY6" fmla="*/ 624337 h 686547"/>
              <a:gd name="connsiteX7" fmla="*/ 57765 w 666231"/>
              <a:gd name="connsiteY7" fmla="*/ 418176 h 686547"/>
              <a:gd name="connsiteX8" fmla="*/ 15153 w 666231"/>
              <a:gd name="connsiteY8" fmla="*/ 408345 h 686547"/>
              <a:gd name="connsiteX9" fmla="*/ 13674 w 666231"/>
              <a:gd name="connsiteY9" fmla="*/ 406738 h 686547"/>
              <a:gd name="connsiteX10" fmla="*/ 16715 w 666231"/>
              <a:gd name="connsiteY10" fmla="*/ 333588 h 686547"/>
              <a:gd name="connsiteX11" fmla="*/ 93458 w 666231"/>
              <a:gd name="connsiteY11" fmla="*/ 262972 h 686547"/>
              <a:gd name="connsiteX12" fmla="*/ 111042 w 666231"/>
              <a:gd name="connsiteY12" fmla="*/ 252321 h 686547"/>
              <a:gd name="connsiteX13" fmla="*/ 166607 w 666231"/>
              <a:gd name="connsiteY13" fmla="*/ 266013 h 686547"/>
              <a:gd name="connsiteX14" fmla="*/ 311820 w 666231"/>
              <a:gd name="connsiteY14" fmla="*/ 423824 h 686547"/>
              <a:gd name="connsiteX15" fmla="*/ 328574 w 666231"/>
              <a:gd name="connsiteY15" fmla="*/ 345245 h 686547"/>
              <a:gd name="connsiteX16" fmla="*/ 549572 w 666231"/>
              <a:gd name="connsiteY16" fmla="*/ 23083 h 686547"/>
              <a:gd name="connsiteX17" fmla="*/ 666231 w 666231"/>
              <a:gd name="connsiteY17" fmla="*/ 1962 h 686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66231" h="686547">
                <a:moveTo>
                  <a:pt x="666231" y="1962"/>
                </a:moveTo>
                <a:cubicBezTo>
                  <a:pt x="543471" y="75173"/>
                  <a:pt x="445705" y="252228"/>
                  <a:pt x="414488" y="457870"/>
                </a:cubicBezTo>
                <a:lnTo>
                  <a:pt x="410500" y="494397"/>
                </a:lnTo>
                <a:lnTo>
                  <a:pt x="407239" y="512321"/>
                </a:lnTo>
                <a:lnTo>
                  <a:pt x="402258" y="576954"/>
                </a:lnTo>
                <a:lnTo>
                  <a:pt x="304295" y="686547"/>
                </a:lnTo>
                <a:lnTo>
                  <a:pt x="261529" y="624337"/>
                </a:lnTo>
                <a:cubicBezTo>
                  <a:pt x="193702" y="534171"/>
                  <a:pt x="127254" y="458428"/>
                  <a:pt x="57765" y="418176"/>
                </a:cubicBezTo>
                <a:lnTo>
                  <a:pt x="15153" y="408345"/>
                </a:lnTo>
                <a:lnTo>
                  <a:pt x="13674" y="406738"/>
                </a:lnTo>
                <a:cubicBezTo>
                  <a:pt x="-5686" y="385698"/>
                  <a:pt x="-4324" y="352948"/>
                  <a:pt x="16715" y="333588"/>
                </a:cubicBezTo>
                <a:lnTo>
                  <a:pt x="93458" y="262972"/>
                </a:lnTo>
                <a:cubicBezTo>
                  <a:pt x="98718" y="258132"/>
                  <a:pt x="104710" y="254586"/>
                  <a:pt x="111042" y="252321"/>
                </a:cubicBezTo>
                <a:cubicBezTo>
                  <a:pt x="130036" y="245522"/>
                  <a:pt x="152088" y="250233"/>
                  <a:pt x="166607" y="266013"/>
                </a:cubicBezTo>
                <a:lnTo>
                  <a:pt x="311820" y="423824"/>
                </a:lnTo>
                <a:lnTo>
                  <a:pt x="328574" y="345245"/>
                </a:lnTo>
                <a:cubicBezTo>
                  <a:pt x="371414" y="190917"/>
                  <a:pt x="455084" y="71250"/>
                  <a:pt x="549572" y="23083"/>
                </a:cubicBezTo>
                <a:cubicBezTo>
                  <a:pt x="587367" y="3817"/>
                  <a:pt x="626894" y="-4009"/>
                  <a:pt x="666231" y="1962"/>
                </a:cubicBezTo>
                <a:close/>
              </a:path>
            </a:pathLst>
          </a:custGeom>
          <a:solidFill>
            <a:schemeClr val="tx1"/>
          </a:solidFill>
          <a:ln>
            <a:solidFill>
              <a:schemeClr val="bg1"/>
            </a:solidFill>
          </a:ln>
        </p:spPr>
        <p:txBody>
          <a:bodyPr lIns="71600" tIns="37232" rIns="71600" bIns="37232" rtlCol="0" anchor="ctr"/>
          <a:lstStyle/>
          <a:p>
            <a:pPr algn="ctr" defTabSz="727427" fontAlgn="base">
              <a:spcBef>
                <a:spcPct val="0"/>
              </a:spcBef>
              <a:spcAft>
                <a:spcPct val="0"/>
              </a:spcAft>
              <a:defRPr/>
            </a:pPr>
            <a:endParaRPr lang="en-US" sz="1169" kern="0" dirty="0">
              <a:solidFill>
                <a:srgbClr val="000000"/>
              </a:solidFill>
              <a:latin typeface="Arial"/>
            </a:endParaRPr>
          </a:p>
        </p:txBody>
      </p:sp>
      <p:grpSp>
        <p:nvGrpSpPr>
          <p:cNvPr id="3" name="Groupe 2">
            <a:extLst>
              <a:ext uri="{FF2B5EF4-FFF2-40B4-BE49-F238E27FC236}">
                <a16:creationId xmlns:a16="http://schemas.microsoft.com/office/drawing/2014/main" id="{D355ACD2-3C62-842F-903B-1E5796F0E833}"/>
              </a:ext>
            </a:extLst>
          </p:cNvPr>
          <p:cNvGrpSpPr/>
          <p:nvPr/>
        </p:nvGrpSpPr>
        <p:grpSpPr>
          <a:xfrm>
            <a:off x="315074" y="5257980"/>
            <a:ext cx="10071939" cy="1546193"/>
            <a:chOff x="315074" y="5257980"/>
            <a:chExt cx="10071939" cy="1546193"/>
          </a:xfrm>
        </p:grpSpPr>
        <p:sp>
          <p:nvSpPr>
            <p:cNvPr id="53" name="Espace réservé du texte 3">
              <a:extLst>
                <a:ext uri="{FF2B5EF4-FFF2-40B4-BE49-F238E27FC236}">
                  <a16:creationId xmlns:a16="http://schemas.microsoft.com/office/drawing/2014/main" id="{EBCE6EE6-059B-696D-75BE-292D7AE67E09}"/>
                </a:ext>
              </a:extLst>
            </p:cNvPr>
            <p:cNvSpPr txBox="1">
              <a:spLocks/>
            </p:cNvSpPr>
            <p:nvPr/>
          </p:nvSpPr>
          <p:spPr>
            <a:xfrm>
              <a:off x="1376946" y="5906299"/>
              <a:ext cx="8019204" cy="208082"/>
            </a:xfrm>
            <a:prstGeom prst="rect">
              <a:avLst/>
            </a:prstGeom>
          </p:spPr>
          <p:txBody>
            <a:bodyPr lIns="0" tIns="28640" rIns="0" bIns="0" anchor="b">
              <a:noAutofit/>
            </a:bodyPr>
            <a:lstStyle>
              <a:lvl1pPr marL="0" indent="0" algn="l" defTabSz="1076190" rtl="0" eaLnBrk="0" fontAlgn="base" hangingPunct="0">
                <a:spcBef>
                  <a:spcPct val="50000"/>
                </a:spcBef>
                <a:spcAft>
                  <a:spcPct val="0"/>
                </a:spcAft>
                <a:buNone/>
                <a:defRPr sz="800" b="0" i="1">
                  <a:solidFill>
                    <a:schemeClr val="tx1">
                      <a:lumMod val="75000"/>
                      <a:lumOff val="25000"/>
                    </a:schemeClr>
                  </a:solidFill>
                  <a:latin typeface="+mj-lt"/>
                  <a:ea typeface="+mn-ea"/>
                  <a:cs typeface="+mn-cs"/>
                </a:defRPr>
              </a:lvl1pPr>
              <a:lvl2pPr marL="457200" indent="0" algn="l" defTabSz="1076190" rtl="0" eaLnBrk="0" fontAlgn="base" hangingPunct="0">
                <a:spcBef>
                  <a:spcPct val="50000"/>
                </a:spcBef>
                <a:spcAft>
                  <a:spcPct val="0"/>
                </a:spcAft>
                <a:buSzPct val="100000"/>
                <a:buNone/>
                <a:defRPr sz="2000" b="1">
                  <a:solidFill>
                    <a:schemeClr val="tx1"/>
                  </a:solidFill>
                  <a:latin typeface="+mn-lt"/>
                </a:defRPr>
              </a:lvl2pPr>
              <a:lvl3pPr marL="914400" indent="0" algn="l" defTabSz="1076190" rtl="0" eaLnBrk="0" fontAlgn="base" hangingPunct="0">
                <a:spcBef>
                  <a:spcPct val="50000"/>
                </a:spcBef>
                <a:spcAft>
                  <a:spcPct val="0"/>
                </a:spcAft>
                <a:buSzPct val="100000"/>
                <a:buNone/>
                <a:defRPr sz="1800" b="1">
                  <a:solidFill>
                    <a:schemeClr val="tx1"/>
                  </a:solidFill>
                  <a:latin typeface="+mn-lt"/>
                </a:defRPr>
              </a:lvl3pPr>
              <a:lvl4pPr marL="1371600" indent="0" algn="l" defTabSz="1076190" rtl="0" eaLnBrk="0" fontAlgn="base" hangingPunct="0">
                <a:spcBef>
                  <a:spcPct val="50000"/>
                </a:spcBef>
                <a:spcAft>
                  <a:spcPct val="0"/>
                </a:spcAft>
                <a:buSzPct val="100000"/>
                <a:buNone/>
                <a:defRPr sz="1600" b="1">
                  <a:solidFill>
                    <a:schemeClr val="tx1"/>
                  </a:solidFill>
                  <a:latin typeface="+mn-lt"/>
                </a:defRPr>
              </a:lvl4pPr>
              <a:lvl5pPr marL="1828800" indent="0" algn="l" defTabSz="1076190" rtl="0" eaLnBrk="0" fontAlgn="base" hangingPunct="0">
                <a:spcBef>
                  <a:spcPct val="50000"/>
                </a:spcBef>
                <a:spcAft>
                  <a:spcPct val="0"/>
                </a:spcAft>
                <a:buSzPct val="100000"/>
                <a:buNone/>
                <a:defRPr sz="1600" b="1">
                  <a:solidFill>
                    <a:schemeClr val="tx1"/>
                  </a:solidFill>
                  <a:latin typeface="+mn-lt"/>
                </a:defRPr>
              </a:lvl5pPr>
              <a:lvl6pPr marL="2286000" indent="0" algn="l" defTabSz="1076190" rtl="0" eaLnBrk="0" fontAlgn="base" hangingPunct="0">
                <a:spcBef>
                  <a:spcPct val="50000"/>
                </a:spcBef>
                <a:spcAft>
                  <a:spcPct val="0"/>
                </a:spcAft>
                <a:buSzPct val="100000"/>
                <a:buNone/>
                <a:defRPr sz="1600" b="1">
                  <a:solidFill>
                    <a:schemeClr val="tx1"/>
                  </a:solidFill>
                  <a:latin typeface="+mn-lt"/>
                </a:defRPr>
              </a:lvl6pPr>
              <a:lvl7pPr marL="2743200" indent="0" algn="l" defTabSz="1076190" rtl="0" eaLnBrk="0" fontAlgn="base" hangingPunct="0">
                <a:spcBef>
                  <a:spcPct val="50000"/>
                </a:spcBef>
                <a:spcAft>
                  <a:spcPct val="0"/>
                </a:spcAft>
                <a:buSzPct val="100000"/>
                <a:buNone/>
                <a:defRPr sz="1600" b="1">
                  <a:solidFill>
                    <a:schemeClr val="tx1"/>
                  </a:solidFill>
                  <a:latin typeface="+mn-lt"/>
                </a:defRPr>
              </a:lvl7pPr>
              <a:lvl8pPr marL="3200400" indent="0" algn="l" defTabSz="1076190" rtl="0" eaLnBrk="0" fontAlgn="base" hangingPunct="0">
                <a:spcBef>
                  <a:spcPct val="50000"/>
                </a:spcBef>
                <a:spcAft>
                  <a:spcPct val="0"/>
                </a:spcAft>
                <a:buSzPct val="100000"/>
                <a:buNone/>
                <a:defRPr sz="1600" b="1">
                  <a:solidFill>
                    <a:schemeClr val="tx1"/>
                  </a:solidFill>
                  <a:latin typeface="+mn-lt"/>
                </a:defRPr>
              </a:lvl8pPr>
              <a:lvl9pPr marL="3657600" indent="0" algn="l" defTabSz="1076190" rtl="0" eaLnBrk="0" fontAlgn="base" hangingPunct="0">
                <a:spcBef>
                  <a:spcPct val="50000"/>
                </a:spcBef>
                <a:spcAft>
                  <a:spcPct val="0"/>
                </a:spcAft>
                <a:buSzPct val="100000"/>
                <a:buNone/>
                <a:defRPr sz="1600" b="1">
                  <a:solidFill>
                    <a:schemeClr val="tx1"/>
                  </a:solidFill>
                  <a:latin typeface="+mn-lt"/>
                </a:defRPr>
              </a:lvl9pPr>
            </a:lstStyle>
            <a:p>
              <a:pPr defTabSz="856134">
                <a:defRPr/>
              </a:pPr>
              <a:endParaRPr lang="fr-FR" sz="637" i="0" kern="0" dirty="0">
                <a:solidFill>
                  <a:prstClr val="black"/>
                </a:solidFill>
                <a:latin typeface="Arial"/>
              </a:endParaRPr>
            </a:p>
          </p:txBody>
        </p:sp>
        <p:sp>
          <p:nvSpPr>
            <p:cNvPr id="18" name="Rounded Rectangle 52">
              <a:extLst>
                <a:ext uri="{FF2B5EF4-FFF2-40B4-BE49-F238E27FC236}">
                  <a16:creationId xmlns:a16="http://schemas.microsoft.com/office/drawing/2014/main" id="{B3CA4E05-BB41-E4A1-FF1C-03EFEE6BD636}"/>
                </a:ext>
              </a:extLst>
            </p:cNvPr>
            <p:cNvSpPr/>
            <p:nvPr/>
          </p:nvSpPr>
          <p:spPr>
            <a:xfrm>
              <a:off x="332055" y="5468149"/>
              <a:ext cx="10054411" cy="1336024"/>
            </a:xfrm>
            <a:prstGeom prst="roundRect">
              <a:avLst>
                <a:gd name="adj" fmla="val 8129"/>
              </a:avLst>
            </a:prstGeom>
            <a:noFill/>
            <a:ln w="38100">
              <a:solidFill>
                <a:srgbClr val="679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69" dirty="0"/>
            </a:p>
          </p:txBody>
        </p:sp>
        <p:sp>
          <p:nvSpPr>
            <p:cNvPr id="19" name="Rectangle 18">
              <a:extLst>
                <a:ext uri="{FF2B5EF4-FFF2-40B4-BE49-F238E27FC236}">
                  <a16:creationId xmlns:a16="http://schemas.microsoft.com/office/drawing/2014/main" id="{36FDA742-D167-46A2-53C4-27D63E644C77}"/>
                </a:ext>
              </a:extLst>
            </p:cNvPr>
            <p:cNvSpPr/>
            <p:nvPr/>
          </p:nvSpPr>
          <p:spPr bwMode="auto">
            <a:xfrm>
              <a:off x="332055" y="5805523"/>
              <a:ext cx="10054958" cy="835968"/>
            </a:xfrm>
            <a:prstGeom prst="rect">
              <a:avLst/>
            </a:prstGeom>
            <a:noFill/>
            <a:ln w="12700" cap="flat" cmpd="sng" algn="ctr">
              <a:noFill/>
              <a:prstDash val="solid"/>
              <a:round/>
              <a:headEnd type="none" w="med" len="med"/>
              <a:tailEnd type="none" w="med" len="med"/>
            </a:ln>
            <a:effectLst/>
          </p:spPr>
          <p:txBody>
            <a:bodyPr vert="horz" wrap="square" lIns="62215" tIns="31107" rIns="62215" bIns="31107" numCol="1" rtlCol="0" anchor="ctr" anchorCtr="0" compatLnSpc="1">
              <a:prstTxWarp prst="textNoShape">
                <a:avLst/>
              </a:prstTxWarp>
              <a:noAutofit/>
            </a:bodyPr>
            <a:lstStyle/>
            <a:p>
              <a:pPr marL="285750" indent="-285750" defTabSz="445454">
                <a:spcAft>
                  <a:spcPts val="600"/>
                </a:spcAft>
                <a:buClr>
                  <a:srgbClr val="679524"/>
                </a:buClr>
                <a:buFont typeface="Arial" panose="020B0604020202020204" pitchFamily="34" charset="0"/>
                <a:buChar char="►"/>
              </a:pPr>
              <a:r>
                <a:rPr lang="en-US" sz="1400" dirty="0">
                  <a:latin typeface="Arial" panose="020B0604020202020204" pitchFamily="34" charset="0"/>
                </a:rPr>
                <a:t>Data suggests fibrosis improvement, MASH resolution and cardiometabolic benefits</a:t>
              </a:r>
            </a:p>
            <a:p>
              <a:pPr marL="285750" indent="-285750" defTabSz="445454">
                <a:spcAft>
                  <a:spcPts val="600"/>
                </a:spcAft>
                <a:buClr>
                  <a:srgbClr val="679524"/>
                </a:buClr>
                <a:buFont typeface="Arial" panose="020B0604020202020204" pitchFamily="34" charset="0"/>
                <a:buChar char="►"/>
              </a:pPr>
              <a:r>
                <a:rPr lang="en-US" sz="1400" dirty="0">
                  <a:latin typeface="Arial" panose="020B0604020202020204" pitchFamily="34" charset="0"/>
                </a:rPr>
                <a:t>Balanced</a:t>
              </a:r>
              <a:r>
                <a:rPr lang="en-US" sz="1400" i="1" dirty="0">
                  <a:latin typeface="Arial" panose="020B0604020202020204" pitchFamily="34" charset="0"/>
                </a:rPr>
                <a:t> pan-PPAR </a:t>
              </a:r>
              <a:r>
                <a:rPr lang="en-US" sz="1400" dirty="0">
                  <a:latin typeface="Arial" panose="020B0604020202020204" pitchFamily="34" charset="0"/>
                </a:rPr>
                <a:t>agonists have a favorable insulin sensitivity profile, manageable AEs and oral route of administration</a:t>
              </a:r>
            </a:p>
            <a:p>
              <a:pPr marL="285750" indent="-285750" defTabSz="445454">
                <a:spcAft>
                  <a:spcPts val="600"/>
                </a:spcAft>
                <a:buClr>
                  <a:srgbClr val="679524"/>
                </a:buClr>
                <a:buFont typeface="Arial" panose="020B0604020202020204" pitchFamily="34" charset="0"/>
                <a:buChar char="►"/>
              </a:pPr>
              <a:r>
                <a:rPr lang="en-US" sz="1400" dirty="0">
                  <a:latin typeface="Arial" panose="020B0604020202020204" pitchFamily="34" charset="0"/>
                </a:rPr>
                <a:t>Promising candidate for patients with advanced fibrosis and/or for combination therapy, particularly in patients with comorbid T2D</a:t>
              </a:r>
              <a:endParaRPr lang="en-US" sz="1400" i="1" strike="sngStrike" dirty="0">
                <a:latin typeface="Arial" panose="020B0604020202020204" pitchFamily="34" charset="0"/>
              </a:endParaRPr>
            </a:p>
          </p:txBody>
        </p:sp>
        <p:sp>
          <p:nvSpPr>
            <p:cNvPr id="2" name="Content Placeholder 2">
              <a:extLst>
                <a:ext uri="{FF2B5EF4-FFF2-40B4-BE49-F238E27FC236}">
                  <a16:creationId xmlns:a16="http://schemas.microsoft.com/office/drawing/2014/main" id="{D5A98641-5C2E-F432-1DC4-9D9DEFA13297}"/>
                </a:ext>
              </a:extLst>
            </p:cNvPr>
            <p:cNvSpPr txBox="1">
              <a:spLocks/>
            </p:cNvSpPr>
            <p:nvPr/>
          </p:nvSpPr>
          <p:spPr bwMode="auto">
            <a:xfrm rot="5400000">
              <a:off x="1093180" y="4479874"/>
              <a:ext cx="404317" cy="1960529"/>
            </a:xfrm>
            <a:prstGeom prst="roundRect">
              <a:avLst/>
            </a:prstGeom>
            <a:solidFill>
              <a:srgbClr val="669900"/>
            </a:solidFill>
            <a:ln>
              <a:noFill/>
            </a:ln>
          </p:spPr>
          <p:txBody>
            <a:bodyPr vert="vert270" anchor="ctr"/>
            <a:lstStyle>
              <a:defPPr>
                <a:defRPr lang="en-US"/>
              </a:defPPr>
              <a:lvl1pPr marL="0" indent="0" algn="ctr" defTabSz="914400" eaLnBrk="1" latinLnBrk="0" hangingPunct="1">
                <a:spcBef>
                  <a:spcPts val="300"/>
                </a:spcBef>
                <a:spcAft>
                  <a:spcPts val="300"/>
                </a:spcAft>
                <a:buFont typeface="Arial" pitchFamily="34" charset="0"/>
                <a:buNone/>
                <a:defRPr sz="1100">
                  <a:solidFill>
                    <a:schemeClr val="bg1"/>
                  </a:solidFill>
                  <a:latin typeface="+mn-lt"/>
                  <a:cs typeface="Arial" pitchFamily="34" charset="0"/>
                </a:defRPr>
              </a:lvl1pPr>
              <a:lvl2pPr marL="0" indent="0" defTabSz="914400" eaLnBrk="1" latinLnBrk="0" hangingPunct="1">
                <a:spcBef>
                  <a:spcPts val="600"/>
                </a:spcBef>
                <a:buFont typeface="Arial" pitchFamily="34" charset="0"/>
                <a:buNone/>
                <a:defRPr sz="1100">
                  <a:cs typeface="Arial" pitchFamily="34" charset="0"/>
                </a:defRPr>
              </a:lvl2pPr>
              <a:lvl3pPr marL="228600" indent="-228600" defTabSz="914400" eaLnBrk="1" latinLnBrk="0" hangingPunct="1">
                <a:spcBef>
                  <a:spcPts val="300"/>
                </a:spcBef>
                <a:buFont typeface="Arial" pitchFamily="34" charset="0"/>
                <a:buChar char="•"/>
                <a:defRPr sz="1100">
                  <a:cs typeface="Arial" pitchFamily="34" charset="0"/>
                </a:defRPr>
              </a:lvl3pPr>
              <a:lvl4pPr marL="539750" indent="-228600" defTabSz="914400" eaLnBrk="1" latinLnBrk="0" hangingPunct="1">
                <a:spcBef>
                  <a:spcPts val="300"/>
                </a:spcBef>
                <a:buFont typeface="Arial" pitchFamily="34" charset="0"/>
                <a:buChar char="–"/>
                <a:defRPr sz="1100">
                  <a:cs typeface="Arial" pitchFamily="34" charset="0"/>
                </a:defRPr>
              </a:lvl4pPr>
              <a:lvl5pPr marL="895350" indent="-228600" defTabSz="914400" eaLnBrk="1" latinLnBrk="0" hangingPunct="1">
                <a:spcBef>
                  <a:spcPts val="300"/>
                </a:spcBef>
                <a:buFont typeface="Wingdings" pitchFamily="2" charset="2"/>
                <a:buChar char="§"/>
                <a:defRPr sz="1100">
                  <a:cs typeface="Arial" pitchFamily="34" charset="0"/>
                </a:defRPr>
              </a:lvl5pPr>
              <a:lvl6pPr marL="2514600" indent="-228600">
                <a:spcBef>
                  <a:spcPct val="20000"/>
                </a:spcBef>
                <a:buFont typeface="Arial" pitchFamily="34" charset="0"/>
                <a:buChar char="•"/>
                <a:defRPr sz="2000">
                  <a:latin typeface="+mn-lt"/>
                </a:defRPr>
              </a:lvl6pPr>
              <a:lvl7pPr marL="2971800" indent="-228600">
                <a:spcBef>
                  <a:spcPct val="20000"/>
                </a:spcBef>
                <a:buFont typeface="Arial" pitchFamily="34" charset="0"/>
                <a:buChar char="•"/>
                <a:defRPr sz="2000">
                  <a:latin typeface="+mn-lt"/>
                </a:defRPr>
              </a:lvl7pPr>
              <a:lvl8pPr marL="3429000" indent="-228600">
                <a:spcBef>
                  <a:spcPct val="20000"/>
                </a:spcBef>
                <a:buFont typeface="Arial" pitchFamily="34" charset="0"/>
                <a:buChar char="•"/>
                <a:defRPr sz="2000">
                  <a:latin typeface="+mn-lt"/>
                </a:defRPr>
              </a:lvl8pPr>
              <a:lvl9pPr marL="3886200" indent="-228600">
                <a:spcBef>
                  <a:spcPct val="20000"/>
                </a:spcBef>
                <a:buFont typeface="Arial" pitchFamily="34" charset="0"/>
                <a:buChar char="•"/>
                <a:defRPr sz="2000">
                  <a:latin typeface="+mn-lt"/>
                </a:defRPr>
              </a:lvl9pPr>
            </a:lstStyle>
            <a:p>
              <a:pPr marL="0" marR="0" lvl="0" indent="0" algn="ctr" defTabSz="914400" rtl="0" eaLnBrk="1" fontAlgn="auto" latinLnBrk="0" hangingPunct="1">
                <a:lnSpc>
                  <a:spcPct val="100000"/>
                </a:lnSpc>
                <a:spcBef>
                  <a:spcPts val="300"/>
                </a:spcBef>
                <a:spcAft>
                  <a:spcPts val="300"/>
                </a:spcAft>
                <a:buClrTx/>
                <a:buSzTx/>
                <a:buFont typeface="Arial" pitchFamily="34" charset="0"/>
                <a:buNone/>
                <a:tabLst/>
                <a:defRPr/>
              </a:pPr>
              <a:r>
                <a:rPr kumimoji="0" lang="en-US" altLang="fr-FR" sz="1800" b="1" i="0" u="none" strike="noStrike" kern="0" cap="none" spc="0" normalizeH="0" baseline="0" noProof="0" dirty="0">
                  <a:ln>
                    <a:noFill/>
                  </a:ln>
                  <a:solidFill>
                    <a:prstClr val="white"/>
                  </a:solidFill>
                  <a:effectLst/>
                  <a:uLnTx/>
                  <a:uFillTx/>
                  <a:latin typeface="Arial"/>
                  <a:ea typeface="+mn-ea"/>
                  <a:cs typeface="Arial" pitchFamily="34" charset="0"/>
                </a:rPr>
                <a:t>Lanifibranor </a:t>
              </a:r>
              <a:endParaRPr kumimoji="0" lang="en-US" sz="1800" b="1" i="0" u="none" strike="noStrike" kern="1200" cap="none" spc="0" normalizeH="0" baseline="0" noProof="0" dirty="0">
                <a:ln>
                  <a:noFill/>
                </a:ln>
                <a:solidFill>
                  <a:prstClr val="white"/>
                </a:solidFill>
                <a:effectLst/>
                <a:uLnTx/>
                <a:uFillTx/>
                <a:latin typeface="Arial"/>
                <a:ea typeface="+mn-ea"/>
                <a:cs typeface="Arial" pitchFamily="34" charset="0"/>
              </a:endParaRPr>
            </a:p>
          </p:txBody>
        </p:sp>
      </p:grpSp>
    </p:spTree>
    <p:extLst>
      <p:ext uri="{BB962C8B-B14F-4D97-AF65-F5344CB8AC3E}">
        <p14:creationId xmlns:p14="http://schemas.microsoft.com/office/powerpoint/2010/main" val="3176534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7AE2792-A849-E9AD-97D5-8AAFCC3557BB}"/>
              </a:ext>
            </a:extLst>
          </p:cNvPr>
          <p:cNvSpPr txBox="1"/>
          <p:nvPr/>
        </p:nvSpPr>
        <p:spPr>
          <a:xfrm>
            <a:off x="305906" y="1115541"/>
            <a:ext cx="10080000" cy="5909823"/>
          </a:xfrm>
          <a:prstGeom prst="rect">
            <a:avLst/>
          </a:prstGeom>
          <a:noFill/>
        </p:spPr>
        <p:txBody>
          <a:bodyPr wrap="square" lIns="18288" rIns="18288" rtlCol="0">
            <a:spAutoFit/>
          </a:bodyPr>
          <a:lstStyle/>
          <a:p>
            <a:pPr algn="just"/>
            <a:r>
              <a:rPr lang="en-US" sz="850" dirty="0">
                <a:effectLst/>
                <a:latin typeface="Arial" panose="020B0604020202020204" pitchFamily="34" charset="0"/>
                <a:ea typeface="Arial" panose="020B0604020202020204" pitchFamily="34" charset="0"/>
              </a:rPr>
              <a:t>This presentation contains “forward-looking statements” within the meaning of the safe harbor provisions of the Private Securities Litigation Reform Act of 1995. All statements, other than statements of historical facts, included in this presentation are forward-looking statements. These statements include,</a:t>
            </a:r>
            <a:r>
              <a:rPr lang="en-US" sz="850" spc="90"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but</a:t>
            </a:r>
            <a:r>
              <a:rPr lang="en-US" sz="850" spc="90"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are not</a:t>
            </a:r>
            <a:r>
              <a:rPr lang="en-US" sz="850" spc="90"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limited to, forecasts and estimates</a:t>
            </a:r>
            <a:r>
              <a:rPr lang="en-US" sz="850" spc="95"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with respect to </a:t>
            </a:r>
            <a:r>
              <a:rPr lang="en-US" sz="850" dirty="0" err="1">
                <a:effectLst/>
                <a:latin typeface="Arial" panose="020B0604020202020204" pitchFamily="34" charset="0"/>
                <a:ea typeface="Arial" panose="020B0604020202020204" pitchFamily="34" charset="0"/>
              </a:rPr>
              <a:t>Inventiva’s</a:t>
            </a:r>
            <a:r>
              <a:rPr lang="en-US" sz="850" spc="95"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pre- clinical programs and clinical trials, including design, duration, timing, recruitment costs, last patient first visit, screening, randomization, enrollment, and last patient last visit for those trials, including the ongoing NATiV3 Phase</a:t>
            </a:r>
            <a:r>
              <a:rPr lang="en-US" sz="850" spc="55"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clinical trial</a:t>
            </a:r>
            <a:r>
              <a:rPr lang="en-US" sz="850" spc="60"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with</a:t>
            </a:r>
            <a:r>
              <a:rPr lang="en-US" sz="850" spc="55"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lanifibranor</a:t>
            </a:r>
            <a:r>
              <a:rPr lang="en-US" sz="850" spc="55"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in</a:t>
            </a:r>
            <a:r>
              <a:rPr lang="en-US" sz="850" spc="55"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MASH,</a:t>
            </a:r>
            <a:r>
              <a:rPr lang="en-US" sz="850" spc="60"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and</a:t>
            </a:r>
            <a:r>
              <a:rPr lang="en-US" sz="850" spc="55"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the</a:t>
            </a:r>
            <a:r>
              <a:rPr lang="en-US" sz="850" spc="55"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results</a:t>
            </a:r>
            <a:r>
              <a:rPr lang="en-US" sz="850" spc="60"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and</a:t>
            </a:r>
            <a:r>
              <a:rPr lang="en-US" sz="850" spc="55"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timing</a:t>
            </a:r>
            <a:r>
              <a:rPr lang="en-US" sz="850" spc="55"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thereof</a:t>
            </a:r>
            <a:r>
              <a:rPr lang="en-US" sz="850" spc="60"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and</a:t>
            </a:r>
            <a:r>
              <a:rPr lang="en-US" sz="850" spc="55"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regulatory matters</a:t>
            </a:r>
            <a:r>
              <a:rPr lang="en-US" sz="850" spc="60"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with</a:t>
            </a:r>
            <a:r>
              <a:rPr lang="en-US" sz="850" spc="55"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respect</a:t>
            </a:r>
            <a:r>
              <a:rPr lang="en-US" sz="850" spc="60"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thereto,</a:t>
            </a:r>
            <a:r>
              <a:rPr lang="en-US" sz="850" spc="60"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clinical</a:t>
            </a:r>
            <a:r>
              <a:rPr lang="en-US" sz="850" spc="60"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trial</a:t>
            </a:r>
            <a:r>
              <a:rPr lang="en-US" sz="850" spc="60"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data</a:t>
            </a:r>
            <a:r>
              <a:rPr lang="en-US" sz="850" spc="55"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releases</a:t>
            </a:r>
            <a:r>
              <a:rPr lang="en-US" sz="850" spc="60"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and</a:t>
            </a:r>
            <a:r>
              <a:rPr lang="en-US" sz="850" spc="55"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publications,</a:t>
            </a:r>
            <a:r>
              <a:rPr lang="en-US" sz="850" spc="60"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the</a:t>
            </a:r>
            <a:r>
              <a:rPr lang="en-US" sz="850" spc="55"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information,</a:t>
            </a:r>
            <a:r>
              <a:rPr lang="en-US" sz="850" spc="60"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insights</a:t>
            </a:r>
            <a:r>
              <a:rPr lang="en-US" sz="850" spc="60"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and</a:t>
            </a:r>
            <a:r>
              <a:rPr lang="en-US" sz="850" spc="55"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impacts</a:t>
            </a:r>
            <a:r>
              <a:rPr lang="en-US" sz="850" spc="60"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that may be gathered from clinical trials, the potential therapeutic benefits of </a:t>
            </a:r>
            <a:r>
              <a:rPr lang="en-US" sz="850" dirty="0" err="1">
                <a:effectLst/>
                <a:latin typeface="Arial" panose="020B0604020202020204" pitchFamily="34" charset="0"/>
                <a:ea typeface="Arial" panose="020B0604020202020204" pitchFamily="34" charset="0"/>
              </a:rPr>
              <a:t>Inventiva’s</a:t>
            </a:r>
            <a:r>
              <a:rPr lang="en-US" sz="850" dirty="0">
                <a:effectLst/>
                <a:latin typeface="Arial" panose="020B0604020202020204" pitchFamily="34" charset="0"/>
                <a:ea typeface="Arial" panose="020B0604020202020204" pitchFamily="34" charset="0"/>
              </a:rPr>
              <a:t> product candidates, including lanifibranor</a:t>
            </a:r>
            <a:r>
              <a:rPr lang="en-US" sz="850" spc="30"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alone and</a:t>
            </a:r>
            <a:r>
              <a:rPr lang="en-US" sz="850" spc="30"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in combination with empagliflozin in patients with MASH and T2D, the potential</a:t>
            </a:r>
            <a:r>
              <a:rPr lang="en-US" sz="850" spc="200"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of lanifibranor to address patient needs, market forecasts including with respect to products developed by other companies, estimates of addressable markets, and targeted development and commercial timelines, including with respect to relative market position, potential regulatory submissions,</a:t>
            </a:r>
            <a:r>
              <a:rPr lang="en-US" sz="850" spc="75"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approvals</a:t>
            </a:r>
            <a:r>
              <a:rPr lang="en-US" sz="850" spc="75"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and commercialization,</a:t>
            </a:r>
            <a:r>
              <a:rPr lang="en-US" sz="850" spc="75" dirty="0">
                <a:effectLst/>
                <a:latin typeface="Arial" panose="020B0604020202020204" pitchFamily="34" charset="0"/>
                <a:ea typeface="Arial" panose="020B0604020202020204" pitchFamily="34" charset="0"/>
              </a:rPr>
              <a:t> </a:t>
            </a:r>
            <a:r>
              <a:rPr lang="en-US" sz="850" dirty="0" err="1">
                <a:effectLst/>
                <a:latin typeface="Arial" panose="020B0604020202020204" pitchFamily="34" charset="0"/>
                <a:ea typeface="Arial" panose="020B0604020202020204" pitchFamily="34" charset="0"/>
              </a:rPr>
              <a:t>Inventiva’s</a:t>
            </a:r>
            <a:r>
              <a:rPr lang="en-US" sz="850" spc="75"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pipeline</a:t>
            </a:r>
            <a:r>
              <a:rPr lang="en-US" sz="850" spc="85"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and</a:t>
            </a:r>
            <a:r>
              <a:rPr lang="en-US" sz="850" spc="75"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preclinical and clinical development</a:t>
            </a:r>
            <a:r>
              <a:rPr lang="en-US" sz="850" spc="75"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plans,</a:t>
            </a:r>
            <a:r>
              <a:rPr lang="en-US" sz="850" spc="75"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the</a:t>
            </a:r>
            <a:r>
              <a:rPr lang="en-US" sz="850" spc="75"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expected</a:t>
            </a:r>
            <a:r>
              <a:rPr lang="en-US" sz="850" spc="85"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benefit</a:t>
            </a:r>
            <a:r>
              <a:rPr lang="en-US" sz="850" spc="75"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of</a:t>
            </a:r>
            <a:r>
              <a:rPr lang="en-US" sz="850" spc="90"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having received Breakthrough Therapy Designation from the FDA, including its impact on the development and review</a:t>
            </a:r>
            <a:r>
              <a:rPr lang="en-US" sz="850" spc="-10"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timeline of </a:t>
            </a:r>
            <a:r>
              <a:rPr lang="en-US" sz="850" dirty="0" err="1">
                <a:effectLst/>
                <a:latin typeface="Arial" panose="020B0604020202020204" pitchFamily="34" charset="0"/>
                <a:ea typeface="Arial" panose="020B0604020202020204" pitchFamily="34" charset="0"/>
              </a:rPr>
              <a:t>Inventiva’s</a:t>
            </a:r>
            <a:r>
              <a:rPr lang="en-US" sz="850" dirty="0">
                <a:effectLst/>
                <a:latin typeface="Arial" panose="020B0604020202020204" pitchFamily="34" charset="0"/>
                <a:ea typeface="Arial" panose="020B0604020202020204" pitchFamily="34" charset="0"/>
              </a:rPr>
              <a:t> product candidates, the opportunity for lanifibranor based on the current clinical program, future activities, expectations, plans, growth and prospects of Inventiva and its partners, the expected benefit of </a:t>
            </a:r>
            <a:r>
              <a:rPr lang="en-US" sz="850" dirty="0" err="1">
                <a:effectLst/>
                <a:latin typeface="Arial" panose="020B0604020202020204" pitchFamily="34" charset="0"/>
                <a:ea typeface="Arial" panose="020B0604020202020204" pitchFamily="34" charset="0"/>
              </a:rPr>
              <a:t>Inventiva’s</a:t>
            </a:r>
            <a:r>
              <a:rPr lang="en-US" sz="850" dirty="0">
                <a:effectLst/>
                <a:latin typeface="Arial" panose="020B0604020202020204" pitchFamily="34" charset="0"/>
                <a:ea typeface="Arial" panose="020B0604020202020204" pitchFamily="34" charset="0"/>
              </a:rPr>
              <a:t> partnerships, conclusions drawn from expectations in survey results and analyses of blinded interim results, the anticipated proceeds from </a:t>
            </a:r>
            <a:r>
              <a:rPr lang="en-US" sz="850" dirty="0" err="1">
                <a:effectLst/>
                <a:latin typeface="Arial" panose="020B0604020202020204" pitchFamily="34" charset="0"/>
                <a:ea typeface="Arial" panose="020B0604020202020204" pitchFamily="34" charset="0"/>
              </a:rPr>
              <a:t>Inventiva’s</a:t>
            </a:r>
            <a:r>
              <a:rPr lang="en-US" sz="850" dirty="0">
                <a:effectLst/>
                <a:latin typeface="Arial" panose="020B0604020202020204" pitchFamily="34" charset="0"/>
                <a:ea typeface="Arial" panose="020B0604020202020204" pitchFamily="34" charset="0"/>
              </a:rPr>
              <a:t> multi-tranche equity financing and </a:t>
            </a:r>
            <a:r>
              <a:rPr lang="en-US" sz="850" dirty="0" err="1">
                <a:effectLst/>
                <a:latin typeface="Arial" panose="020B0604020202020204" pitchFamily="34" charset="0"/>
                <a:ea typeface="Arial" panose="020B0604020202020204" pitchFamily="34" charset="0"/>
              </a:rPr>
              <a:t>Inventiva’s</a:t>
            </a:r>
            <a:r>
              <a:rPr lang="en-US" sz="850" dirty="0">
                <a:effectLst/>
                <a:latin typeface="Arial" panose="020B0604020202020204" pitchFamily="34" charset="0"/>
                <a:ea typeface="Arial" panose="020B0604020202020204" pitchFamily="34" charset="0"/>
              </a:rPr>
              <a:t> expected use of such proceeds. Certain of these statements, forecasts and estimates can be recognized by the use of words such as, without limitation, “believes”, “anticipates”, “expects”, “intends”, “plans”, “seeks”, “estimates”,</a:t>
            </a:r>
            <a:r>
              <a:rPr lang="en-US" sz="850" spc="200"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“may”, “will”, “would”, “could”, “might”, “should”, “designed”, “hopefully”, “target”, “potential”, “opportunity”, “possible”, “aim”, and “continue” and similar expressions. Such statements are not historical facts but rather are statements</a:t>
            </a:r>
            <a:r>
              <a:rPr lang="en-US" sz="850" spc="100"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of</a:t>
            </a:r>
            <a:r>
              <a:rPr lang="en-US" sz="850" spc="110"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future</a:t>
            </a:r>
            <a:r>
              <a:rPr lang="en-US" sz="850" spc="100"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expectations</a:t>
            </a:r>
            <a:r>
              <a:rPr lang="en-US" sz="850" spc="110"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and</a:t>
            </a:r>
            <a:r>
              <a:rPr lang="en-US" sz="850" spc="100"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other</a:t>
            </a:r>
            <a:r>
              <a:rPr lang="en-US" sz="850" spc="100"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forward-looking</a:t>
            </a:r>
            <a:r>
              <a:rPr lang="en-US" sz="850" spc="100"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statements</a:t>
            </a:r>
            <a:r>
              <a:rPr lang="en-US" sz="850" spc="100"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that</a:t>
            </a:r>
            <a:r>
              <a:rPr lang="en-US" sz="850" spc="110"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are</a:t>
            </a:r>
            <a:r>
              <a:rPr lang="en-US" sz="850" spc="100"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based</a:t>
            </a:r>
            <a:r>
              <a:rPr lang="en-US" sz="850" spc="100"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on</a:t>
            </a:r>
            <a:r>
              <a:rPr lang="en-US" sz="850" spc="100"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management's</a:t>
            </a:r>
            <a:r>
              <a:rPr lang="en-US" sz="850" spc="110"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beliefs.</a:t>
            </a:r>
            <a:r>
              <a:rPr lang="en-US" sz="850" spc="95"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These</a:t>
            </a:r>
            <a:r>
              <a:rPr lang="en-US" sz="850" spc="100"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statements</a:t>
            </a:r>
            <a:r>
              <a:rPr lang="en-US" sz="850" spc="110"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reflect</a:t>
            </a:r>
            <a:r>
              <a:rPr lang="en-US" sz="850" spc="95"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such</a:t>
            </a:r>
            <a:r>
              <a:rPr lang="en-US" sz="850" spc="90"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views</a:t>
            </a:r>
            <a:r>
              <a:rPr lang="en-US" sz="850" spc="110"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and</a:t>
            </a:r>
            <a:r>
              <a:rPr lang="en-US" sz="850" spc="100"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assumptions</a:t>
            </a:r>
            <a:r>
              <a:rPr lang="en-US" sz="850" spc="110"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prevailing</a:t>
            </a:r>
            <a:r>
              <a:rPr lang="en-US" sz="850" spc="100"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as</a:t>
            </a:r>
            <a:r>
              <a:rPr lang="en-US" sz="850" spc="110"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of</a:t>
            </a:r>
            <a:r>
              <a:rPr lang="en-US" sz="850" spc="110"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the</a:t>
            </a:r>
            <a:r>
              <a:rPr lang="en-US" sz="850" spc="100"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date</a:t>
            </a:r>
            <a:r>
              <a:rPr lang="en-US" sz="850" spc="100"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of</a:t>
            </a:r>
            <a:r>
              <a:rPr lang="en-US" sz="850" spc="110"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the</a:t>
            </a:r>
            <a:r>
              <a:rPr lang="en-US" sz="850" spc="100"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statements</a:t>
            </a:r>
            <a:r>
              <a:rPr lang="en-US" sz="850" spc="110"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and involve known and unknown risks and uncertainties that could cause future results, performance, or future events to differ materially from those expressed or implied in such statements. Actual events are difficult to predict and may depend upon factors that are beyond </a:t>
            </a:r>
            <a:r>
              <a:rPr lang="en-US" sz="850" dirty="0" err="1">
                <a:effectLst/>
                <a:latin typeface="Arial" panose="020B0604020202020204" pitchFamily="34" charset="0"/>
                <a:ea typeface="Arial" panose="020B0604020202020204" pitchFamily="34" charset="0"/>
              </a:rPr>
              <a:t>Inventiva's</a:t>
            </a:r>
            <a:r>
              <a:rPr lang="en-US" sz="850" dirty="0">
                <a:effectLst/>
                <a:latin typeface="Arial" panose="020B0604020202020204" pitchFamily="34" charset="0"/>
                <a:ea typeface="Arial" panose="020B0604020202020204" pitchFamily="34" charset="0"/>
              </a:rPr>
              <a:t> control. There can be no guarantees with respect to pipeline product candidates that the clinical trial results will be available on their anticipated timeline, that future clinical trials will be initiated as anticipated, that product candidates will receive the necessary regulatory approvals, or that any of the anticipated milestones by Inventiva or its partners will be reached on their expected timeline, or at all. Future results may turn out to be materially different from the anticipated future results, performance or achievements expressed or implied by such statements, forecasts and estimates due to a number of factors, including that Inventiva cannot provide assurance on the impacts of the SUSAR, including the ultimate impact on the results or timing of the NATiV3 trial or regulatory matters with respect thereto, that Inventiva is a clinical-stage company with no approved products and no historical product revenues, Inventiva has incurred significant losses since inception, Inventiva has a limited operating history and has never generated any revenue from product sales, Inventiva will require additional capital to finance its operations, in the absence of which, Inventiva may be required to significantly curtail, delay or discontinue one or more of its research or development programs or be unable to expand its operations or otherwise capitalize on its business opportunities and may be unable to continue as a going concern, </a:t>
            </a:r>
            <a:r>
              <a:rPr lang="en-US" sz="850" dirty="0" err="1">
                <a:effectLst/>
                <a:latin typeface="Arial" panose="020B0604020202020204" pitchFamily="34" charset="0"/>
                <a:ea typeface="Arial" panose="020B0604020202020204" pitchFamily="34" charset="0"/>
              </a:rPr>
              <a:t>Inventiva’s</a:t>
            </a:r>
            <a:r>
              <a:rPr lang="en-US" sz="850" dirty="0">
                <a:effectLst/>
                <a:latin typeface="Arial" panose="020B0604020202020204" pitchFamily="34" charset="0"/>
                <a:ea typeface="Arial" panose="020B0604020202020204" pitchFamily="34" charset="0"/>
              </a:rPr>
              <a:t> ability to obtain financing and to enter into potential transactions or further arrangements with its creditors and the impacts therefrom, </a:t>
            </a:r>
            <a:r>
              <a:rPr lang="en-US" sz="850" dirty="0" err="1">
                <a:effectLst/>
                <a:latin typeface="Arial" panose="020B0604020202020204" pitchFamily="34" charset="0"/>
                <a:ea typeface="Arial" panose="020B0604020202020204" pitchFamily="34" charset="0"/>
              </a:rPr>
              <a:t>Inventiva's</a:t>
            </a:r>
            <a:r>
              <a:rPr lang="en-US" sz="850" dirty="0">
                <a:effectLst/>
                <a:latin typeface="Arial" panose="020B0604020202020204" pitchFamily="34" charset="0"/>
                <a:ea typeface="Arial" panose="020B0604020202020204" pitchFamily="34" charset="0"/>
              </a:rPr>
              <a:t> future success is dependent on the successful clinical development, regulatory approval and subsequent commercialization of current and</a:t>
            </a:r>
            <a:r>
              <a:rPr lang="en-US" sz="850" spc="35"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any future product candidates, preclinical studies or earlier clinical trials are not necessarily predictive of future results and</a:t>
            </a:r>
            <a:r>
              <a:rPr lang="en-US" sz="850" spc="35"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the results of </a:t>
            </a:r>
            <a:r>
              <a:rPr lang="en-US" sz="850" dirty="0" err="1">
                <a:effectLst/>
                <a:latin typeface="Arial" panose="020B0604020202020204" pitchFamily="34" charset="0"/>
                <a:ea typeface="Arial" panose="020B0604020202020204" pitchFamily="34" charset="0"/>
              </a:rPr>
              <a:t>Inventiva's</a:t>
            </a:r>
            <a:r>
              <a:rPr lang="en-US" sz="850" dirty="0">
                <a:effectLst/>
                <a:latin typeface="Arial" panose="020B0604020202020204" pitchFamily="34" charset="0"/>
                <a:ea typeface="Arial" panose="020B0604020202020204" pitchFamily="34" charset="0"/>
              </a:rPr>
              <a:t> and its partners’</a:t>
            </a:r>
            <a:r>
              <a:rPr lang="en-US" sz="850" spc="-15"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clinical trials may not support </a:t>
            </a:r>
            <a:r>
              <a:rPr lang="en-US" sz="850" dirty="0" err="1">
                <a:effectLst/>
                <a:latin typeface="Arial" panose="020B0604020202020204" pitchFamily="34" charset="0"/>
                <a:ea typeface="Arial" panose="020B0604020202020204" pitchFamily="34" charset="0"/>
              </a:rPr>
              <a:t>Inventiva's</a:t>
            </a:r>
            <a:r>
              <a:rPr lang="en-US" sz="850" dirty="0">
                <a:effectLst/>
                <a:latin typeface="Arial" panose="020B0604020202020204" pitchFamily="34" charset="0"/>
                <a:ea typeface="Arial" panose="020B0604020202020204" pitchFamily="34" charset="0"/>
              </a:rPr>
              <a:t> and</a:t>
            </a:r>
            <a:r>
              <a:rPr lang="en-US" sz="850" spc="200"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its partners’ product candidate claims, </a:t>
            </a:r>
            <a:r>
              <a:rPr lang="en-US" sz="850" dirty="0" err="1">
                <a:effectLst/>
                <a:latin typeface="Arial" panose="020B0604020202020204" pitchFamily="34" charset="0"/>
                <a:ea typeface="Arial" panose="020B0604020202020204" pitchFamily="34" charset="0"/>
              </a:rPr>
              <a:t>Inventiva's</a:t>
            </a:r>
            <a:r>
              <a:rPr lang="en-US" sz="850" dirty="0">
                <a:effectLst/>
                <a:latin typeface="Arial" panose="020B0604020202020204" pitchFamily="34" charset="0"/>
                <a:ea typeface="Arial" panose="020B0604020202020204" pitchFamily="34" charset="0"/>
              </a:rPr>
              <a:t> expectations with respect to its clinical trials may prove to be wrong and regulatory authorities may require holds and/or amendments to </a:t>
            </a:r>
            <a:r>
              <a:rPr lang="en-US" sz="850" dirty="0" err="1">
                <a:effectLst/>
                <a:latin typeface="Arial" panose="020B0604020202020204" pitchFamily="34" charset="0"/>
                <a:ea typeface="Arial" panose="020B0604020202020204" pitchFamily="34" charset="0"/>
              </a:rPr>
              <a:t>Inventiva’s</a:t>
            </a:r>
            <a:r>
              <a:rPr lang="en-US" sz="850" dirty="0">
                <a:effectLst/>
                <a:latin typeface="Arial" panose="020B0604020202020204" pitchFamily="34" charset="0"/>
                <a:ea typeface="Arial" panose="020B0604020202020204" pitchFamily="34" charset="0"/>
              </a:rPr>
              <a:t> clinical trials, </a:t>
            </a:r>
            <a:r>
              <a:rPr lang="en-US" sz="850" dirty="0" err="1">
                <a:effectLst/>
                <a:latin typeface="Arial" panose="020B0604020202020204" pitchFamily="34" charset="0"/>
                <a:ea typeface="Arial" panose="020B0604020202020204" pitchFamily="34" charset="0"/>
              </a:rPr>
              <a:t>Inventiva’s</a:t>
            </a:r>
            <a:r>
              <a:rPr lang="en-US" sz="850" dirty="0">
                <a:effectLst/>
                <a:latin typeface="Arial" panose="020B0604020202020204" pitchFamily="34" charset="0"/>
                <a:ea typeface="Arial" panose="020B0604020202020204" pitchFamily="34" charset="0"/>
              </a:rPr>
              <a:t> expectations with respect to the clinical development plan for lanifibranor for the treatment of MASH may not be realized and may not support the approval of a New Drug Application, Inventiva and its partners may encounter substantial delays beyond expectations in their clinical trials or fail to demonstrate safety and efficacy to the satisfaction of applicable regulatory authorities, the ability of Inventiva and its partners to recruit and</a:t>
            </a:r>
            <a:r>
              <a:rPr lang="en-US" sz="850" spc="200"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retain patients in clinical studies, enrollment and retention of patients in clinical trials is an expensive and time-consuming process and could be made more difficult or rendered impossible by multiple factors outside </a:t>
            </a:r>
            <a:r>
              <a:rPr lang="en-US" sz="850" dirty="0" err="1">
                <a:effectLst/>
                <a:latin typeface="Arial" panose="020B0604020202020204" pitchFamily="34" charset="0"/>
                <a:ea typeface="Arial" panose="020B0604020202020204" pitchFamily="34" charset="0"/>
              </a:rPr>
              <a:t>Inventiva's</a:t>
            </a:r>
            <a:r>
              <a:rPr lang="en-US" sz="850" spc="120"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and its</a:t>
            </a:r>
            <a:r>
              <a:rPr lang="en-US" sz="850" spc="120"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partners’ control,</a:t>
            </a:r>
            <a:r>
              <a:rPr lang="en-US" sz="850" spc="120" dirty="0">
                <a:effectLst/>
                <a:latin typeface="Arial" panose="020B0604020202020204" pitchFamily="34" charset="0"/>
                <a:ea typeface="Arial" panose="020B0604020202020204" pitchFamily="34" charset="0"/>
              </a:rPr>
              <a:t> </a:t>
            </a:r>
            <a:r>
              <a:rPr lang="en-US" sz="850" dirty="0" err="1">
                <a:effectLst/>
                <a:latin typeface="Arial" panose="020B0604020202020204" pitchFamily="34" charset="0"/>
                <a:ea typeface="Arial" panose="020B0604020202020204" pitchFamily="34" charset="0"/>
              </a:rPr>
              <a:t>Inventiva's</a:t>
            </a:r>
            <a:r>
              <a:rPr lang="en-US" sz="850" spc="120"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product</a:t>
            </a:r>
            <a:r>
              <a:rPr lang="en-US" sz="850" spc="120"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candidates</a:t>
            </a:r>
            <a:r>
              <a:rPr lang="en-US" sz="850" spc="120"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may cause</a:t>
            </a:r>
            <a:r>
              <a:rPr lang="en-US" sz="850" spc="115"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adverse</a:t>
            </a:r>
            <a:r>
              <a:rPr lang="en-US" sz="850" spc="115"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drug</a:t>
            </a:r>
            <a:r>
              <a:rPr lang="en-US" sz="850" spc="115"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reactions</a:t>
            </a:r>
            <a:r>
              <a:rPr lang="en-US" sz="850" spc="120"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or</a:t>
            </a:r>
            <a:r>
              <a:rPr lang="en-US" sz="850" spc="115"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have</a:t>
            </a:r>
            <a:r>
              <a:rPr lang="en-US" sz="850" spc="115"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other properties</a:t>
            </a:r>
            <a:r>
              <a:rPr lang="en-US" sz="850" spc="120"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that</a:t>
            </a:r>
            <a:r>
              <a:rPr lang="en-US" sz="850" spc="130"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could</a:t>
            </a:r>
            <a:r>
              <a:rPr lang="en-US" sz="850" spc="115"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delay or</a:t>
            </a:r>
            <a:r>
              <a:rPr lang="en-US" sz="850" spc="115"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prevent</a:t>
            </a:r>
            <a:r>
              <a:rPr lang="en-US" sz="850" spc="120"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their</a:t>
            </a:r>
            <a:r>
              <a:rPr lang="en-US" sz="850" spc="115"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regulatory approval,</a:t>
            </a:r>
            <a:r>
              <a:rPr lang="en-US" sz="850" spc="120"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or</a:t>
            </a:r>
            <a:r>
              <a:rPr lang="en-US" sz="850" spc="115"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limit their</a:t>
            </a:r>
            <a:r>
              <a:rPr lang="en-US" sz="850" spc="115"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commercial</a:t>
            </a:r>
            <a:r>
              <a:rPr lang="en-US" sz="850" spc="115"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potential, Inventiva</a:t>
            </a:r>
            <a:r>
              <a:rPr lang="en-US" sz="850" spc="75"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faces</a:t>
            </a:r>
            <a:r>
              <a:rPr lang="en-US" sz="850" spc="85"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substantial</a:t>
            </a:r>
            <a:r>
              <a:rPr lang="en-US" sz="850" spc="80"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competition</a:t>
            </a:r>
            <a:r>
              <a:rPr lang="en-US" sz="850" spc="80"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and</a:t>
            </a:r>
            <a:r>
              <a:rPr lang="en-US" sz="850" spc="75" dirty="0">
                <a:effectLst/>
                <a:latin typeface="Arial" panose="020B0604020202020204" pitchFamily="34" charset="0"/>
                <a:ea typeface="Arial" panose="020B0604020202020204" pitchFamily="34" charset="0"/>
              </a:rPr>
              <a:t> </a:t>
            </a:r>
            <a:r>
              <a:rPr lang="en-US" sz="850" dirty="0" err="1">
                <a:effectLst/>
                <a:latin typeface="Arial" panose="020B0604020202020204" pitchFamily="34" charset="0"/>
                <a:ea typeface="Arial" panose="020B0604020202020204" pitchFamily="34" charset="0"/>
              </a:rPr>
              <a:t>Inventiva’s</a:t>
            </a:r>
            <a:r>
              <a:rPr lang="en-US" sz="850" spc="85"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and</a:t>
            </a:r>
            <a:r>
              <a:rPr lang="en-US" sz="850" spc="80"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its</a:t>
            </a:r>
            <a:r>
              <a:rPr lang="en-US" sz="850" spc="85"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partners'</a:t>
            </a:r>
            <a:r>
              <a:rPr lang="en-US" sz="850" spc="85"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business,</a:t>
            </a:r>
            <a:r>
              <a:rPr lang="en-US" sz="850" spc="85"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and</a:t>
            </a:r>
            <a:r>
              <a:rPr lang="en-US" sz="850" spc="80"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preclinical</a:t>
            </a:r>
            <a:r>
              <a:rPr lang="en-US" sz="850" spc="70"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studies</a:t>
            </a:r>
            <a:r>
              <a:rPr lang="en-US" sz="850" spc="85"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and</a:t>
            </a:r>
            <a:r>
              <a:rPr lang="en-US" sz="850" spc="75"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clinical</a:t>
            </a:r>
            <a:r>
              <a:rPr lang="en-US" sz="850" spc="80"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development</a:t>
            </a:r>
            <a:r>
              <a:rPr lang="en-US" sz="850" spc="85"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programs</a:t>
            </a:r>
            <a:r>
              <a:rPr lang="en-US" sz="850" spc="85"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and</a:t>
            </a:r>
            <a:r>
              <a:rPr lang="en-US" sz="850" spc="80"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timelines,</a:t>
            </a:r>
            <a:r>
              <a:rPr lang="en-US" sz="850" spc="75"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survey</a:t>
            </a:r>
            <a:r>
              <a:rPr lang="en-US" sz="850" spc="75"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results</a:t>
            </a:r>
            <a:r>
              <a:rPr lang="en-US" sz="850" spc="75"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may</a:t>
            </a:r>
            <a:r>
              <a:rPr lang="en-US" sz="850" spc="75"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not</a:t>
            </a:r>
            <a:r>
              <a:rPr lang="en-US" sz="850" spc="85"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be</a:t>
            </a:r>
            <a:r>
              <a:rPr lang="en-US" sz="850" spc="80"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indicative</a:t>
            </a:r>
            <a:r>
              <a:rPr lang="en-US" sz="850" spc="90"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of</a:t>
            </a:r>
            <a:r>
              <a:rPr lang="en-US" sz="850" spc="85"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broader</a:t>
            </a:r>
            <a:r>
              <a:rPr lang="en-US" sz="850" spc="75"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views</a:t>
            </a:r>
            <a:r>
              <a:rPr lang="en-US" sz="850" spc="85"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and</a:t>
            </a:r>
            <a:r>
              <a:rPr lang="en-US" sz="850" spc="75"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the views expressed in survey results may be inaccurate and/or may change over time, results of prior trials may not be indicative of future trial results, </a:t>
            </a:r>
            <a:r>
              <a:rPr lang="en-US" sz="850" dirty="0" err="1">
                <a:effectLst/>
                <a:latin typeface="Arial" panose="020B0604020202020204" pitchFamily="34" charset="0"/>
                <a:ea typeface="Arial" panose="020B0604020202020204" pitchFamily="34" charset="0"/>
              </a:rPr>
              <a:t>Inventiva’s</a:t>
            </a:r>
            <a:r>
              <a:rPr lang="en-US" sz="850" dirty="0">
                <a:effectLst/>
                <a:latin typeface="Arial" panose="020B0604020202020204" pitchFamily="34" charset="0"/>
                <a:ea typeface="Arial" panose="020B0604020202020204" pitchFamily="34" charset="0"/>
              </a:rPr>
              <a:t> financial condition and results of operations could be materially and</a:t>
            </a:r>
            <a:r>
              <a:rPr lang="en-US" sz="850" spc="125"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adversely</a:t>
            </a:r>
            <a:r>
              <a:rPr lang="en-US" sz="850" spc="110"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affected</a:t>
            </a:r>
            <a:r>
              <a:rPr lang="en-US" sz="850" spc="115"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by</a:t>
            </a:r>
            <a:r>
              <a:rPr lang="en-US" sz="850" spc="120"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geopolitical</a:t>
            </a:r>
            <a:r>
              <a:rPr lang="en-US" sz="850" spc="115"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events,</a:t>
            </a:r>
            <a:r>
              <a:rPr lang="en-US" sz="850" spc="120"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such</a:t>
            </a:r>
            <a:r>
              <a:rPr lang="en-US" sz="850" spc="115"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as</a:t>
            </a:r>
            <a:r>
              <a:rPr lang="en-US" sz="850" spc="110"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the</a:t>
            </a:r>
            <a:r>
              <a:rPr lang="en-US" sz="850" spc="115"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war in</a:t>
            </a:r>
            <a:r>
              <a:rPr lang="en-US" sz="850" spc="110"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Ukraine</a:t>
            </a:r>
            <a:r>
              <a:rPr lang="en-US" sz="850" spc="110"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and</a:t>
            </a:r>
            <a:r>
              <a:rPr lang="en-US" sz="850" spc="115"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related</a:t>
            </a:r>
            <a:r>
              <a:rPr lang="en-US" sz="850" spc="115"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sanctions,</a:t>
            </a:r>
            <a:r>
              <a:rPr lang="en-US" sz="850" spc="120"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impacts</a:t>
            </a:r>
            <a:r>
              <a:rPr lang="en-US" sz="850" spc="120"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and</a:t>
            </a:r>
            <a:r>
              <a:rPr lang="en-US" sz="850" spc="125"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potential</a:t>
            </a:r>
            <a:r>
              <a:rPr lang="en-US" sz="850" spc="115"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impacts</a:t>
            </a:r>
            <a:r>
              <a:rPr lang="en-US" sz="850" spc="120"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on</a:t>
            </a:r>
            <a:r>
              <a:rPr lang="en-US" sz="850" spc="115"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the</a:t>
            </a:r>
            <a:r>
              <a:rPr lang="en-US" sz="850" spc="115"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initiation,</a:t>
            </a:r>
            <a:r>
              <a:rPr lang="en-US" sz="850" spc="120"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enrollment</a:t>
            </a:r>
            <a:r>
              <a:rPr lang="en-US" sz="850" spc="120"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and</a:t>
            </a:r>
            <a:r>
              <a:rPr lang="en-US" sz="850" spc="110"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completion</a:t>
            </a:r>
            <a:r>
              <a:rPr lang="en-US" sz="850" spc="110"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of</a:t>
            </a:r>
            <a:r>
              <a:rPr lang="en-US" sz="850" spc="120" dirty="0">
                <a:effectLst/>
                <a:latin typeface="Arial" panose="020B0604020202020204" pitchFamily="34" charset="0"/>
                <a:ea typeface="Arial" panose="020B0604020202020204" pitchFamily="34" charset="0"/>
              </a:rPr>
              <a:t> </a:t>
            </a:r>
            <a:r>
              <a:rPr lang="en-US" sz="850" dirty="0" err="1">
                <a:effectLst/>
                <a:latin typeface="Arial" panose="020B0604020202020204" pitchFamily="34" charset="0"/>
                <a:ea typeface="Arial" panose="020B0604020202020204" pitchFamily="34" charset="0"/>
              </a:rPr>
              <a:t>Inventiva’s</a:t>
            </a:r>
            <a:r>
              <a:rPr lang="en-US" sz="850" spc="120"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and</a:t>
            </a:r>
            <a:r>
              <a:rPr lang="en-US" sz="850" spc="110"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its partners’ clinical trials</a:t>
            </a:r>
            <a:r>
              <a:rPr lang="en-US" sz="850" spc="100"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on</a:t>
            </a:r>
            <a:r>
              <a:rPr lang="en-US" sz="850" spc="90"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anticipated</a:t>
            </a:r>
            <a:r>
              <a:rPr lang="en-US" sz="850" spc="90"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timelines</a:t>
            </a:r>
            <a:r>
              <a:rPr lang="en-US" sz="850" spc="100"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and</a:t>
            </a:r>
            <a:r>
              <a:rPr lang="en-US" sz="850" spc="90"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the</a:t>
            </a:r>
            <a:r>
              <a:rPr lang="en-US" sz="850" spc="90"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conflict in the Middle East</a:t>
            </a:r>
            <a:r>
              <a:rPr lang="en-US" sz="850" spc="100"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and</a:t>
            </a:r>
            <a:r>
              <a:rPr lang="en-US" sz="850" spc="90"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the</a:t>
            </a:r>
            <a:r>
              <a:rPr lang="en-US" sz="850" spc="90"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related</a:t>
            </a:r>
            <a:r>
              <a:rPr lang="en-US" sz="850" spc="90"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risk</a:t>
            </a:r>
            <a:r>
              <a:rPr lang="en-US" sz="850" spc="100"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of</a:t>
            </a:r>
            <a:r>
              <a:rPr lang="en-US" sz="850" spc="95"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a</a:t>
            </a:r>
            <a:r>
              <a:rPr lang="en-US" sz="850" spc="90"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larger</a:t>
            </a:r>
            <a:r>
              <a:rPr lang="en-US" sz="850" spc="90"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conflict,</a:t>
            </a:r>
            <a:r>
              <a:rPr lang="en-US" sz="850" spc="95"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health</a:t>
            </a:r>
            <a:r>
              <a:rPr lang="en-US" sz="850" spc="90"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epidemics,</a:t>
            </a:r>
            <a:r>
              <a:rPr lang="en-US" sz="850" spc="95"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and macroeconomic conditions,</a:t>
            </a:r>
            <a:r>
              <a:rPr lang="en-US" sz="850" spc="100"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including</a:t>
            </a:r>
            <a:r>
              <a:rPr lang="en-US" sz="850" spc="90"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global</a:t>
            </a:r>
            <a:r>
              <a:rPr lang="en-US" sz="850" spc="95"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inflation,</a:t>
            </a:r>
            <a:r>
              <a:rPr lang="en-US" sz="850" spc="95"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rising interest rates, uncertain financial markets and disruptions in banking systems. Given these risks and uncertainties, no representations are made as to the accuracy or fairness of such forward-looking statements, forecasts, and</a:t>
            </a:r>
            <a:r>
              <a:rPr lang="en-US" sz="850" spc="150"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estimates. Furthermore,</a:t>
            </a:r>
            <a:r>
              <a:rPr lang="en-US" sz="850" spc="150"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forward-looking statements,</a:t>
            </a:r>
            <a:r>
              <a:rPr lang="en-US" sz="850" spc="150"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forecasts and estimates</a:t>
            </a:r>
            <a:r>
              <a:rPr lang="en-US" sz="850" spc="150"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only speak</a:t>
            </a:r>
            <a:r>
              <a:rPr lang="en-US" sz="850" spc="150"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as</a:t>
            </a:r>
            <a:r>
              <a:rPr lang="en-US" sz="850" spc="150"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of</a:t>
            </a:r>
            <a:r>
              <a:rPr lang="en-US" sz="850" spc="150"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the date</a:t>
            </a:r>
            <a:r>
              <a:rPr lang="en-US" sz="850" spc="150"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of</a:t>
            </a:r>
            <a:r>
              <a:rPr lang="en-US" sz="850" spc="150"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this</a:t>
            </a:r>
            <a:r>
              <a:rPr lang="en-US" sz="850" spc="150"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presentation.</a:t>
            </a:r>
            <a:r>
              <a:rPr lang="en-US" sz="850" spc="150"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Readers</a:t>
            </a:r>
            <a:r>
              <a:rPr lang="en-US" sz="850" spc="150"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are cautioned not</a:t>
            </a:r>
            <a:r>
              <a:rPr lang="en-US" sz="850" spc="150"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to</a:t>
            </a:r>
            <a:r>
              <a:rPr lang="en-US" sz="850" spc="150"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place undue reliance on any</a:t>
            </a:r>
            <a:r>
              <a:rPr lang="en-US" sz="850" spc="150"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of</a:t>
            </a:r>
            <a:r>
              <a:rPr lang="en-US" sz="850" spc="150"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these forward-looking statements. Please refer to the Universal Registration Document for the year ended December 31, 2023 filed with the Autorité des </a:t>
            </a:r>
            <a:r>
              <a:rPr lang="en-US" sz="850" dirty="0" err="1">
                <a:effectLst/>
                <a:latin typeface="Arial" panose="020B0604020202020204" pitchFamily="34" charset="0"/>
                <a:ea typeface="Arial" panose="020B0604020202020204" pitchFamily="34" charset="0"/>
              </a:rPr>
              <a:t>Marchés</a:t>
            </a:r>
            <a:r>
              <a:rPr lang="en-US" sz="850" dirty="0">
                <a:effectLst/>
                <a:latin typeface="Arial" panose="020B0604020202020204" pitchFamily="34" charset="0"/>
                <a:ea typeface="Arial" panose="020B0604020202020204" pitchFamily="34" charset="0"/>
              </a:rPr>
              <a:t> Financiers on April 3, 2024, as amended on October 14, 2024, and the Annual Report on Form 20-F for the year</a:t>
            </a:r>
            <a:r>
              <a:rPr lang="en-US" sz="850" spc="200"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ended December 31, 2023 filed with the Securities and Exchange Commission (the “SEC”) on April 3, 2024 and the Half-Year Report for the six months ended June 30, 2024 on Form 6-K filed with the SEC on October 15, 2024. Other risks and uncertainties of which Inventiva is not currently aware may also affect its forward-looking statements and may cause actual results and the timing of events to differ materially from those anticipated. All information in this presentation is as of the date of the release. Except as required by law, Inventiva has no intention and is under no obligation to update or review the forward-looking statements referred to above. Consequently, Inventiva accepts no liability for any consequences arising from the use of any of the above</a:t>
            </a:r>
            <a:r>
              <a:rPr lang="en-US" sz="850" spc="200" dirty="0">
                <a:effectLst/>
                <a:latin typeface="Arial" panose="020B0604020202020204" pitchFamily="34" charset="0"/>
                <a:ea typeface="Arial" panose="020B0604020202020204" pitchFamily="34" charset="0"/>
              </a:rPr>
              <a:t> </a:t>
            </a:r>
            <a:r>
              <a:rPr lang="en-US" sz="850" dirty="0">
                <a:effectLst/>
                <a:latin typeface="Arial" panose="020B0604020202020204" pitchFamily="34" charset="0"/>
                <a:ea typeface="Arial" panose="020B0604020202020204" pitchFamily="34" charset="0"/>
              </a:rPr>
              <a:t>statements. This presentation shall not constitute an offer to sell or the solicitation of an offer to buy any securities, nor shall there be any sale of securities in any state or jurisdiction in which such offer, solicitation or sale would be unlawful prior to registration or qualification under the securities laws of any such state or jurisdiction. This presentation includes information and statements of third parties. Inventiva does not make any representation with respect to the accuracy or otherwise with respect to such third party information.</a:t>
            </a:r>
          </a:p>
          <a:p>
            <a:pPr marL="0" marR="0" algn="just">
              <a:spcBef>
                <a:spcPts val="0"/>
              </a:spcBef>
              <a:spcAft>
                <a:spcPts val="0"/>
              </a:spcAft>
            </a:pPr>
            <a:endParaRPr lang="en-US" sz="850" kern="100" dirty="0">
              <a:effectLst/>
              <a:ea typeface="Times New Roman" panose="02020603050405020304" pitchFamily="18" charset="0"/>
            </a:endParaRPr>
          </a:p>
        </p:txBody>
      </p:sp>
      <p:sp>
        <p:nvSpPr>
          <p:cNvPr id="3" name="Title 2">
            <a:extLst>
              <a:ext uri="{FF2B5EF4-FFF2-40B4-BE49-F238E27FC236}">
                <a16:creationId xmlns:a16="http://schemas.microsoft.com/office/drawing/2014/main" id="{5B373391-53C4-D25A-787A-2C5F98B69569}"/>
              </a:ext>
            </a:extLst>
          </p:cNvPr>
          <p:cNvSpPr>
            <a:spLocks noGrp="1"/>
          </p:cNvSpPr>
          <p:nvPr>
            <p:ph type="title"/>
          </p:nvPr>
        </p:nvSpPr>
        <p:spPr/>
        <p:txBody>
          <a:bodyPr anchor="ctr"/>
          <a:lstStyle/>
          <a:p>
            <a:r>
              <a:rPr lang="en-US" sz="2200" dirty="0"/>
              <a:t>Disclaimer</a:t>
            </a:r>
          </a:p>
        </p:txBody>
      </p:sp>
      <p:sp>
        <p:nvSpPr>
          <p:cNvPr id="6" name="Espace réservé du pied de page 1">
            <a:extLst>
              <a:ext uri="{FF2B5EF4-FFF2-40B4-BE49-F238E27FC236}">
                <a16:creationId xmlns:a16="http://schemas.microsoft.com/office/drawing/2014/main" id="{57673EF0-525C-E607-06FA-F4FB0B5C93FC}"/>
              </a:ext>
            </a:extLst>
          </p:cNvPr>
          <p:cNvSpPr>
            <a:spLocks noGrp="1"/>
          </p:cNvSpPr>
          <p:nvPr>
            <p:ph type="ftr" sz="quarter" idx="3"/>
          </p:nvPr>
        </p:nvSpPr>
        <p:spPr>
          <a:xfrm>
            <a:off x="305906" y="7250206"/>
            <a:ext cx="2519720" cy="252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fr-FR"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Corporate Presentation | December 2024</a:t>
            </a:r>
            <a:endParaRPr kumimoji="0" lang="fr-FR" altLang="fr-FR"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529371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69D5FA-E559-D232-9DF9-A4F918A373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8897D3-B997-BE08-55F2-85FDF454A891}"/>
              </a:ext>
            </a:extLst>
          </p:cNvPr>
          <p:cNvSpPr>
            <a:spLocks noGrp="1"/>
          </p:cNvSpPr>
          <p:nvPr>
            <p:ph type="title"/>
          </p:nvPr>
        </p:nvSpPr>
        <p:spPr>
          <a:xfrm>
            <a:off x="305906" y="77795"/>
            <a:ext cx="10080000" cy="831639"/>
          </a:xfrm>
        </p:spPr>
        <p:txBody>
          <a:bodyPr lIns="0" tIns="36000" rIns="0" bIns="36000" anchor="ctr" anchorCtr="0">
            <a:noAutofit/>
          </a:bodyPr>
          <a:lstStyle/>
          <a:p>
            <a:r>
              <a:rPr lang="en-US" sz="2200" dirty="0">
                <a:latin typeface="+mn-lt"/>
                <a:cs typeface="Calibri" panose="020F0502020204030204" pitchFamily="34" charset="0"/>
              </a:rPr>
              <a:t>MASH with advanced fibrosis represents a high unmet medical need</a:t>
            </a:r>
            <a:br>
              <a:rPr lang="en-US" sz="2200" dirty="0">
                <a:latin typeface="+mn-lt"/>
                <a:cs typeface="Calibri" panose="020F0502020204030204" pitchFamily="34" charset="0"/>
              </a:rPr>
            </a:br>
            <a:r>
              <a:rPr lang="en-US" sz="1800" b="0" i="1" dirty="0">
                <a:latin typeface="+mn-lt"/>
                <a:cs typeface="Calibri" panose="020F0502020204030204" pitchFamily="34" charset="0"/>
              </a:rPr>
              <a:t>Patients with MASH </a:t>
            </a:r>
            <a:r>
              <a:rPr lang="en-US" sz="1800" b="0" i="1" u="sng" dirty="0">
                <a:latin typeface="+mn-lt"/>
                <a:cs typeface="Calibri" panose="020F0502020204030204" pitchFamily="34" charset="0"/>
              </a:rPr>
              <a:t>and</a:t>
            </a:r>
            <a:r>
              <a:rPr lang="en-US" sz="1800" b="0" i="1" dirty="0">
                <a:latin typeface="+mn-lt"/>
                <a:cs typeface="Calibri" panose="020F0502020204030204" pitchFamily="34" charset="0"/>
              </a:rPr>
              <a:t> type 2 diabetes are at higher risk</a:t>
            </a:r>
            <a:endParaRPr lang="en-US" sz="2200" dirty="0">
              <a:latin typeface="+mn-lt"/>
              <a:cs typeface="Calibri" panose="020F0502020204030204" pitchFamily="34" charset="0"/>
            </a:endParaRPr>
          </a:p>
        </p:txBody>
      </p:sp>
      <p:sp>
        <p:nvSpPr>
          <p:cNvPr id="5" name="Text Placeholder 4">
            <a:extLst>
              <a:ext uri="{FF2B5EF4-FFF2-40B4-BE49-F238E27FC236}">
                <a16:creationId xmlns:a16="http://schemas.microsoft.com/office/drawing/2014/main" id="{08B98BB4-E8E6-B2AB-0B0A-DAECD2D0FEFD}"/>
              </a:ext>
            </a:extLst>
          </p:cNvPr>
          <p:cNvSpPr>
            <a:spLocks noGrp="1"/>
          </p:cNvSpPr>
          <p:nvPr>
            <p:ph type="body" idx="15"/>
          </p:nvPr>
        </p:nvSpPr>
        <p:spPr>
          <a:xfrm>
            <a:off x="161330" y="7085622"/>
            <a:ext cx="10441160" cy="202523"/>
          </a:xfrm>
        </p:spPr>
        <p:txBody>
          <a:bodyPr/>
          <a:lstStyle/>
          <a:p>
            <a:r>
              <a:rPr lang="en-US" dirty="0"/>
              <a:t>Source: Estes. 2018. Hepatology; Sanyal. EASL. 2024; </a:t>
            </a:r>
            <a:r>
              <a:rPr lang="en-US" dirty="0" err="1"/>
              <a:t>Lomanoco</a:t>
            </a:r>
            <a:r>
              <a:rPr lang="en-US" dirty="0"/>
              <a:t> </a:t>
            </a:r>
            <a:r>
              <a:rPr lang="en-US" b="0" i="1" dirty="0">
                <a:solidFill>
                  <a:srgbClr val="383636"/>
                </a:solidFill>
                <a:effectLst/>
                <a:latin typeface="Helvetica Neue"/>
              </a:rPr>
              <a:t>Diabetes Care</a:t>
            </a:r>
            <a:r>
              <a:rPr lang="en-US" b="0" i="0" dirty="0">
                <a:solidFill>
                  <a:srgbClr val="383636"/>
                </a:solidFill>
                <a:effectLst/>
                <a:latin typeface="Helvetica Neue"/>
              </a:rPr>
              <a:t> 2021;44(2):399–406;</a:t>
            </a:r>
            <a:r>
              <a:rPr lang="en-US" dirty="0"/>
              <a:t> Angulo P, et al. Gastroenterology. 2015;149:389-397. 2. Loomba R, Adams L. Hepatology. 2019;70(6):1885-1888; Noureddin et al. AASLD 2024; KOL Interviews; Inventiva Analysis. </a:t>
            </a:r>
          </a:p>
          <a:p>
            <a:r>
              <a:rPr lang="en-US" dirty="0"/>
              <a:t>NAFLD: Nonalcoholic fatty liver disease; MASH: Metabolic dysfunction-associated steatohepatitis</a:t>
            </a:r>
          </a:p>
        </p:txBody>
      </p:sp>
      <p:sp>
        <p:nvSpPr>
          <p:cNvPr id="10" name="Slide Title">
            <a:extLst>
              <a:ext uri="{FF2B5EF4-FFF2-40B4-BE49-F238E27FC236}">
                <a16:creationId xmlns:a16="http://schemas.microsoft.com/office/drawing/2014/main" id="{6FDAB68F-E17E-629A-4EEF-574E877B6BB0}"/>
              </a:ext>
            </a:extLst>
          </p:cNvPr>
          <p:cNvSpPr txBox="1">
            <a:spLocks/>
          </p:cNvSpPr>
          <p:nvPr/>
        </p:nvSpPr>
        <p:spPr>
          <a:xfrm>
            <a:off x="782808" y="985237"/>
            <a:ext cx="9243618" cy="274320"/>
          </a:xfrm>
          <a:prstGeom prst="rect">
            <a:avLst/>
          </a:prstGeom>
        </p:spPr>
        <p:txBody>
          <a:bodyPr wrap="none" lIns="0" tIns="0" rIns="0" bIns="0" anchor="t"/>
          <a:lstStyle>
            <a:lvl1pPr marL="114300" indent="-114300" algn="ctr" defTabSz="762000" rtl="0" eaLnBrk="1" fontAlgn="base" latinLnBrk="0" hangingPunct="1">
              <a:spcBef>
                <a:spcPts val="300"/>
              </a:spcBef>
              <a:spcAft>
                <a:spcPts val="300"/>
              </a:spcAft>
              <a:buFontTx/>
              <a:buNone/>
              <a:defRPr lang="en-US" sz="1600" b="1" kern="1200" dirty="0">
                <a:solidFill>
                  <a:srgbClr val="000000"/>
                </a:solidFill>
                <a:latin typeface="+mj-lt"/>
                <a:ea typeface="+mn-ea"/>
                <a:cs typeface="Arial" charset="0"/>
              </a:defRPr>
            </a:lvl1pPr>
            <a:lvl2pPr marL="685800" indent="-457200" algn="l" defTabSz="914400" rtl="0" eaLnBrk="1" latinLnBrk="0" hangingPunct="1">
              <a:spcBef>
                <a:spcPct val="20000"/>
              </a:spcBef>
              <a:buFont typeface="Arial" pitchFamily="34" charset="0"/>
              <a:buChar char="–"/>
              <a:defRPr lang="en-US" sz="1300" kern="1200" dirty="0" smtClean="0">
                <a:solidFill>
                  <a:srgbClr val="000000"/>
                </a:solidFill>
                <a:latin typeface="+mj-lt"/>
                <a:ea typeface="+mn-ea"/>
                <a:cs typeface="Arial" pitchFamily="34" charset="0"/>
              </a:defRPr>
            </a:lvl2pPr>
            <a:lvl3pPr marL="685800" indent="-457200" algn="l" defTabSz="914400" rtl="0" eaLnBrk="1" latinLnBrk="0" hangingPunct="1">
              <a:spcBef>
                <a:spcPct val="20000"/>
              </a:spcBef>
              <a:buFont typeface="Arial" pitchFamily="34" charset="0"/>
              <a:buChar char="•"/>
              <a:defRPr sz="1300" kern="1200">
                <a:solidFill>
                  <a:schemeClr val="tx1"/>
                </a:solidFill>
                <a:latin typeface="+mn-lt"/>
                <a:ea typeface="+mn-ea"/>
                <a:cs typeface="+mn-cs"/>
              </a:defRPr>
            </a:lvl3pPr>
            <a:lvl4pPr marL="685800" indent="-457200" algn="l" defTabSz="914400"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685800" indent="-457200" algn="l" defTabSz="914400"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solidFill>
                  <a:srgbClr val="385723"/>
                </a:solidFill>
                <a:latin typeface="Arial"/>
                <a:cs typeface="+mn-cs"/>
              </a:rPr>
              <a:t>MASH U.S. Prevalence and Progression Estimates by Fibrosis Stage</a:t>
            </a:r>
          </a:p>
          <a:p>
            <a:r>
              <a:rPr lang="en-US" sz="1800" b="1" dirty="0">
                <a:solidFill>
                  <a:srgbClr val="385723"/>
                </a:solidFill>
                <a:latin typeface="Arial"/>
              </a:rPr>
              <a:t>(US, 2030)</a:t>
            </a:r>
          </a:p>
          <a:p>
            <a:endParaRPr lang="en-US" sz="1800" dirty="0">
              <a:solidFill>
                <a:srgbClr val="385723"/>
              </a:solidFill>
              <a:latin typeface="Arial"/>
              <a:cs typeface="+mn-cs"/>
            </a:endParaRPr>
          </a:p>
        </p:txBody>
      </p:sp>
      <p:sp>
        <p:nvSpPr>
          <p:cNvPr id="3" name="Espace réservé du pied de page 3">
            <a:extLst>
              <a:ext uri="{FF2B5EF4-FFF2-40B4-BE49-F238E27FC236}">
                <a16:creationId xmlns:a16="http://schemas.microsoft.com/office/drawing/2014/main" id="{AD16B3FD-A087-910F-2A21-4F9AA153A668}"/>
              </a:ext>
            </a:extLst>
          </p:cNvPr>
          <p:cNvSpPr>
            <a:spLocks noGrp="1"/>
          </p:cNvSpPr>
          <p:nvPr>
            <p:ph type="ftr" sz="quarter" idx="3"/>
          </p:nvPr>
        </p:nvSpPr>
        <p:spPr>
          <a:xfrm>
            <a:off x="305906" y="7250206"/>
            <a:ext cx="2519720" cy="252000"/>
          </a:xfrm>
        </p:spPr>
        <p:txBody>
          <a:bodyPr/>
          <a:lstStyle/>
          <a:p>
            <a:pPr>
              <a:defRPr/>
            </a:pPr>
            <a:r>
              <a:rPr lang="en-US" altLang="fr-FR" dirty="0"/>
              <a:t>Corporate Presentation | December 2024</a:t>
            </a:r>
          </a:p>
        </p:txBody>
      </p:sp>
      <p:sp>
        <p:nvSpPr>
          <p:cNvPr id="48" name="TextBox 47">
            <a:extLst>
              <a:ext uri="{FF2B5EF4-FFF2-40B4-BE49-F238E27FC236}">
                <a16:creationId xmlns:a16="http://schemas.microsoft.com/office/drawing/2014/main" id="{EF0C71C6-ACD5-C380-BE31-6B66FA36DFE8}"/>
              </a:ext>
            </a:extLst>
          </p:cNvPr>
          <p:cNvSpPr txBox="1"/>
          <p:nvPr/>
        </p:nvSpPr>
        <p:spPr>
          <a:xfrm>
            <a:off x="298450" y="5075981"/>
            <a:ext cx="10087456" cy="1528624"/>
          </a:xfrm>
          <a:prstGeom prst="rect">
            <a:avLst/>
          </a:prstGeom>
          <a:noFill/>
        </p:spPr>
        <p:txBody>
          <a:bodyPr wrap="square" rtlCol="0">
            <a:spAutoFit/>
          </a:bodyPr>
          <a:lstStyle/>
          <a:p>
            <a:pPr marL="285750" indent="-285750">
              <a:spcBef>
                <a:spcPts val="200"/>
              </a:spcBef>
              <a:spcAft>
                <a:spcPts val="200"/>
              </a:spcAft>
              <a:buClr>
                <a:srgbClr val="669900"/>
              </a:buClr>
              <a:buFont typeface="Arial" panose="020B0604020202020204" pitchFamily="34" charset="0"/>
              <a:buChar char="►"/>
            </a:pPr>
            <a:r>
              <a:rPr lang="en-US" sz="1600" dirty="0" err="1"/>
              <a:t>Rezdiffra</a:t>
            </a:r>
            <a:r>
              <a:rPr lang="en-US" sz="1600" baseline="30000" dirty="0" err="1"/>
              <a:t>TM</a:t>
            </a:r>
            <a:r>
              <a:rPr lang="en-US" sz="1600" baseline="30000" dirty="0"/>
              <a:t> </a:t>
            </a:r>
            <a:r>
              <a:rPr lang="en-US" sz="1600" dirty="0"/>
              <a:t>‘s published rates of fibrosis improvement are indirect and at best modest with 12% effect size</a:t>
            </a:r>
          </a:p>
          <a:p>
            <a:pPr marL="285750" indent="-285750">
              <a:spcBef>
                <a:spcPts val="200"/>
              </a:spcBef>
              <a:spcAft>
                <a:spcPts val="200"/>
              </a:spcAft>
              <a:buClr>
                <a:srgbClr val="669900"/>
              </a:buClr>
              <a:buFont typeface="Arial" panose="020B0604020202020204" pitchFamily="34" charset="0"/>
              <a:buChar char="►"/>
            </a:pPr>
            <a:r>
              <a:rPr lang="en-US" sz="1600" dirty="0" err="1"/>
              <a:t>Rezdiffra</a:t>
            </a:r>
            <a:r>
              <a:rPr lang="en-US" sz="1600" baseline="30000" dirty="0" err="1"/>
              <a:t>TM</a:t>
            </a:r>
            <a:r>
              <a:rPr lang="en-US" sz="1600" dirty="0"/>
              <a:t> has no impact on glycemic parameters</a:t>
            </a:r>
          </a:p>
          <a:p>
            <a:pPr marL="285750" indent="-285750">
              <a:spcBef>
                <a:spcPts val="200"/>
              </a:spcBef>
              <a:spcAft>
                <a:spcPts val="200"/>
              </a:spcAft>
              <a:buClr>
                <a:srgbClr val="669900"/>
              </a:buClr>
              <a:buFont typeface="Arial" panose="020B0604020202020204" pitchFamily="34" charset="0"/>
              <a:buChar char="►"/>
            </a:pPr>
            <a:r>
              <a:rPr lang="en-US" sz="1600" dirty="0" err="1"/>
              <a:t>Rezdiffra</a:t>
            </a:r>
            <a:r>
              <a:rPr lang="en-US" sz="1600" baseline="30000" dirty="0" err="1"/>
              <a:t>TM</a:t>
            </a:r>
            <a:r>
              <a:rPr lang="en-US" sz="1600" dirty="0"/>
              <a:t> does not appear to synergize with incretins, where use is growing in obesity </a:t>
            </a:r>
          </a:p>
          <a:p>
            <a:pPr marL="285750" indent="-285750">
              <a:spcBef>
                <a:spcPts val="200"/>
              </a:spcBef>
              <a:spcAft>
                <a:spcPts val="200"/>
              </a:spcAft>
              <a:buClr>
                <a:srgbClr val="669900"/>
              </a:buClr>
              <a:buFont typeface="Arial" panose="020B0604020202020204" pitchFamily="34" charset="0"/>
              <a:buChar char="►"/>
            </a:pPr>
            <a:r>
              <a:rPr lang="en-US" sz="1600" dirty="0"/>
              <a:t>Pipeline agents targeting FGF21 are injectable and have an unfavorable GI AE profile</a:t>
            </a:r>
          </a:p>
          <a:p>
            <a:pPr marL="285750" indent="-285750">
              <a:spcBef>
                <a:spcPts val="200"/>
              </a:spcBef>
              <a:spcAft>
                <a:spcPts val="200"/>
              </a:spcAft>
              <a:buClr>
                <a:srgbClr val="669900"/>
              </a:buClr>
              <a:buFont typeface="Arial" panose="020B0604020202020204" pitchFamily="34" charset="0"/>
              <a:buChar char="►"/>
            </a:pPr>
            <a:r>
              <a:rPr lang="en-US" sz="1600" dirty="0"/>
              <a:t>MASH patients need more than one oral option available to them</a:t>
            </a:r>
          </a:p>
        </p:txBody>
      </p:sp>
      <p:grpSp>
        <p:nvGrpSpPr>
          <p:cNvPr id="6" name="Group 5">
            <a:extLst>
              <a:ext uri="{FF2B5EF4-FFF2-40B4-BE49-F238E27FC236}">
                <a16:creationId xmlns:a16="http://schemas.microsoft.com/office/drawing/2014/main" id="{CD5445B6-2E43-75DC-57EF-CC53A6F82504}"/>
              </a:ext>
            </a:extLst>
          </p:cNvPr>
          <p:cNvGrpSpPr/>
          <p:nvPr/>
        </p:nvGrpSpPr>
        <p:grpSpPr>
          <a:xfrm>
            <a:off x="305904" y="1259557"/>
            <a:ext cx="6667906" cy="3213938"/>
            <a:chOff x="305904" y="1259557"/>
            <a:chExt cx="6891101" cy="3213938"/>
          </a:xfrm>
        </p:grpSpPr>
        <p:cxnSp>
          <p:nvCxnSpPr>
            <p:cNvPr id="38" name="Straight Arrow Connector 37">
              <a:extLst>
                <a:ext uri="{FF2B5EF4-FFF2-40B4-BE49-F238E27FC236}">
                  <a16:creationId xmlns:a16="http://schemas.microsoft.com/office/drawing/2014/main" id="{4564E04E-B2A9-FFFC-BE55-A7F619BD6AC5}"/>
                </a:ext>
              </a:extLst>
            </p:cNvPr>
            <p:cNvCxnSpPr>
              <a:endCxn id="39" idx="1"/>
            </p:cNvCxnSpPr>
            <p:nvPr/>
          </p:nvCxnSpPr>
          <p:spPr bwMode="auto">
            <a:xfrm flipV="1">
              <a:off x="4118638" y="3633519"/>
              <a:ext cx="1864032" cy="9284"/>
            </a:xfrm>
            <a:prstGeom prst="straightConnector1">
              <a:avLst/>
            </a:prstGeom>
            <a:solidFill>
              <a:schemeClr val="accent1"/>
            </a:solidFill>
            <a:ln w="127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13" name="Content Placeholder 7">
              <a:extLst>
                <a:ext uri="{FF2B5EF4-FFF2-40B4-BE49-F238E27FC236}">
                  <a16:creationId xmlns:a16="http://schemas.microsoft.com/office/drawing/2014/main" id="{7293250D-EFF5-C35E-24B5-6DB00C2B2322}"/>
                </a:ext>
              </a:extLst>
            </p:cNvPr>
            <p:cNvGraphicFramePr>
              <a:graphicFrameLocks/>
            </p:cNvGraphicFramePr>
            <p:nvPr>
              <p:custDataLst>
                <p:tags r:id="rId1"/>
              </p:custDataLst>
              <p:extLst>
                <p:ext uri="{D42A27DB-BD31-4B8C-83A1-F6EECF244321}">
                  <p14:modId xmlns:p14="http://schemas.microsoft.com/office/powerpoint/2010/main" val="1353101401"/>
                </p:ext>
              </p:extLst>
            </p:nvPr>
          </p:nvGraphicFramePr>
          <p:xfrm>
            <a:off x="305904" y="1444571"/>
            <a:ext cx="4791456" cy="2998319"/>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DA25D2A2-8B80-8619-A24E-3EAD9714036B}"/>
                </a:ext>
              </a:extLst>
            </p:cNvPr>
            <p:cNvSpPr txBox="1"/>
            <p:nvPr/>
          </p:nvSpPr>
          <p:spPr>
            <a:xfrm>
              <a:off x="326239" y="1259557"/>
              <a:ext cx="429605" cy="138499"/>
            </a:xfrm>
            <a:prstGeom prst="rect">
              <a:avLst/>
            </a:prstGeom>
            <a:noFill/>
          </p:spPr>
          <p:txBody>
            <a:bodyPr wrap="none" lIns="0" tIns="0" rIns="0" bIns="0" rtlCol="0">
              <a:spAutoFit/>
            </a:bodyPr>
            <a:lstStyle/>
            <a:p>
              <a:r>
                <a:rPr lang="en-US" sz="900" b="1" dirty="0"/>
                <a:t>Millions</a:t>
              </a:r>
            </a:p>
          </p:txBody>
        </p:sp>
        <p:sp>
          <p:nvSpPr>
            <p:cNvPr id="27" name="TextBox 26">
              <a:extLst>
                <a:ext uri="{FF2B5EF4-FFF2-40B4-BE49-F238E27FC236}">
                  <a16:creationId xmlns:a16="http://schemas.microsoft.com/office/drawing/2014/main" id="{C22D44CC-92A2-B7D4-E430-6A77A949F008}"/>
                </a:ext>
              </a:extLst>
            </p:cNvPr>
            <p:cNvSpPr txBox="1"/>
            <p:nvPr/>
          </p:nvSpPr>
          <p:spPr>
            <a:xfrm>
              <a:off x="2321570" y="1907824"/>
              <a:ext cx="380232" cy="261610"/>
            </a:xfrm>
            <a:prstGeom prst="rect">
              <a:avLst/>
            </a:prstGeom>
            <a:noFill/>
          </p:spPr>
          <p:txBody>
            <a:bodyPr wrap="none" rtlCol="0">
              <a:spAutoFit/>
            </a:bodyPr>
            <a:lstStyle/>
            <a:p>
              <a:r>
                <a:rPr lang="en-US" sz="1100" dirty="0"/>
                <a:t>9.0</a:t>
              </a:r>
            </a:p>
          </p:txBody>
        </p:sp>
        <p:sp>
          <p:nvSpPr>
            <p:cNvPr id="28" name="TextBox 27">
              <a:extLst>
                <a:ext uri="{FF2B5EF4-FFF2-40B4-BE49-F238E27FC236}">
                  <a16:creationId xmlns:a16="http://schemas.microsoft.com/office/drawing/2014/main" id="{8F7A6BE2-8235-FC4B-F768-05EC8425DE97}"/>
                </a:ext>
              </a:extLst>
            </p:cNvPr>
            <p:cNvSpPr txBox="1"/>
            <p:nvPr/>
          </p:nvSpPr>
          <p:spPr>
            <a:xfrm>
              <a:off x="3041650" y="2663028"/>
              <a:ext cx="380232" cy="261610"/>
            </a:xfrm>
            <a:prstGeom prst="rect">
              <a:avLst/>
            </a:prstGeom>
            <a:noFill/>
          </p:spPr>
          <p:txBody>
            <a:bodyPr wrap="none" rtlCol="0">
              <a:spAutoFit/>
            </a:bodyPr>
            <a:lstStyle/>
            <a:p>
              <a:r>
                <a:rPr lang="en-US" sz="1100" dirty="0"/>
                <a:t>6.1</a:t>
              </a:r>
            </a:p>
          </p:txBody>
        </p:sp>
        <p:sp>
          <p:nvSpPr>
            <p:cNvPr id="29" name="TextBox 28">
              <a:extLst>
                <a:ext uri="{FF2B5EF4-FFF2-40B4-BE49-F238E27FC236}">
                  <a16:creationId xmlns:a16="http://schemas.microsoft.com/office/drawing/2014/main" id="{6F86FF2E-8D70-571B-6EDD-14CBF64F5547}"/>
                </a:ext>
              </a:extLst>
            </p:cNvPr>
            <p:cNvSpPr txBox="1"/>
            <p:nvPr/>
          </p:nvSpPr>
          <p:spPr>
            <a:xfrm>
              <a:off x="3761730" y="3212670"/>
              <a:ext cx="380232" cy="261610"/>
            </a:xfrm>
            <a:prstGeom prst="rect">
              <a:avLst/>
            </a:prstGeom>
            <a:noFill/>
          </p:spPr>
          <p:txBody>
            <a:bodyPr wrap="none" rtlCol="0">
              <a:spAutoFit/>
            </a:bodyPr>
            <a:lstStyle/>
            <a:p>
              <a:r>
                <a:rPr lang="en-US" sz="1100" dirty="0"/>
                <a:t>4.5</a:t>
              </a:r>
            </a:p>
          </p:txBody>
        </p:sp>
        <p:sp>
          <p:nvSpPr>
            <p:cNvPr id="30" name="TextBox 29">
              <a:extLst>
                <a:ext uri="{FF2B5EF4-FFF2-40B4-BE49-F238E27FC236}">
                  <a16:creationId xmlns:a16="http://schemas.microsoft.com/office/drawing/2014/main" id="{AF147CDE-7373-D0B1-0F12-C93F62C7CE56}"/>
                </a:ext>
              </a:extLst>
            </p:cNvPr>
            <p:cNvSpPr txBox="1"/>
            <p:nvPr/>
          </p:nvSpPr>
          <p:spPr>
            <a:xfrm>
              <a:off x="4481810" y="3599132"/>
              <a:ext cx="380232" cy="261610"/>
            </a:xfrm>
            <a:prstGeom prst="rect">
              <a:avLst/>
            </a:prstGeom>
            <a:noFill/>
          </p:spPr>
          <p:txBody>
            <a:bodyPr wrap="none" rtlCol="0">
              <a:spAutoFit/>
            </a:bodyPr>
            <a:lstStyle/>
            <a:p>
              <a:r>
                <a:rPr lang="en-US" sz="1100" dirty="0"/>
                <a:t>3.5</a:t>
              </a:r>
            </a:p>
          </p:txBody>
        </p:sp>
        <p:sp>
          <p:nvSpPr>
            <p:cNvPr id="31" name="TextBox 30">
              <a:extLst>
                <a:ext uri="{FF2B5EF4-FFF2-40B4-BE49-F238E27FC236}">
                  <a16:creationId xmlns:a16="http://schemas.microsoft.com/office/drawing/2014/main" id="{C38E0C16-B6AA-CD61-8613-D41E5A7A9061}"/>
                </a:ext>
              </a:extLst>
            </p:cNvPr>
            <p:cNvSpPr txBox="1"/>
            <p:nvPr/>
          </p:nvSpPr>
          <p:spPr>
            <a:xfrm>
              <a:off x="1601490" y="1582908"/>
              <a:ext cx="380232" cy="261610"/>
            </a:xfrm>
            <a:prstGeom prst="rect">
              <a:avLst/>
            </a:prstGeom>
            <a:noFill/>
          </p:spPr>
          <p:txBody>
            <a:bodyPr wrap="none" rtlCol="0">
              <a:spAutoFit/>
            </a:bodyPr>
            <a:lstStyle/>
            <a:p>
              <a:r>
                <a:rPr lang="en-US" sz="1100" dirty="0"/>
                <a:t>3.1</a:t>
              </a:r>
            </a:p>
          </p:txBody>
        </p:sp>
        <p:cxnSp>
          <p:nvCxnSpPr>
            <p:cNvPr id="33" name="Straight Arrow Connector 32">
              <a:extLst>
                <a:ext uri="{FF2B5EF4-FFF2-40B4-BE49-F238E27FC236}">
                  <a16:creationId xmlns:a16="http://schemas.microsoft.com/office/drawing/2014/main" id="{01670850-A81B-7496-8F8A-1FE28E3E21F8}"/>
                </a:ext>
              </a:extLst>
            </p:cNvPr>
            <p:cNvCxnSpPr/>
            <p:nvPr/>
          </p:nvCxnSpPr>
          <p:spPr bwMode="auto">
            <a:xfrm>
              <a:off x="2729851" y="2499582"/>
              <a:ext cx="3205490" cy="2154"/>
            </a:xfrm>
            <a:prstGeom prst="straightConnector1">
              <a:avLst/>
            </a:prstGeom>
            <a:solidFill>
              <a:schemeClr val="accent1"/>
            </a:solidFill>
            <a:ln w="127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Rectangle 34">
              <a:extLst>
                <a:ext uri="{FF2B5EF4-FFF2-40B4-BE49-F238E27FC236}">
                  <a16:creationId xmlns:a16="http://schemas.microsoft.com/office/drawing/2014/main" id="{47C49225-6615-19D0-FFE3-9B182AED8E28}"/>
                </a:ext>
              </a:extLst>
            </p:cNvPr>
            <p:cNvSpPr/>
            <p:nvPr/>
          </p:nvSpPr>
          <p:spPr bwMode="auto">
            <a:xfrm>
              <a:off x="5982670" y="2278481"/>
              <a:ext cx="720069" cy="409650"/>
            </a:xfrm>
            <a:prstGeom prst="rect">
              <a:avLst/>
            </a:prstGeom>
            <a:solidFill>
              <a:schemeClr val="accent6">
                <a:lumMod val="40000"/>
                <a:lumOff val="6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ctr"/>
              <a:r>
                <a:rPr lang="en-US" sz="1600" b="1" dirty="0"/>
                <a:t>1.41X</a:t>
              </a:r>
            </a:p>
          </p:txBody>
        </p:sp>
        <p:cxnSp>
          <p:nvCxnSpPr>
            <p:cNvPr id="36" name="Straight Arrow Connector 35">
              <a:extLst>
                <a:ext uri="{FF2B5EF4-FFF2-40B4-BE49-F238E27FC236}">
                  <a16:creationId xmlns:a16="http://schemas.microsoft.com/office/drawing/2014/main" id="{D43DF129-D358-111F-E0B7-786541C11C51}"/>
                </a:ext>
              </a:extLst>
            </p:cNvPr>
            <p:cNvCxnSpPr>
              <a:endCxn id="37" idx="1"/>
            </p:cNvCxnSpPr>
            <p:nvPr/>
          </p:nvCxnSpPr>
          <p:spPr bwMode="auto">
            <a:xfrm flipV="1">
              <a:off x="3447355" y="3079853"/>
              <a:ext cx="2535315" cy="17093"/>
            </a:xfrm>
            <a:prstGeom prst="straightConnector1">
              <a:avLst/>
            </a:prstGeom>
            <a:solidFill>
              <a:schemeClr val="accent1"/>
            </a:solidFill>
            <a:ln w="127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 name="Rectangle 36">
              <a:extLst>
                <a:ext uri="{FF2B5EF4-FFF2-40B4-BE49-F238E27FC236}">
                  <a16:creationId xmlns:a16="http://schemas.microsoft.com/office/drawing/2014/main" id="{9DE12403-963B-2C0C-FC7D-329D0E7DD8E5}"/>
                </a:ext>
              </a:extLst>
            </p:cNvPr>
            <p:cNvSpPr/>
            <p:nvPr/>
          </p:nvSpPr>
          <p:spPr bwMode="auto">
            <a:xfrm>
              <a:off x="5982670" y="2875028"/>
              <a:ext cx="720069" cy="409650"/>
            </a:xfrm>
            <a:prstGeom prst="rect">
              <a:avLst/>
            </a:prstGeom>
            <a:solidFill>
              <a:schemeClr val="accent6">
                <a:lumMod val="40000"/>
                <a:lumOff val="6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ctr"/>
              <a:r>
                <a:rPr lang="en-US" sz="1600" b="1" dirty="0"/>
                <a:t>10X</a:t>
              </a:r>
            </a:p>
          </p:txBody>
        </p:sp>
        <p:sp>
          <p:nvSpPr>
            <p:cNvPr id="39" name="Rectangle 38">
              <a:extLst>
                <a:ext uri="{FF2B5EF4-FFF2-40B4-BE49-F238E27FC236}">
                  <a16:creationId xmlns:a16="http://schemas.microsoft.com/office/drawing/2014/main" id="{521ED0AA-669D-E33F-83F4-3030C83CA67C}"/>
                </a:ext>
              </a:extLst>
            </p:cNvPr>
            <p:cNvSpPr/>
            <p:nvPr/>
          </p:nvSpPr>
          <p:spPr bwMode="auto">
            <a:xfrm>
              <a:off x="5982670" y="3428694"/>
              <a:ext cx="720069" cy="409650"/>
            </a:xfrm>
            <a:prstGeom prst="rect">
              <a:avLst/>
            </a:prstGeom>
            <a:solidFill>
              <a:schemeClr val="accent6">
                <a:lumMod val="40000"/>
                <a:lumOff val="6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ctr"/>
              <a:r>
                <a:rPr lang="en-US" sz="1600" b="1" dirty="0"/>
                <a:t>17X</a:t>
              </a:r>
            </a:p>
          </p:txBody>
        </p:sp>
        <p:sp>
          <p:nvSpPr>
            <p:cNvPr id="46" name="TextBox 45">
              <a:extLst>
                <a:ext uri="{FF2B5EF4-FFF2-40B4-BE49-F238E27FC236}">
                  <a16:creationId xmlns:a16="http://schemas.microsoft.com/office/drawing/2014/main" id="{C32285FF-606C-B803-8EC7-D6D09EE02CBF}"/>
                </a:ext>
              </a:extLst>
            </p:cNvPr>
            <p:cNvSpPr txBox="1"/>
            <p:nvPr/>
          </p:nvSpPr>
          <p:spPr>
            <a:xfrm rot="16200000">
              <a:off x="4420314" y="2821974"/>
              <a:ext cx="2048043" cy="523221"/>
            </a:xfrm>
            <a:prstGeom prst="rect">
              <a:avLst/>
            </a:prstGeom>
            <a:solidFill>
              <a:schemeClr val="bg1"/>
            </a:solidFill>
            <a:ln>
              <a:solidFill>
                <a:schemeClr val="tx1"/>
              </a:solidFill>
            </a:ln>
          </p:spPr>
          <p:txBody>
            <a:bodyPr wrap="square">
              <a:spAutoFit/>
            </a:bodyPr>
            <a:lstStyle/>
            <a:p>
              <a:pPr algn="ctr"/>
              <a:r>
                <a:rPr lang="en-US" sz="1400" b="1" dirty="0">
                  <a:latin typeface="Arial"/>
                </a:rPr>
                <a:t>Increased risk of liver-related mortality</a:t>
              </a:r>
              <a:endParaRPr lang="en-US" sz="1400" dirty="0"/>
            </a:p>
          </p:txBody>
        </p:sp>
        <p:sp>
          <p:nvSpPr>
            <p:cNvPr id="51" name="Right Brace 50">
              <a:extLst>
                <a:ext uri="{FF2B5EF4-FFF2-40B4-BE49-F238E27FC236}">
                  <a16:creationId xmlns:a16="http://schemas.microsoft.com/office/drawing/2014/main" id="{8DDD85D0-87D6-C90F-A342-413C9FEE057B}"/>
                </a:ext>
              </a:extLst>
            </p:cNvPr>
            <p:cNvSpPr/>
            <p:nvPr/>
          </p:nvSpPr>
          <p:spPr bwMode="auto">
            <a:xfrm>
              <a:off x="6664169" y="2169434"/>
              <a:ext cx="362958" cy="1786945"/>
            </a:xfrm>
            <a:prstGeom prst="rightBrace">
              <a:avLst/>
            </a:prstGeom>
            <a:solidFill>
              <a:schemeClr val="bg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pitchFamily="34" charset="0"/>
              </a:endParaRPr>
            </a:p>
          </p:txBody>
        </p:sp>
        <p:sp>
          <p:nvSpPr>
            <p:cNvPr id="52" name="Rectangle 51">
              <a:extLst>
                <a:ext uri="{FF2B5EF4-FFF2-40B4-BE49-F238E27FC236}">
                  <a16:creationId xmlns:a16="http://schemas.microsoft.com/office/drawing/2014/main" id="{35851C7D-2EEE-18FE-7458-98165D88C61F}"/>
                </a:ext>
              </a:extLst>
            </p:cNvPr>
            <p:cNvSpPr/>
            <p:nvPr/>
          </p:nvSpPr>
          <p:spPr bwMode="auto">
            <a:xfrm>
              <a:off x="5417914" y="4258516"/>
              <a:ext cx="216403" cy="168349"/>
            </a:xfrm>
            <a:prstGeom prst="rect">
              <a:avLst/>
            </a:prstGeom>
            <a:solidFill>
              <a:schemeClr val="accent2"/>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pitchFamily="34" charset="0"/>
              </a:endParaRPr>
            </a:p>
          </p:txBody>
        </p:sp>
        <p:sp>
          <p:nvSpPr>
            <p:cNvPr id="53" name="TextBox 52">
              <a:extLst>
                <a:ext uri="{FF2B5EF4-FFF2-40B4-BE49-F238E27FC236}">
                  <a16:creationId xmlns:a16="http://schemas.microsoft.com/office/drawing/2014/main" id="{9AB7B2BA-366C-6104-8E81-5EE283DE60A9}"/>
                </a:ext>
              </a:extLst>
            </p:cNvPr>
            <p:cNvSpPr txBox="1"/>
            <p:nvPr/>
          </p:nvSpPr>
          <p:spPr>
            <a:xfrm>
              <a:off x="5611250" y="4211885"/>
              <a:ext cx="1585755" cy="261610"/>
            </a:xfrm>
            <a:prstGeom prst="rect">
              <a:avLst/>
            </a:prstGeom>
            <a:noFill/>
          </p:spPr>
          <p:txBody>
            <a:bodyPr wrap="none" rtlCol="0">
              <a:spAutoFit/>
            </a:bodyPr>
            <a:lstStyle/>
            <a:p>
              <a:r>
                <a:rPr lang="en-US" sz="1100" dirty="0"/>
                <a:t>Comorbidity with T2D</a:t>
              </a:r>
            </a:p>
          </p:txBody>
        </p:sp>
      </p:grpSp>
      <p:sp>
        <p:nvSpPr>
          <p:cNvPr id="4" name="TextBox 3">
            <a:extLst>
              <a:ext uri="{FF2B5EF4-FFF2-40B4-BE49-F238E27FC236}">
                <a16:creationId xmlns:a16="http://schemas.microsoft.com/office/drawing/2014/main" id="{C5F052ED-B06A-A90D-1194-97A9B1F758B4}"/>
              </a:ext>
            </a:extLst>
          </p:cNvPr>
          <p:cNvSpPr txBox="1"/>
          <p:nvPr/>
        </p:nvSpPr>
        <p:spPr>
          <a:xfrm>
            <a:off x="0" y="4706649"/>
            <a:ext cx="10691813" cy="369332"/>
          </a:xfrm>
          <a:prstGeom prst="rect">
            <a:avLst/>
          </a:prstGeom>
          <a:gradFill flip="none" rotWithShape="1">
            <a:gsLst>
              <a:gs pos="0">
                <a:srgbClr val="679524">
                  <a:shade val="30000"/>
                  <a:satMod val="115000"/>
                </a:srgbClr>
              </a:gs>
              <a:gs pos="50000">
                <a:srgbClr val="679524">
                  <a:shade val="67500"/>
                  <a:satMod val="115000"/>
                </a:srgbClr>
              </a:gs>
              <a:gs pos="100000">
                <a:srgbClr val="679524">
                  <a:shade val="100000"/>
                  <a:satMod val="115000"/>
                </a:srgbClr>
              </a:gs>
            </a:gsLst>
            <a:path path="circle">
              <a:fillToRect l="100000" b="100000"/>
            </a:path>
            <a:tileRect t="-100000" r="-100000"/>
          </a:gradFill>
        </p:spPr>
        <p:txBody>
          <a:bodyPr wrap="square" rtlCol="0">
            <a:spAutoFit/>
          </a:bodyPr>
          <a:lstStyle/>
          <a:p>
            <a:r>
              <a:rPr lang="en-US" sz="1800" b="1" dirty="0">
                <a:solidFill>
                  <a:schemeClr val="bg1"/>
                </a:solidFill>
                <a:latin typeface="Arial" pitchFamily="34" charset="0"/>
              </a:rPr>
              <a:t>Despite </a:t>
            </a:r>
            <a:r>
              <a:rPr lang="en-US" sz="1800" b="1" dirty="0" err="1">
                <a:solidFill>
                  <a:schemeClr val="bg1"/>
                </a:solidFill>
                <a:latin typeface="Arial" pitchFamily="34" charset="0"/>
              </a:rPr>
              <a:t>Rezdiffra</a:t>
            </a:r>
            <a:r>
              <a:rPr lang="en-US" sz="1800" b="1" dirty="0">
                <a:solidFill>
                  <a:schemeClr val="bg1"/>
                </a:solidFill>
                <a:latin typeface="Arial" pitchFamily="34" charset="0"/>
              </a:rPr>
              <a:t> approval, treatment needs still exist for patients with advanced fibrosis…</a:t>
            </a:r>
          </a:p>
        </p:txBody>
      </p:sp>
      <p:sp>
        <p:nvSpPr>
          <p:cNvPr id="7" name="TextBox 6">
            <a:extLst>
              <a:ext uri="{FF2B5EF4-FFF2-40B4-BE49-F238E27FC236}">
                <a16:creationId xmlns:a16="http://schemas.microsoft.com/office/drawing/2014/main" id="{2DFFC809-B553-14A8-D3E6-C6ABA631CDB7}"/>
              </a:ext>
            </a:extLst>
          </p:cNvPr>
          <p:cNvSpPr txBox="1"/>
          <p:nvPr/>
        </p:nvSpPr>
        <p:spPr>
          <a:xfrm>
            <a:off x="6930082" y="1954365"/>
            <a:ext cx="3455824" cy="2226250"/>
          </a:xfrm>
          <a:prstGeom prst="rect">
            <a:avLst/>
          </a:prstGeom>
          <a:noFill/>
          <a:ln>
            <a:noFill/>
          </a:ln>
        </p:spPr>
        <p:txBody>
          <a:bodyPr wrap="square">
            <a:spAutoFit/>
          </a:bodyPr>
          <a:lstStyle/>
          <a:p>
            <a:pPr marL="285750" indent="-285750">
              <a:buClr>
                <a:srgbClr val="679524"/>
              </a:buClr>
              <a:buFont typeface="Arial" panose="020B0604020202020204" pitchFamily="34" charset="0"/>
              <a:buChar char="►"/>
            </a:pPr>
            <a:r>
              <a:rPr lang="en-US" sz="1600" dirty="0">
                <a:latin typeface="+mj-lt"/>
              </a:rPr>
              <a:t>22% of patients with F3 fibrosis progress to cirrhosis within 2yrs</a:t>
            </a:r>
          </a:p>
          <a:p>
            <a:pPr marL="285750" indent="-285750">
              <a:buClr>
                <a:srgbClr val="679524"/>
              </a:buClr>
              <a:buFont typeface="Arial" panose="020B0604020202020204" pitchFamily="34" charset="0"/>
              <a:buChar char="►"/>
            </a:pPr>
            <a:endParaRPr lang="en-US" sz="1600" baseline="30000" dirty="0">
              <a:latin typeface="+mj-lt"/>
            </a:endParaRPr>
          </a:p>
          <a:p>
            <a:pPr marL="285750" indent="-285750">
              <a:buClr>
                <a:srgbClr val="679524"/>
              </a:buClr>
              <a:buFont typeface="Arial" panose="020B0604020202020204" pitchFamily="34" charset="0"/>
              <a:buChar char="►"/>
            </a:pPr>
            <a:r>
              <a:rPr lang="en-US" sz="1600" dirty="0">
                <a:latin typeface="+mj-lt"/>
              </a:rPr>
              <a:t>T2D</a:t>
            </a:r>
            <a:r>
              <a:rPr lang="en-US" sz="1600" i="0" dirty="0">
                <a:effectLst/>
                <a:latin typeface="+mj-lt"/>
              </a:rPr>
              <a:t> is an independent predictor of fibrosis progression</a:t>
            </a:r>
            <a:endParaRPr lang="en-US" sz="1600" dirty="0">
              <a:latin typeface="+mj-lt"/>
            </a:endParaRPr>
          </a:p>
          <a:p>
            <a:pPr marL="285750" indent="-285750">
              <a:buClr>
                <a:srgbClr val="679524"/>
              </a:buClr>
              <a:buFont typeface="Arial" panose="020B0604020202020204" pitchFamily="34" charset="0"/>
              <a:buChar char="►"/>
            </a:pPr>
            <a:endParaRPr lang="en-US" sz="1600" i="0" dirty="0">
              <a:effectLst/>
              <a:latin typeface="+mj-lt"/>
            </a:endParaRPr>
          </a:p>
          <a:p>
            <a:pPr marL="285750" indent="-285750">
              <a:buClr>
                <a:srgbClr val="679524"/>
              </a:buClr>
              <a:buFont typeface="Arial" panose="020B0604020202020204" pitchFamily="34" charset="0"/>
              <a:buChar char="►"/>
            </a:pPr>
            <a:r>
              <a:rPr lang="en-US" sz="1600" i="0" dirty="0">
                <a:effectLst/>
                <a:latin typeface="+mj-lt"/>
              </a:rPr>
              <a:t>T2D is an independent risk factor for mortality in patients with NAFLD</a:t>
            </a:r>
            <a:endParaRPr lang="en-US" sz="1600" dirty="0">
              <a:latin typeface="+mj-lt"/>
            </a:endParaRPr>
          </a:p>
        </p:txBody>
      </p:sp>
    </p:spTree>
    <p:extLst>
      <p:ext uri="{BB962C8B-B14F-4D97-AF65-F5344CB8AC3E}">
        <p14:creationId xmlns:p14="http://schemas.microsoft.com/office/powerpoint/2010/main" val="15181768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F90D0-491B-1E40-7714-11E78849A1C7}"/>
              </a:ext>
            </a:extLst>
          </p:cNvPr>
          <p:cNvSpPr>
            <a:spLocks noGrp="1"/>
          </p:cNvSpPr>
          <p:nvPr>
            <p:ph type="title"/>
          </p:nvPr>
        </p:nvSpPr>
        <p:spPr>
          <a:xfrm>
            <a:off x="305906" y="77795"/>
            <a:ext cx="10080000" cy="831639"/>
          </a:xfrm>
        </p:spPr>
        <p:txBody>
          <a:bodyPr lIns="0" tIns="36000" rIns="0" bIns="36000" anchor="ctr" anchorCtr="0">
            <a:noAutofit/>
          </a:bodyPr>
          <a:lstStyle/>
          <a:p>
            <a:r>
              <a:rPr lang="en-US" sz="2200" dirty="0">
                <a:latin typeface="+mn-lt"/>
                <a:cs typeface="Calibri" panose="020F0502020204030204" pitchFamily="34" charset="0"/>
              </a:rPr>
              <a:t>KOL discussions suggest that lanifibranor has significant potential </a:t>
            </a:r>
            <a:br>
              <a:rPr lang="en-US" sz="2200" dirty="0">
                <a:latin typeface="+mn-lt"/>
                <a:cs typeface="Calibri" panose="020F0502020204030204" pitchFamily="34" charset="0"/>
              </a:rPr>
            </a:br>
            <a:r>
              <a:rPr lang="en-US" sz="1800" b="0" i="1" dirty="0">
                <a:latin typeface="+mn-lt"/>
                <a:cs typeface="Calibri" panose="020F0502020204030204" pitchFamily="34" charset="0"/>
              </a:rPr>
              <a:t>Could play a key role in the highest unmet need segments in MASH</a:t>
            </a:r>
            <a:endParaRPr lang="en-US" sz="1600" b="0" i="1" dirty="0">
              <a:latin typeface="+mn-lt"/>
              <a:cs typeface="Calibri" panose="020F0502020204030204" pitchFamily="34" charset="0"/>
            </a:endParaRPr>
          </a:p>
        </p:txBody>
      </p:sp>
      <p:sp>
        <p:nvSpPr>
          <p:cNvPr id="5" name="Text Placeholder 4">
            <a:extLst>
              <a:ext uri="{FF2B5EF4-FFF2-40B4-BE49-F238E27FC236}">
                <a16:creationId xmlns:a16="http://schemas.microsoft.com/office/drawing/2014/main" id="{03F17C7D-3E24-91FA-20C9-F275C131F6EA}"/>
              </a:ext>
            </a:extLst>
          </p:cNvPr>
          <p:cNvSpPr>
            <a:spLocks noGrp="1"/>
          </p:cNvSpPr>
          <p:nvPr>
            <p:ph type="body" idx="15"/>
          </p:nvPr>
        </p:nvSpPr>
        <p:spPr/>
        <p:txBody>
          <a:bodyPr/>
          <a:lstStyle/>
          <a:p>
            <a:r>
              <a:rPr lang="en-US" dirty="0"/>
              <a:t>Source: KOL Interviews; Inventiva Analysis. </a:t>
            </a:r>
          </a:p>
        </p:txBody>
      </p:sp>
      <p:sp>
        <p:nvSpPr>
          <p:cNvPr id="14" name="Slide Title">
            <a:extLst>
              <a:ext uri="{FF2B5EF4-FFF2-40B4-BE49-F238E27FC236}">
                <a16:creationId xmlns:a16="http://schemas.microsoft.com/office/drawing/2014/main" id="{F440B3C9-B13D-FE4C-89EE-E048BEE78CED}"/>
              </a:ext>
            </a:extLst>
          </p:cNvPr>
          <p:cNvSpPr txBox="1">
            <a:spLocks/>
          </p:cNvSpPr>
          <p:nvPr/>
        </p:nvSpPr>
        <p:spPr>
          <a:xfrm>
            <a:off x="4430713" y="1159423"/>
            <a:ext cx="1828800" cy="274320"/>
          </a:xfrm>
          <a:prstGeom prst="rect">
            <a:avLst/>
          </a:prstGeom>
        </p:spPr>
        <p:txBody>
          <a:bodyPr wrap="none" lIns="0" tIns="0" rIns="0" bIns="0" anchor="t"/>
          <a:lstStyle>
            <a:lvl1pPr marL="114300" indent="-114300" algn="ctr" defTabSz="762000" rtl="0" eaLnBrk="1" fontAlgn="base" latinLnBrk="0" hangingPunct="1">
              <a:spcBef>
                <a:spcPts val="300"/>
              </a:spcBef>
              <a:spcAft>
                <a:spcPts val="300"/>
              </a:spcAft>
              <a:buFontTx/>
              <a:buNone/>
              <a:defRPr lang="en-US" sz="1600" b="1" kern="1200" dirty="0">
                <a:solidFill>
                  <a:srgbClr val="000000"/>
                </a:solidFill>
                <a:latin typeface="+mj-lt"/>
                <a:ea typeface="+mn-ea"/>
                <a:cs typeface="Arial" charset="0"/>
              </a:defRPr>
            </a:lvl1pPr>
            <a:lvl2pPr marL="685800" indent="-457200" algn="l" defTabSz="914400" rtl="0" eaLnBrk="1" latinLnBrk="0" hangingPunct="1">
              <a:spcBef>
                <a:spcPct val="20000"/>
              </a:spcBef>
              <a:buFont typeface="Arial" pitchFamily="34" charset="0"/>
              <a:buChar char="–"/>
              <a:defRPr lang="en-US" sz="1300" kern="1200" dirty="0" smtClean="0">
                <a:solidFill>
                  <a:srgbClr val="000000"/>
                </a:solidFill>
                <a:latin typeface="+mj-lt"/>
                <a:ea typeface="+mn-ea"/>
                <a:cs typeface="Arial" pitchFamily="34" charset="0"/>
              </a:defRPr>
            </a:lvl2pPr>
            <a:lvl3pPr marL="685800" indent="-457200" algn="l" defTabSz="914400" rtl="0" eaLnBrk="1" latinLnBrk="0" hangingPunct="1">
              <a:spcBef>
                <a:spcPct val="20000"/>
              </a:spcBef>
              <a:buFont typeface="Arial" pitchFamily="34" charset="0"/>
              <a:buChar char="•"/>
              <a:defRPr sz="1300" kern="1200">
                <a:solidFill>
                  <a:schemeClr val="tx1"/>
                </a:solidFill>
                <a:latin typeface="+mn-lt"/>
                <a:ea typeface="+mn-ea"/>
                <a:cs typeface="+mn-cs"/>
              </a:defRPr>
            </a:lvl3pPr>
            <a:lvl4pPr marL="685800" indent="-457200" algn="l" defTabSz="914400"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685800" indent="-457200" algn="l" defTabSz="914400"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chemeClr val="tx1"/>
                </a:solidFill>
              </a:rPr>
              <a:t>Priority patient segment based on KOL feedback at time of </a:t>
            </a:r>
            <a:r>
              <a:rPr lang="en-US" dirty="0" err="1">
                <a:solidFill>
                  <a:schemeClr val="tx1"/>
                </a:solidFill>
              </a:rPr>
              <a:t>lanifibranor</a:t>
            </a:r>
            <a:r>
              <a:rPr lang="en-US" dirty="0">
                <a:solidFill>
                  <a:schemeClr val="tx1"/>
                </a:solidFill>
              </a:rPr>
              <a:t> launch</a:t>
            </a:r>
          </a:p>
          <a:p>
            <a:endParaRPr lang="en-US" b="0" dirty="0">
              <a:solidFill>
                <a:schemeClr val="tx1"/>
              </a:solidFill>
            </a:endParaRPr>
          </a:p>
        </p:txBody>
      </p:sp>
      <p:grpSp>
        <p:nvGrpSpPr>
          <p:cNvPr id="46" name="Group 45">
            <a:extLst>
              <a:ext uri="{FF2B5EF4-FFF2-40B4-BE49-F238E27FC236}">
                <a16:creationId xmlns:a16="http://schemas.microsoft.com/office/drawing/2014/main" id="{B2CA65D2-4BDA-DCDF-1929-D6D35FD89BA5}"/>
              </a:ext>
            </a:extLst>
          </p:cNvPr>
          <p:cNvGrpSpPr/>
          <p:nvPr/>
        </p:nvGrpSpPr>
        <p:grpSpPr>
          <a:xfrm>
            <a:off x="6880716" y="2751683"/>
            <a:ext cx="3505190" cy="1197427"/>
            <a:chOff x="6880716" y="2037646"/>
            <a:chExt cx="3505190" cy="969469"/>
          </a:xfrm>
        </p:grpSpPr>
        <p:sp>
          <p:nvSpPr>
            <p:cNvPr id="27" name="Rectangle 26">
              <a:extLst>
                <a:ext uri="{FF2B5EF4-FFF2-40B4-BE49-F238E27FC236}">
                  <a16:creationId xmlns:a16="http://schemas.microsoft.com/office/drawing/2014/main" id="{27D80880-F536-7031-961D-E6736026F744}"/>
                </a:ext>
              </a:extLst>
            </p:cNvPr>
            <p:cNvSpPr>
              <a:spLocks/>
            </p:cNvSpPr>
            <p:nvPr/>
          </p:nvSpPr>
          <p:spPr bwMode="auto">
            <a:xfrm>
              <a:off x="6972157" y="2037646"/>
              <a:ext cx="3413749" cy="969469"/>
            </a:xfrm>
            <a:prstGeom prst="rect">
              <a:avLst/>
            </a:prstGeom>
            <a:noFill/>
            <a:ln w="10888" cap="flat" cmpd="sng" algn="ctr">
              <a:solidFill>
                <a:srgbClr val="FFC000"/>
              </a:solidFill>
              <a:prstDash val="solid"/>
              <a:miter lim="800000"/>
              <a:headEnd type="none" w="med" len="med"/>
              <a:tailEnd type="none" w="med" len="med"/>
            </a:ln>
            <a:effectLst/>
          </p:spPr>
          <p:txBody>
            <a:bodyPr vert="horz" wrap="square" lIns="91440" tIns="91440" rIns="91440" bIns="91440" rtlCol="0" anchor="ctr">
              <a:noAutofit/>
            </a:bodyPr>
            <a:lstStyle/>
            <a:p>
              <a:pPr defTabSz="761981"/>
              <a:r>
                <a:rPr lang="en-US" sz="1400" dirty="0">
                  <a:solidFill>
                    <a:sysClr val="windowText" lastClr="000000"/>
                  </a:solidFill>
                  <a:latin typeface="Arial" panose="020B0604020202020204" pitchFamily="34" charset="0"/>
                </a:rPr>
                <a:t>Despite </a:t>
              </a:r>
              <a:r>
                <a:rPr lang="en-US" sz="1400" dirty="0">
                  <a:latin typeface="Arial" panose="020B0604020202020204" pitchFamily="34" charset="0"/>
                </a:rPr>
                <a:t>e</a:t>
              </a:r>
              <a:r>
                <a:rPr lang="en-US" sz="1400" dirty="0">
                  <a:solidFill>
                    <a:sysClr val="windowText" lastClr="000000"/>
                  </a:solidFill>
                  <a:latin typeface="Arial" panose="020B0604020202020204" pitchFamily="34" charset="0"/>
                </a:rPr>
                <a:t>fficacy in </a:t>
              </a:r>
              <a:r>
                <a:rPr lang="en-US" sz="1400" b="1" dirty="0">
                  <a:solidFill>
                    <a:sysClr val="windowText" lastClr="000000"/>
                  </a:solidFill>
                  <a:latin typeface="Arial" panose="020B0604020202020204" pitchFamily="34" charset="0"/>
                </a:rPr>
                <a:t>fibrosis reversal</a:t>
              </a:r>
              <a:r>
                <a:rPr lang="en-US" sz="1400" dirty="0">
                  <a:solidFill>
                    <a:sysClr val="windowText" lastClr="000000"/>
                  </a:solidFill>
                  <a:latin typeface="Arial" panose="020B0604020202020204" pitchFamily="34" charset="0"/>
                </a:rPr>
                <a:t>, MASH resolution, and cardiometabolic benefits, </a:t>
              </a:r>
              <a:r>
                <a:rPr lang="en-US" sz="1400" b="1" i="1" dirty="0">
                  <a:solidFill>
                    <a:srgbClr val="FFC000"/>
                  </a:solidFill>
                  <a:latin typeface="Arial" panose="020B0604020202020204" pitchFamily="34" charset="0"/>
                </a:rPr>
                <a:t>FGF21s</a:t>
              </a:r>
              <a:r>
                <a:rPr lang="en-US" sz="1400" b="1" i="1" dirty="0">
                  <a:solidFill>
                    <a:sysClr val="windowText" lastClr="000000"/>
                  </a:solidFill>
                  <a:latin typeface="Arial" panose="020B0604020202020204" pitchFamily="34" charset="0"/>
                </a:rPr>
                <a:t> </a:t>
              </a:r>
              <a:r>
                <a:rPr lang="en-US" sz="1400" dirty="0">
                  <a:solidFill>
                    <a:sysClr val="windowText" lastClr="000000"/>
                  </a:solidFill>
                  <a:latin typeface="Arial" panose="020B0604020202020204" pitchFamily="34" charset="0"/>
                </a:rPr>
                <a:t>use may be limited by GI side effects, bone density reduction and injectable </a:t>
              </a:r>
              <a:r>
                <a:rPr lang="en-US" sz="1400" dirty="0" err="1">
                  <a:solidFill>
                    <a:sysClr val="windowText" lastClr="000000"/>
                  </a:solidFill>
                  <a:latin typeface="Arial" panose="020B0604020202020204" pitchFamily="34" charset="0"/>
                </a:rPr>
                <a:t>RoA</a:t>
              </a:r>
              <a:endParaRPr lang="en-US" sz="1400" dirty="0">
                <a:solidFill>
                  <a:sysClr val="windowText" lastClr="000000"/>
                </a:solidFill>
                <a:latin typeface="Arial" panose="020B0604020202020204" pitchFamily="34" charset="0"/>
              </a:endParaRPr>
            </a:p>
          </p:txBody>
        </p:sp>
        <p:sp>
          <p:nvSpPr>
            <p:cNvPr id="32" name="Rectangle 31">
              <a:extLst>
                <a:ext uri="{FF2B5EF4-FFF2-40B4-BE49-F238E27FC236}">
                  <a16:creationId xmlns:a16="http://schemas.microsoft.com/office/drawing/2014/main" id="{59A2B286-07F3-E0A6-0C2B-BE5E089D08E4}"/>
                </a:ext>
              </a:extLst>
            </p:cNvPr>
            <p:cNvSpPr/>
            <p:nvPr/>
          </p:nvSpPr>
          <p:spPr>
            <a:xfrm>
              <a:off x="6880716" y="2037646"/>
              <a:ext cx="91440" cy="969469"/>
            </a:xfrm>
            <a:prstGeom prst="rect">
              <a:avLst/>
            </a:prstGeom>
            <a:solidFill>
              <a:srgbClr val="FFC000"/>
            </a:solidFill>
            <a:ln w="10888" cap="flat" cmpd="sng" algn="ctr">
              <a:solidFill>
                <a:srgbClr val="000000"/>
              </a:solidFill>
              <a:prstDash val="solid"/>
              <a:round/>
              <a:headEnd type="none" w="med" len="med"/>
              <a:tailEnd type="none" w="med" len="med"/>
            </a:ln>
            <a:effectLst/>
          </p:spPr>
          <p:txBody>
            <a:bodyPr rot="0" spcFirstLastPara="0" vertOverflow="overflow" horzOverflow="overflow" vert="horz" wrap="square" lIns="104522" tIns="104522" rIns="104522" bIns="104522" numCol="1" spcCol="0" rtlCol="0" fromWordArt="0" anchor="ctr" anchorCtr="0" forceAA="0" compatLnSpc="1">
              <a:prstTxWarp prst="textNoShape">
                <a:avLst/>
              </a:prstTxWarp>
              <a:noAutofit/>
            </a:bodyPr>
            <a:lstStyle/>
            <a:p>
              <a:pPr algn="ctr" defTabSz="761981"/>
              <a:endParaRPr lang="en-US" sz="2400" b="1" kern="0">
                <a:solidFill>
                  <a:srgbClr val="FFFFFF"/>
                </a:solidFill>
                <a:latin typeface="Arial" panose="020B0604020202020204" pitchFamily="34" charset="0"/>
              </a:endParaRPr>
            </a:p>
          </p:txBody>
        </p:sp>
      </p:grpSp>
      <p:grpSp>
        <p:nvGrpSpPr>
          <p:cNvPr id="45" name="Group 44">
            <a:extLst>
              <a:ext uri="{FF2B5EF4-FFF2-40B4-BE49-F238E27FC236}">
                <a16:creationId xmlns:a16="http://schemas.microsoft.com/office/drawing/2014/main" id="{3571B6C2-27BC-0B1E-46A5-C24495753589}"/>
              </a:ext>
            </a:extLst>
          </p:cNvPr>
          <p:cNvGrpSpPr/>
          <p:nvPr/>
        </p:nvGrpSpPr>
        <p:grpSpPr>
          <a:xfrm>
            <a:off x="6880716" y="4884899"/>
            <a:ext cx="3505190" cy="911162"/>
            <a:chOff x="6880716" y="3098555"/>
            <a:chExt cx="3505190" cy="817779"/>
          </a:xfrm>
        </p:grpSpPr>
        <p:sp>
          <p:nvSpPr>
            <p:cNvPr id="28" name="Rectangle 27">
              <a:extLst>
                <a:ext uri="{FF2B5EF4-FFF2-40B4-BE49-F238E27FC236}">
                  <a16:creationId xmlns:a16="http://schemas.microsoft.com/office/drawing/2014/main" id="{16A5AA38-22F0-3DAD-4FB3-605915FB6493}"/>
                </a:ext>
              </a:extLst>
            </p:cNvPr>
            <p:cNvSpPr>
              <a:spLocks/>
            </p:cNvSpPr>
            <p:nvPr/>
          </p:nvSpPr>
          <p:spPr bwMode="auto">
            <a:xfrm>
              <a:off x="6972157" y="3098555"/>
              <a:ext cx="3413749" cy="817779"/>
            </a:xfrm>
            <a:prstGeom prst="rect">
              <a:avLst/>
            </a:prstGeom>
            <a:noFill/>
            <a:ln w="10888" cap="flat" cmpd="sng" algn="ctr">
              <a:solidFill>
                <a:srgbClr val="437CBB"/>
              </a:solidFill>
              <a:prstDash val="solid"/>
              <a:miter lim="800000"/>
              <a:headEnd type="none" w="med" len="med"/>
              <a:tailEnd type="none" w="med" len="med"/>
            </a:ln>
            <a:effectLst/>
          </p:spPr>
          <p:txBody>
            <a:bodyPr vert="horz" wrap="square" lIns="91440" tIns="91440" rIns="91440" bIns="91440" rtlCol="0" anchor="ctr">
              <a:noAutofit/>
            </a:bodyPr>
            <a:lstStyle/>
            <a:p>
              <a:pPr defTabSz="761981"/>
              <a:r>
                <a:rPr lang="en-US" sz="1400" dirty="0">
                  <a:solidFill>
                    <a:sysClr val="windowText" lastClr="000000"/>
                  </a:solidFill>
                  <a:latin typeface="Arial" panose="020B0604020202020204" pitchFamily="34" charset="0"/>
                </a:rPr>
                <a:t>KOLs view </a:t>
              </a:r>
              <a:r>
                <a:rPr lang="en-US" sz="1400" b="1" i="1" dirty="0">
                  <a:solidFill>
                    <a:srgbClr val="437CBB"/>
                  </a:solidFill>
                  <a:latin typeface="Arial" panose="020B0604020202020204" pitchFamily="34" charset="0"/>
                </a:rPr>
                <a:t>GLP-1s</a:t>
              </a:r>
              <a:r>
                <a:rPr lang="en-US" sz="1400" dirty="0">
                  <a:solidFill>
                    <a:sysClr val="windowText" lastClr="000000"/>
                  </a:solidFill>
                  <a:latin typeface="Arial" panose="020B0604020202020204" pitchFamily="34" charset="0"/>
                </a:rPr>
                <a:t> as modestly effective anti-fibrotic, but key backbone therapy to treating the whole patient with </a:t>
              </a:r>
              <a:r>
                <a:rPr lang="en-US" sz="1400" b="1" dirty="0">
                  <a:solidFill>
                    <a:sysClr val="windowText" lastClr="000000"/>
                  </a:solidFill>
                  <a:latin typeface="Arial" panose="020B0604020202020204" pitchFamily="34" charset="0"/>
                </a:rPr>
                <a:t>proven benefit in multiple comorbidities</a:t>
              </a:r>
              <a:endParaRPr lang="en-US" sz="1400" i="1" dirty="0">
                <a:solidFill>
                  <a:sysClr val="windowText" lastClr="000000"/>
                </a:solidFill>
                <a:latin typeface="Arial" panose="020B0604020202020204" pitchFamily="34" charset="0"/>
              </a:endParaRPr>
            </a:p>
          </p:txBody>
        </p:sp>
        <p:sp>
          <p:nvSpPr>
            <p:cNvPr id="33" name="Rectangle 32">
              <a:extLst>
                <a:ext uri="{FF2B5EF4-FFF2-40B4-BE49-F238E27FC236}">
                  <a16:creationId xmlns:a16="http://schemas.microsoft.com/office/drawing/2014/main" id="{522BFCC1-7B75-ACC7-876C-A2A296046B7F}"/>
                </a:ext>
              </a:extLst>
            </p:cNvPr>
            <p:cNvSpPr/>
            <p:nvPr/>
          </p:nvSpPr>
          <p:spPr>
            <a:xfrm>
              <a:off x="6880716" y="3098555"/>
              <a:ext cx="91440" cy="817779"/>
            </a:xfrm>
            <a:prstGeom prst="rect">
              <a:avLst/>
            </a:prstGeom>
            <a:solidFill>
              <a:srgbClr val="437CBB"/>
            </a:solidFill>
            <a:ln w="10888" cap="flat" cmpd="sng" algn="ctr">
              <a:solidFill>
                <a:srgbClr val="000000"/>
              </a:solidFill>
              <a:prstDash val="solid"/>
              <a:round/>
              <a:headEnd type="none" w="med" len="med"/>
              <a:tailEnd type="none" w="med" len="med"/>
            </a:ln>
            <a:effectLst/>
          </p:spPr>
          <p:txBody>
            <a:bodyPr rot="0" spcFirstLastPara="0" vertOverflow="overflow" horzOverflow="overflow" vert="horz" wrap="square" lIns="104522" tIns="104522" rIns="104522" bIns="104522" numCol="1" spcCol="0" rtlCol="0" fromWordArt="0" anchor="ctr" anchorCtr="0" forceAA="0" compatLnSpc="1">
              <a:prstTxWarp prst="textNoShape">
                <a:avLst/>
              </a:prstTxWarp>
              <a:noAutofit/>
            </a:bodyPr>
            <a:lstStyle/>
            <a:p>
              <a:pPr algn="ctr" defTabSz="761981"/>
              <a:endParaRPr lang="en-US" sz="2400" b="1" kern="0">
                <a:solidFill>
                  <a:srgbClr val="FFFFFF"/>
                </a:solidFill>
                <a:latin typeface="Arial" panose="020B0604020202020204" pitchFamily="34" charset="0"/>
              </a:endParaRPr>
            </a:p>
          </p:txBody>
        </p:sp>
      </p:grpSp>
      <p:grpSp>
        <p:nvGrpSpPr>
          <p:cNvPr id="44" name="Group 43">
            <a:extLst>
              <a:ext uri="{FF2B5EF4-FFF2-40B4-BE49-F238E27FC236}">
                <a16:creationId xmlns:a16="http://schemas.microsoft.com/office/drawing/2014/main" id="{E23B1BB0-3084-B284-A4A6-1B30CDA277AB}"/>
              </a:ext>
            </a:extLst>
          </p:cNvPr>
          <p:cNvGrpSpPr/>
          <p:nvPr/>
        </p:nvGrpSpPr>
        <p:grpSpPr>
          <a:xfrm>
            <a:off x="6880716" y="4046860"/>
            <a:ext cx="3505190" cy="740290"/>
            <a:chOff x="6880716" y="4007774"/>
            <a:chExt cx="3505190" cy="817779"/>
          </a:xfrm>
        </p:grpSpPr>
        <p:sp>
          <p:nvSpPr>
            <p:cNvPr id="29" name="Rectangle 28">
              <a:extLst>
                <a:ext uri="{FF2B5EF4-FFF2-40B4-BE49-F238E27FC236}">
                  <a16:creationId xmlns:a16="http://schemas.microsoft.com/office/drawing/2014/main" id="{CF9BA453-56E9-3498-5636-9D86E2C13E10}"/>
                </a:ext>
              </a:extLst>
            </p:cNvPr>
            <p:cNvSpPr>
              <a:spLocks/>
            </p:cNvSpPr>
            <p:nvPr/>
          </p:nvSpPr>
          <p:spPr bwMode="auto">
            <a:xfrm>
              <a:off x="6972157" y="4007774"/>
              <a:ext cx="3413749" cy="817779"/>
            </a:xfrm>
            <a:prstGeom prst="rect">
              <a:avLst/>
            </a:prstGeom>
            <a:noFill/>
            <a:ln w="10888" cap="flat" cmpd="sng" algn="ctr">
              <a:solidFill>
                <a:srgbClr val="E16847"/>
              </a:solidFill>
              <a:prstDash val="solid"/>
              <a:miter lim="800000"/>
              <a:headEnd type="none" w="med" len="med"/>
              <a:tailEnd type="none" w="med" len="med"/>
            </a:ln>
            <a:effectLst/>
          </p:spPr>
          <p:txBody>
            <a:bodyPr vert="horz" wrap="square" lIns="91440" tIns="91440" rIns="91440" bIns="91440" rtlCol="0" anchor="ctr">
              <a:noAutofit/>
            </a:bodyPr>
            <a:lstStyle/>
            <a:p>
              <a:pPr eaLnBrk="0" fontAlgn="base" hangingPunct="0">
                <a:spcBef>
                  <a:spcPts val="300"/>
                </a:spcBef>
                <a:spcAft>
                  <a:spcPts val="300"/>
                </a:spcAft>
              </a:pPr>
              <a:r>
                <a:rPr lang="en-US" sz="1400" b="1" i="1" dirty="0">
                  <a:solidFill>
                    <a:srgbClr val="E16847"/>
                  </a:solidFill>
                  <a:cs typeface="Arial" pitchFamily="34" charset="0"/>
                </a:rPr>
                <a:t>THR-β</a:t>
              </a:r>
              <a:r>
                <a:rPr lang="en-US" sz="1400" b="1" i="1" dirty="0">
                  <a:cs typeface="Arial" pitchFamily="34" charset="0"/>
                </a:rPr>
                <a:t> </a:t>
              </a:r>
              <a:r>
                <a:rPr lang="en-US" sz="1400" dirty="0">
                  <a:cs typeface="Arial" pitchFamily="34" charset="0"/>
                </a:rPr>
                <a:t>agonists have modest efficacy and may be used in early-stage patients, though the </a:t>
              </a:r>
              <a:r>
                <a:rPr lang="en-US" sz="1400" b="1" dirty="0">
                  <a:cs typeface="Arial" pitchFamily="34" charset="0"/>
                </a:rPr>
                <a:t>oral ROA </a:t>
              </a:r>
              <a:r>
                <a:rPr lang="en-US" sz="1400" dirty="0">
                  <a:cs typeface="Arial" pitchFamily="34" charset="0"/>
                </a:rPr>
                <a:t>is attractive</a:t>
              </a:r>
              <a:endParaRPr lang="en-US" sz="1400" b="1" dirty="0">
                <a:cs typeface="Arial" pitchFamily="34" charset="0"/>
              </a:endParaRPr>
            </a:p>
          </p:txBody>
        </p:sp>
        <p:sp>
          <p:nvSpPr>
            <p:cNvPr id="34" name="Rectangle 33">
              <a:extLst>
                <a:ext uri="{FF2B5EF4-FFF2-40B4-BE49-F238E27FC236}">
                  <a16:creationId xmlns:a16="http://schemas.microsoft.com/office/drawing/2014/main" id="{97A261E2-29D1-35B4-4D8B-C3CFF3534D58}"/>
                </a:ext>
              </a:extLst>
            </p:cNvPr>
            <p:cNvSpPr/>
            <p:nvPr/>
          </p:nvSpPr>
          <p:spPr>
            <a:xfrm>
              <a:off x="6880716" y="4007774"/>
              <a:ext cx="91440" cy="817779"/>
            </a:xfrm>
            <a:prstGeom prst="rect">
              <a:avLst/>
            </a:prstGeom>
            <a:solidFill>
              <a:srgbClr val="E16847"/>
            </a:solidFill>
            <a:ln w="10888" cap="flat" cmpd="sng" algn="ctr">
              <a:solidFill>
                <a:srgbClr val="000000"/>
              </a:solidFill>
              <a:prstDash val="solid"/>
              <a:round/>
              <a:headEnd type="none" w="med" len="med"/>
              <a:tailEnd type="none" w="med" len="med"/>
            </a:ln>
            <a:effectLst/>
          </p:spPr>
          <p:txBody>
            <a:bodyPr rot="0" spcFirstLastPara="0" vertOverflow="overflow" horzOverflow="overflow" vert="horz" wrap="square" lIns="104522" tIns="104522" rIns="104522" bIns="104522" numCol="1" spcCol="0" rtlCol="0" fromWordArt="0" anchor="ctr" anchorCtr="0" forceAA="0" compatLnSpc="1">
              <a:prstTxWarp prst="textNoShape">
                <a:avLst/>
              </a:prstTxWarp>
              <a:noAutofit/>
            </a:bodyPr>
            <a:lstStyle/>
            <a:p>
              <a:pPr algn="ctr" defTabSz="761981"/>
              <a:endParaRPr lang="en-US" sz="2400" b="1" kern="0">
                <a:solidFill>
                  <a:srgbClr val="FFFFFF"/>
                </a:solidFill>
                <a:latin typeface="Arial" panose="020B0604020202020204" pitchFamily="34" charset="0"/>
              </a:endParaRPr>
            </a:p>
          </p:txBody>
        </p:sp>
      </p:grpSp>
      <p:grpSp>
        <p:nvGrpSpPr>
          <p:cNvPr id="43" name="Group 42">
            <a:extLst>
              <a:ext uri="{FF2B5EF4-FFF2-40B4-BE49-F238E27FC236}">
                <a16:creationId xmlns:a16="http://schemas.microsoft.com/office/drawing/2014/main" id="{9A050C0D-AF1C-1A83-8041-A166FBFB6E33}"/>
              </a:ext>
            </a:extLst>
          </p:cNvPr>
          <p:cNvGrpSpPr/>
          <p:nvPr/>
        </p:nvGrpSpPr>
        <p:grpSpPr>
          <a:xfrm>
            <a:off x="6880716" y="1643864"/>
            <a:ext cx="3505190" cy="1010069"/>
            <a:chOff x="6880716" y="4916993"/>
            <a:chExt cx="3505190" cy="817779"/>
          </a:xfrm>
          <a:effectLst>
            <a:outerShdw blurRad="50800" dist="38100" dir="2700000" algn="tl" rotWithShape="0">
              <a:prstClr val="black">
                <a:alpha val="40000"/>
              </a:prstClr>
            </a:outerShdw>
          </a:effectLst>
        </p:grpSpPr>
        <p:sp>
          <p:nvSpPr>
            <p:cNvPr id="30" name="Rectangle 29">
              <a:extLst>
                <a:ext uri="{FF2B5EF4-FFF2-40B4-BE49-F238E27FC236}">
                  <a16:creationId xmlns:a16="http://schemas.microsoft.com/office/drawing/2014/main" id="{5E724EE2-B937-7434-7594-CBD7ADFCFC3C}"/>
                </a:ext>
              </a:extLst>
            </p:cNvPr>
            <p:cNvSpPr>
              <a:spLocks/>
            </p:cNvSpPr>
            <p:nvPr/>
          </p:nvSpPr>
          <p:spPr bwMode="auto">
            <a:xfrm>
              <a:off x="6972157" y="4916993"/>
              <a:ext cx="3413749" cy="817779"/>
            </a:xfrm>
            <a:prstGeom prst="rect">
              <a:avLst/>
            </a:prstGeom>
            <a:solidFill>
              <a:schemeClr val="bg1"/>
            </a:solidFill>
            <a:ln w="10888" cap="flat" cmpd="sng" algn="ctr">
              <a:solidFill>
                <a:schemeClr val="accent6"/>
              </a:solidFill>
              <a:prstDash val="solid"/>
              <a:miter lim="800000"/>
              <a:headEnd type="none" w="med" len="med"/>
              <a:tailEnd type="none" w="med" len="med"/>
            </a:ln>
            <a:effectLst/>
          </p:spPr>
          <p:txBody>
            <a:bodyPr vert="horz" wrap="square" lIns="91440" tIns="91440" rIns="91440" bIns="91440" rtlCol="0" anchor="ctr">
              <a:noAutofit/>
            </a:bodyPr>
            <a:lstStyle/>
            <a:p>
              <a:pPr defTabSz="761981"/>
              <a:r>
                <a:rPr lang="en-US" sz="1400" b="1" i="1" dirty="0">
                  <a:solidFill>
                    <a:srgbClr val="669900"/>
                  </a:solidFill>
                  <a:latin typeface="Arial" panose="020B0604020202020204" pitchFamily="34" charset="0"/>
                </a:rPr>
                <a:t>Pan-PPAR</a:t>
              </a:r>
              <a:r>
                <a:rPr lang="en-US" sz="1400" b="1" i="1" dirty="0">
                  <a:solidFill>
                    <a:srgbClr val="2597A3"/>
                  </a:solidFill>
                  <a:latin typeface="Arial" panose="020B0604020202020204" pitchFamily="34" charset="0"/>
                </a:rPr>
                <a:t> </a:t>
              </a:r>
              <a:r>
                <a:rPr lang="en-US" sz="1400" dirty="0">
                  <a:solidFill>
                    <a:sysClr val="windowText" lastClr="000000"/>
                  </a:solidFill>
                  <a:latin typeface="Arial" panose="020B0604020202020204" pitchFamily="34" charset="0"/>
                </a:rPr>
                <a:t>agonists have </a:t>
              </a:r>
              <a:r>
                <a:rPr lang="en-US" sz="1400" b="1" dirty="0">
                  <a:solidFill>
                    <a:sysClr val="windowText" lastClr="000000"/>
                  </a:solidFill>
                  <a:latin typeface="Arial" panose="020B0604020202020204" pitchFamily="34" charset="0"/>
                </a:rPr>
                <a:t>strong antifibrotic and insulin sensitivity profile, and the AEs are manageable</a:t>
              </a:r>
              <a:endParaRPr lang="en-US" sz="1400" i="1" strike="sngStrike" dirty="0">
                <a:solidFill>
                  <a:srgbClr val="FF0000"/>
                </a:solidFill>
                <a:latin typeface="Arial" panose="020B0604020202020204" pitchFamily="34" charset="0"/>
              </a:endParaRPr>
            </a:p>
          </p:txBody>
        </p:sp>
        <p:sp>
          <p:nvSpPr>
            <p:cNvPr id="35" name="Rectangle 34">
              <a:extLst>
                <a:ext uri="{FF2B5EF4-FFF2-40B4-BE49-F238E27FC236}">
                  <a16:creationId xmlns:a16="http://schemas.microsoft.com/office/drawing/2014/main" id="{C4C47AB3-C502-2CB6-E611-79B4A80EB11A}"/>
                </a:ext>
              </a:extLst>
            </p:cNvPr>
            <p:cNvSpPr/>
            <p:nvPr/>
          </p:nvSpPr>
          <p:spPr>
            <a:xfrm>
              <a:off x="6880716" y="4916993"/>
              <a:ext cx="91440" cy="817779"/>
            </a:xfrm>
            <a:prstGeom prst="rect">
              <a:avLst/>
            </a:prstGeom>
            <a:solidFill>
              <a:schemeClr val="accent6"/>
            </a:solidFill>
            <a:ln w="10888" cap="flat" cmpd="sng" algn="ctr">
              <a:solidFill>
                <a:srgbClr val="000000"/>
              </a:solidFill>
              <a:prstDash val="solid"/>
              <a:round/>
              <a:headEnd type="none" w="med" len="med"/>
              <a:tailEnd type="none" w="med" len="med"/>
            </a:ln>
            <a:effectLst/>
          </p:spPr>
          <p:txBody>
            <a:bodyPr rot="0" spcFirstLastPara="0" vertOverflow="overflow" horzOverflow="overflow" vert="horz" wrap="square" lIns="104522" tIns="104522" rIns="104522" bIns="104522" numCol="1" spcCol="0" rtlCol="0" fromWordArt="0" anchor="ctr" anchorCtr="0" forceAA="0" compatLnSpc="1">
              <a:prstTxWarp prst="textNoShape">
                <a:avLst/>
              </a:prstTxWarp>
              <a:noAutofit/>
            </a:bodyPr>
            <a:lstStyle/>
            <a:p>
              <a:pPr algn="ctr" defTabSz="761981"/>
              <a:endParaRPr lang="en-US" sz="2400" b="1" kern="0">
                <a:solidFill>
                  <a:srgbClr val="FFFFFF"/>
                </a:solidFill>
                <a:latin typeface="Arial" panose="020B0604020202020204" pitchFamily="34" charset="0"/>
              </a:endParaRPr>
            </a:p>
          </p:txBody>
        </p:sp>
      </p:grpSp>
      <p:grpSp>
        <p:nvGrpSpPr>
          <p:cNvPr id="42" name="Group 41">
            <a:extLst>
              <a:ext uri="{FF2B5EF4-FFF2-40B4-BE49-F238E27FC236}">
                <a16:creationId xmlns:a16="http://schemas.microsoft.com/office/drawing/2014/main" id="{BDB53A0B-E684-55CD-B174-7F9D7870CFCA}"/>
              </a:ext>
            </a:extLst>
          </p:cNvPr>
          <p:cNvGrpSpPr/>
          <p:nvPr/>
        </p:nvGrpSpPr>
        <p:grpSpPr>
          <a:xfrm>
            <a:off x="457202" y="1643864"/>
            <a:ext cx="6229348" cy="4152197"/>
            <a:chOff x="457202" y="2037646"/>
            <a:chExt cx="6229348" cy="4152197"/>
          </a:xfrm>
        </p:grpSpPr>
        <p:cxnSp>
          <p:nvCxnSpPr>
            <p:cNvPr id="7" name="Straight Connector 6">
              <a:extLst>
                <a:ext uri="{FF2B5EF4-FFF2-40B4-BE49-F238E27FC236}">
                  <a16:creationId xmlns:a16="http://schemas.microsoft.com/office/drawing/2014/main" id="{73F6EA19-B209-F585-98FF-9B3561CCD7B7}"/>
                </a:ext>
              </a:extLst>
            </p:cNvPr>
            <p:cNvCxnSpPr>
              <a:cxnSpLocks/>
            </p:cNvCxnSpPr>
            <p:nvPr/>
          </p:nvCxnSpPr>
          <p:spPr>
            <a:xfrm>
              <a:off x="1343026" y="2839705"/>
              <a:ext cx="5343523" cy="0"/>
            </a:xfrm>
            <a:prstGeom prst="line">
              <a:avLst/>
            </a:prstGeom>
            <a:ln>
              <a:solidFill>
                <a:srgbClr val="CFCFC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F5BCC5A-AB95-8B22-E78C-121C0479C60B}"/>
                </a:ext>
              </a:extLst>
            </p:cNvPr>
            <p:cNvCxnSpPr/>
            <p:nvPr/>
          </p:nvCxnSpPr>
          <p:spPr>
            <a:xfrm>
              <a:off x="1343026" y="4543923"/>
              <a:ext cx="5343523" cy="0"/>
            </a:xfrm>
            <a:prstGeom prst="line">
              <a:avLst/>
            </a:prstGeom>
            <a:ln>
              <a:solidFill>
                <a:srgbClr val="CFCFC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540A134-2B67-F460-4028-A515FB659C15}"/>
                </a:ext>
              </a:extLst>
            </p:cNvPr>
            <p:cNvCxnSpPr/>
            <p:nvPr/>
          </p:nvCxnSpPr>
          <p:spPr>
            <a:xfrm>
              <a:off x="1343026" y="5449553"/>
              <a:ext cx="5343523" cy="0"/>
            </a:xfrm>
            <a:prstGeom prst="line">
              <a:avLst/>
            </a:prstGeom>
            <a:ln>
              <a:solidFill>
                <a:srgbClr val="CFCFCF"/>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A84714E-C106-3224-CDF0-77F1627390DB}"/>
                </a:ext>
              </a:extLst>
            </p:cNvPr>
            <p:cNvCxnSpPr>
              <a:cxnSpLocks/>
            </p:cNvCxnSpPr>
            <p:nvPr/>
          </p:nvCxnSpPr>
          <p:spPr>
            <a:xfrm>
              <a:off x="1343026" y="6189843"/>
              <a:ext cx="5343523" cy="0"/>
            </a:xfrm>
            <a:prstGeom prst="line">
              <a:avLst/>
            </a:prstGeom>
            <a:ln>
              <a:solidFill>
                <a:srgbClr val="CFCFCF"/>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22B0A54-2D15-35FF-3104-3FE61A1B23EC}"/>
                </a:ext>
              </a:extLst>
            </p:cNvPr>
            <p:cNvCxnSpPr/>
            <p:nvPr/>
          </p:nvCxnSpPr>
          <p:spPr>
            <a:xfrm>
              <a:off x="3476625" y="2317235"/>
              <a:ext cx="0" cy="3872608"/>
            </a:xfrm>
            <a:prstGeom prst="line">
              <a:avLst/>
            </a:prstGeom>
            <a:ln>
              <a:solidFill>
                <a:srgbClr val="CFCFC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F664796-74AD-D7C4-AEDA-703679FE8ED7}"/>
                </a:ext>
              </a:extLst>
            </p:cNvPr>
            <p:cNvCxnSpPr/>
            <p:nvPr/>
          </p:nvCxnSpPr>
          <p:spPr>
            <a:xfrm>
              <a:off x="5610224" y="2317235"/>
              <a:ext cx="0" cy="3872608"/>
            </a:xfrm>
            <a:prstGeom prst="line">
              <a:avLst/>
            </a:prstGeom>
            <a:ln>
              <a:solidFill>
                <a:srgbClr val="CFCFC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D223B94-5379-3DE1-2B5E-D012CBC345C3}"/>
                </a:ext>
              </a:extLst>
            </p:cNvPr>
            <p:cNvCxnSpPr/>
            <p:nvPr/>
          </p:nvCxnSpPr>
          <p:spPr>
            <a:xfrm>
              <a:off x="6686549" y="2317235"/>
              <a:ext cx="0" cy="3872608"/>
            </a:xfrm>
            <a:prstGeom prst="line">
              <a:avLst/>
            </a:prstGeom>
            <a:ln>
              <a:solidFill>
                <a:srgbClr val="CFCFCF"/>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7ADBF1DC-9388-9DE2-C8AB-E4A0D95D982F}"/>
                </a:ext>
              </a:extLst>
            </p:cNvPr>
            <p:cNvSpPr>
              <a:spLocks/>
            </p:cNvSpPr>
            <p:nvPr/>
          </p:nvSpPr>
          <p:spPr bwMode="auto">
            <a:xfrm>
              <a:off x="457202" y="5449553"/>
              <a:ext cx="885824" cy="740290"/>
            </a:xfrm>
            <a:prstGeom prst="rect">
              <a:avLst/>
            </a:prstGeom>
            <a:solidFill>
              <a:srgbClr val="F3F3F3"/>
            </a:solidFill>
            <a:ln w="9525">
              <a:solidFill>
                <a:schemeClr val="tx1"/>
              </a:solidFill>
              <a:miter lim="800000"/>
              <a:headEnd/>
              <a:tailEnd/>
            </a:ln>
          </p:spPr>
          <p:txBody>
            <a:bodyPr rot="0" spcFirstLastPara="0" vertOverflow="overflow" horzOverflow="overflow" vert="horz" wrap="square" lIns="45720" tIns="91440" rIns="45720" bIns="91440" numCol="1" spcCol="0" rtlCol="0" fromWordArt="0" anchor="ctr" anchorCtr="0" forceAA="0" compatLnSpc="1">
              <a:prstTxWarp prst="textNoShape">
                <a:avLst/>
              </a:prstTxWarp>
              <a:noAutofit/>
            </a:bodyPr>
            <a:lstStyle/>
            <a:p>
              <a:pPr algn="ctr" eaLnBrk="0" fontAlgn="base" hangingPunct="0">
                <a:spcBef>
                  <a:spcPts val="300"/>
                </a:spcBef>
                <a:spcAft>
                  <a:spcPts val="300"/>
                </a:spcAft>
              </a:pPr>
              <a:r>
                <a:rPr lang="en-US" sz="1400" b="1" dirty="0">
                  <a:cs typeface="Arial" pitchFamily="34" charset="0"/>
                </a:rPr>
                <a:t>T2D </a:t>
              </a:r>
              <a:br>
                <a:rPr lang="en-US" sz="1400" b="1" dirty="0">
                  <a:cs typeface="Arial" pitchFamily="34" charset="0"/>
                </a:rPr>
              </a:br>
              <a:r>
                <a:rPr lang="en-US" sz="1200" dirty="0">
                  <a:cs typeface="Arial" pitchFamily="34" charset="0"/>
                </a:rPr>
                <a:t>(15 – 20%)</a:t>
              </a:r>
              <a:endParaRPr lang="en-US" sz="1200" b="1" dirty="0">
                <a:cs typeface="Arial" pitchFamily="34" charset="0"/>
              </a:endParaRPr>
            </a:p>
          </p:txBody>
        </p:sp>
        <p:sp>
          <p:nvSpPr>
            <p:cNvPr id="16" name="Rectangle 15">
              <a:extLst>
                <a:ext uri="{FF2B5EF4-FFF2-40B4-BE49-F238E27FC236}">
                  <a16:creationId xmlns:a16="http://schemas.microsoft.com/office/drawing/2014/main" id="{F7A03932-8CEA-5FDF-DB73-2E8CB985AC50}"/>
                </a:ext>
              </a:extLst>
            </p:cNvPr>
            <p:cNvSpPr>
              <a:spLocks/>
            </p:cNvSpPr>
            <p:nvPr/>
          </p:nvSpPr>
          <p:spPr bwMode="auto">
            <a:xfrm>
              <a:off x="457202" y="2317236"/>
              <a:ext cx="885824" cy="522469"/>
            </a:xfrm>
            <a:prstGeom prst="rect">
              <a:avLst/>
            </a:prstGeom>
            <a:solidFill>
              <a:srgbClr val="F3F3F3"/>
            </a:solidFill>
            <a:ln w="9525">
              <a:solidFill>
                <a:schemeClr val="tx1"/>
              </a:solidFill>
              <a:miter lim="800000"/>
              <a:headEnd/>
              <a:tailEnd/>
            </a:ln>
          </p:spPr>
          <p:txBody>
            <a:bodyPr rot="0" spcFirstLastPara="0" vertOverflow="overflow" horzOverflow="overflow" vert="horz" wrap="square" lIns="45720" tIns="91440" rIns="45720" bIns="91440" numCol="1" spcCol="0" rtlCol="0" fromWordArt="0" anchor="ctr" anchorCtr="0" forceAA="0" compatLnSpc="1">
              <a:prstTxWarp prst="textNoShape">
                <a:avLst/>
              </a:prstTxWarp>
              <a:noAutofit/>
            </a:bodyPr>
            <a:lstStyle/>
            <a:p>
              <a:pPr algn="ctr" eaLnBrk="0" fontAlgn="base" hangingPunct="0">
                <a:spcBef>
                  <a:spcPts val="300"/>
                </a:spcBef>
                <a:spcAft>
                  <a:spcPts val="300"/>
                </a:spcAft>
              </a:pPr>
              <a:r>
                <a:rPr lang="en-US" sz="1200" b="1" dirty="0">
                  <a:cs typeface="Arial" pitchFamily="34" charset="0"/>
                </a:rPr>
                <a:t>“Lean” MASH </a:t>
              </a:r>
              <a:r>
                <a:rPr lang="en-US" sz="1000" dirty="0">
                  <a:cs typeface="Arial" pitchFamily="34" charset="0"/>
                </a:rPr>
                <a:t>(~10%)</a:t>
              </a:r>
              <a:endParaRPr lang="en-US" sz="1000" b="1" dirty="0">
                <a:cs typeface="Arial" pitchFamily="34" charset="0"/>
              </a:endParaRPr>
            </a:p>
          </p:txBody>
        </p:sp>
        <p:sp>
          <p:nvSpPr>
            <p:cNvPr id="17" name="Rectangle 16">
              <a:extLst>
                <a:ext uri="{FF2B5EF4-FFF2-40B4-BE49-F238E27FC236}">
                  <a16:creationId xmlns:a16="http://schemas.microsoft.com/office/drawing/2014/main" id="{342689E9-844E-1563-7739-0DBF20F873E5}"/>
                </a:ext>
              </a:extLst>
            </p:cNvPr>
            <p:cNvSpPr>
              <a:spLocks/>
            </p:cNvSpPr>
            <p:nvPr/>
          </p:nvSpPr>
          <p:spPr bwMode="auto">
            <a:xfrm>
              <a:off x="457202" y="4543923"/>
              <a:ext cx="885824" cy="905630"/>
            </a:xfrm>
            <a:prstGeom prst="rect">
              <a:avLst/>
            </a:prstGeom>
            <a:solidFill>
              <a:srgbClr val="F3F3F3"/>
            </a:solidFill>
            <a:ln w="9525">
              <a:solidFill>
                <a:schemeClr val="tx1"/>
              </a:solidFill>
              <a:miter lim="800000"/>
              <a:headEnd/>
              <a:tailEnd/>
            </a:ln>
          </p:spPr>
          <p:txBody>
            <a:bodyPr rot="0" spcFirstLastPara="0" vertOverflow="overflow" horzOverflow="overflow" vert="horz" wrap="square" lIns="45720" tIns="91440" rIns="45720" bIns="91440" numCol="1" spcCol="0" rtlCol="0" fromWordArt="0" anchor="ctr" anchorCtr="0" forceAA="0" compatLnSpc="1">
              <a:prstTxWarp prst="textNoShape">
                <a:avLst/>
              </a:prstTxWarp>
              <a:noAutofit/>
            </a:bodyPr>
            <a:lstStyle/>
            <a:p>
              <a:pPr algn="ctr" eaLnBrk="0" fontAlgn="base" hangingPunct="0">
                <a:spcBef>
                  <a:spcPts val="300"/>
                </a:spcBef>
                <a:spcAft>
                  <a:spcPts val="300"/>
                </a:spcAft>
              </a:pPr>
              <a:r>
                <a:rPr lang="en-US" sz="1400" b="1" dirty="0">
                  <a:cs typeface="Arial" pitchFamily="34" charset="0"/>
                </a:rPr>
                <a:t>T2D and Obesity </a:t>
              </a:r>
              <a:r>
                <a:rPr lang="en-US" sz="1200" dirty="0">
                  <a:cs typeface="Arial" pitchFamily="34" charset="0"/>
                </a:rPr>
                <a:t>(20 – 25%)</a:t>
              </a:r>
              <a:endParaRPr lang="en-US" sz="1400" b="1" dirty="0">
                <a:cs typeface="Arial" pitchFamily="34" charset="0"/>
              </a:endParaRPr>
            </a:p>
          </p:txBody>
        </p:sp>
        <p:sp>
          <p:nvSpPr>
            <p:cNvPr id="18" name="Rectangle 17">
              <a:extLst>
                <a:ext uri="{FF2B5EF4-FFF2-40B4-BE49-F238E27FC236}">
                  <a16:creationId xmlns:a16="http://schemas.microsoft.com/office/drawing/2014/main" id="{8CF12206-F61B-81E4-CE15-9B6FC13AA0A8}"/>
                </a:ext>
              </a:extLst>
            </p:cNvPr>
            <p:cNvSpPr>
              <a:spLocks/>
            </p:cNvSpPr>
            <p:nvPr/>
          </p:nvSpPr>
          <p:spPr bwMode="auto">
            <a:xfrm>
              <a:off x="457202" y="2839705"/>
              <a:ext cx="885824" cy="1704218"/>
            </a:xfrm>
            <a:prstGeom prst="rect">
              <a:avLst/>
            </a:prstGeom>
            <a:solidFill>
              <a:srgbClr val="F3F3F3"/>
            </a:solidFill>
            <a:ln w="9525">
              <a:solidFill>
                <a:schemeClr val="tx1"/>
              </a:solidFill>
              <a:miter lim="800000"/>
              <a:headEnd/>
              <a:tailEnd/>
            </a:ln>
          </p:spPr>
          <p:txBody>
            <a:bodyPr rot="0" spcFirstLastPara="0" vertOverflow="overflow" horzOverflow="overflow" vert="horz" wrap="square" lIns="45720" tIns="91440" rIns="45720" bIns="91440" numCol="1" spcCol="0" rtlCol="0" fromWordArt="0" anchor="ctr" anchorCtr="0" forceAA="0" compatLnSpc="1">
              <a:prstTxWarp prst="textNoShape">
                <a:avLst/>
              </a:prstTxWarp>
              <a:noAutofit/>
            </a:bodyPr>
            <a:lstStyle/>
            <a:p>
              <a:pPr algn="ctr" eaLnBrk="0" fontAlgn="base" hangingPunct="0">
                <a:spcBef>
                  <a:spcPts val="300"/>
                </a:spcBef>
                <a:spcAft>
                  <a:spcPts val="300"/>
                </a:spcAft>
              </a:pPr>
              <a:r>
                <a:rPr lang="en-US" sz="1400" b="1" dirty="0">
                  <a:cs typeface="Arial" pitchFamily="34" charset="0"/>
                </a:rPr>
                <a:t>Obesity / CV Risk </a:t>
              </a:r>
              <a:r>
                <a:rPr lang="en-US" sz="1200" dirty="0">
                  <a:cs typeface="Arial" pitchFamily="34" charset="0"/>
                </a:rPr>
                <a:t>(50 – 55%)</a:t>
              </a:r>
              <a:endParaRPr lang="en-US" sz="1400" b="1" dirty="0">
                <a:cs typeface="Arial" pitchFamily="34" charset="0"/>
              </a:endParaRPr>
            </a:p>
          </p:txBody>
        </p:sp>
        <p:sp>
          <p:nvSpPr>
            <p:cNvPr id="19" name="Rectangle 18">
              <a:extLst>
                <a:ext uri="{FF2B5EF4-FFF2-40B4-BE49-F238E27FC236}">
                  <a16:creationId xmlns:a16="http://schemas.microsoft.com/office/drawing/2014/main" id="{4C9E00D9-2140-E577-1488-155486E06F57}"/>
                </a:ext>
              </a:extLst>
            </p:cNvPr>
            <p:cNvSpPr>
              <a:spLocks/>
            </p:cNvSpPr>
            <p:nvPr/>
          </p:nvSpPr>
          <p:spPr bwMode="auto">
            <a:xfrm>
              <a:off x="5610224" y="2037646"/>
              <a:ext cx="1076326" cy="279590"/>
            </a:xfrm>
            <a:prstGeom prst="rect">
              <a:avLst/>
            </a:prstGeom>
            <a:solidFill>
              <a:srgbClr val="DDDDDD"/>
            </a:solidFill>
            <a:ln w="9525">
              <a:solidFill>
                <a:srgbClr val="878787"/>
              </a:solidFill>
              <a:miter lim="800000"/>
              <a:headEnd/>
              <a:tailEnd/>
            </a:ln>
          </p:spPr>
          <p:txBody>
            <a:bodyPr rot="0" spcFirstLastPara="0" vertOverflow="overflow" horzOverflow="overflow" vert="horz" wrap="square" lIns="92075" tIns="91440" rIns="92075" bIns="91440" numCol="1" spcCol="0" rtlCol="0" fromWordArt="0" anchor="ctr" anchorCtr="0" forceAA="0" compatLnSpc="1">
              <a:prstTxWarp prst="textNoShape">
                <a:avLst/>
              </a:prstTxWarp>
              <a:noAutofit/>
            </a:bodyPr>
            <a:lstStyle/>
            <a:p>
              <a:pPr algn="ctr" eaLnBrk="0" fontAlgn="base" hangingPunct="0">
                <a:spcBef>
                  <a:spcPts val="300"/>
                </a:spcBef>
                <a:spcAft>
                  <a:spcPts val="300"/>
                </a:spcAft>
              </a:pPr>
              <a:r>
                <a:rPr lang="en-US" sz="1200" b="1">
                  <a:solidFill>
                    <a:srgbClr val="7F7F7F"/>
                  </a:solidFill>
                  <a:cs typeface="Arial" pitchFamily="34" charset="0"/>
                </a:rPr>
                <a:t>F4cc </a:t>
              </a:r>
              <a:r>
                <a:rPr lang="en-US" sz="1200">
                  <a:solidFill>
                    <a:srgbClr val="7F7F7F"/>
                  </a:solidFill>
                  <a:cs typeface="Arial" pitchFamily="34" charset="0"/>
                </a:rPr>
                <a:t>(~10%)</a:t>
              </a:r>
              <a:endParaRPr lang="en-US" sz="1100">
                <a:solidFill>
                  <a:srgbClr val="7F7F7F"/>
                </a:solidFill>
                <a:cs typeface="Arial" pitchFamily="34" charset="0"/>
              </a:endParaRPr>
            </a:p>
          </p:txBody>
        </p:sp>
        <p:sp>
          <p:nvSpPr>
            <p:cNvPr id="20" name="Rectangle 19">
              <a:extLst>
                <a:ext uri="{FF2B5EF4-FFF2-40B4-BE49-F238E27FC236}">
                  <a16:creationId xmlns:a16="http://schemas.microsoft.com/office/drawing/2014/main" id="{B20D7149-9D12-0790-99D8-A738CCDAC8DB}"/>
                </a:ext>
              </a:extLst>
            </p:cNvPr>
            <p:cNvSpPr>
              <a:spLocks/>
            </p:cNvSpPr>
            <p:nvPr/>
          </p:nvSpPr>
          <p:spPr bwMode="auto">
            <a:xfrm>
              <a:off x="1343026" y="2037646"/>
              <a:ext cx="2133599" cy="279590"/>
            </a:xfrm>
            <a:prstGeom prst="rect">
              <a:avLst/>
            </a:prstGeom>
            <a:solidFill>
              <a:schemeClr val="accent6">
                <a:lumMod val="60000"/>
                <a:lumOff val="40000"/>
              </a:schemeClr>
            </a:solidFill>
            <a:ln w="9525">
              <a:solidFill>
                <a:schemeClr val="tx1"/>
              </a:solidFill>
              <a:miter lim="800000"/>
              <a:headEnd/>
              <a:tailEnd/>
            </a:ln>
          </p:spPr>
          <p:txBody>
            <a:bodyPr rot="0" spcFirstLastPara="0" vertOverflow="overflow" horzOverflow="overflow" vert="horz" wrap="square" lIns="92075" tIns="91440" rIns="92075" bIns="91440" numCol="1" spcCol="0" rtlCol="0" fromWordArt="0" anchor="ctr" anchorCtr="0" forceAA="0" compatLnSpc="1">
              <a:prstTxWarp prst="textNoShape">
                <a:avLst/>
              </a:prstTxWarp>
              <a:noAutofit/>
            </a:bodyPr>
            <a:lstStyle/>
            <a:p>
              <a:pPr algn="ctr" eaLnBrk="0" fontAlgn="base" hangingPunct="0">
                <a:spcBef>
                  <a:spcPts val="300"/>
                </a:spcBef>
                <a:spcAft>
                  <a:spcPts val="300"/>
                </a:spcAft>
              </a:pPr>
              <a:r>
                <a:rPr lang="en-US" sz="1400" b="1" dirty="0">
                  <a:cs typeface="Arial" pitchFamily="34" charset="0"/>
                </a:rPr>
                <a:t>F2 </a:t>
              </a:r>
              <a:r>
                <a:rPr lang="en-US" sz="1400" dirty="0">
                  <a:cs typeface="Arial" pitchFamily="34" charset="0"/>
                </a:rPr>
                <a:t>(~25%)</a:t>
              </a:r>
              <a:endParaRPr lang="en-US" sz="1200" b="1" dirty="0">
                <a:cs typeface="Arial" pitchFamily="34" charset="0"/>
              </a:endParaRPr>
            </a:p>
          </p:txBody>
        </p:sp>
        <p:sp>
          <p:nvSpPr>
            <p:cNvPr id="21" name="Rectangle 20">
              <a:extLst>
                <a:ext uri="{FF2B5EF4-FFF2-40B4-BE49-F238E27FC236}">
                  <a16:creationId xmlns:a16="http://schemas.microsoft.com/office/drawing/2014/main" id="{A8F2AB0C-29BB-0492-3A57-E0DA21BC586B}"/>
                </a:ext>
              </a:extLst>
            </p:cNvPr>
            <p:cNvSpPr>
              <a:spLocks/>
            </p:cNvSpPr>
            <p:nvPr/>
          </p:nvSpPr>
          <p:spPr bwMode="auto">
            <a:xfrm>
              <a:off x="3476625" y="2037646"/>
              <a:ext cx="2133599" cy="279590"/>
            </a:xfrm>
            <a:prstGeom prst="rect">
              <a:avLst/>
            </a:prstGeom>
            <a:solidFill>
              <a:schemeClr val="accent6">
                <a:lumMod val="75000"/>
              </a:schemeClr>
            </a:solidFill>
            <a:ln w="9525">
              <a:solidFill>
                <a:schemeClr val="tx1"/>
              </a:solidFill>
              <a:miter lim="800000"/>
              <a:headEnd/>
              <a:tailEnd/>
            </a:ln>
          </p:spPr>
          <p:txBody>
            <a:bodyPr rot="0" spcFirstLastPara="0" vertOverflow="overflow" horzOverflow="overflow" vert="horz" wrap="square" lIns="92075" tIns="91440" rIns="92075" bIns="91440" numCol="1" spcCol="0" rtlCol="0" fromWordArt="0" anchor="ctr" anchorCtr="0" forceAA="0" compatLnSpc="1">
              <a:prstTxWarp prst="textNoShape">
                <a:avLst/>
              </a:prstTxWarp>
              <a:noAutofit/>
            </a:bodyPr>
            <a:lstStyle/>
            <a:p>
              <a:pPr algn="ctr" eaLnBrk="0" fontAlgn="base" hangingPunct="0">
                <a:spcBef>
                  <a:spcPts val="300"/>
                </a:spcBef>
                <a:spcAft>
                  <a:spcPts val="300"/>
                </a:spcAft>
              </a:pPr>
              <a:r>
                <a:rPr lang="en-US" sz="1400" b="1" dirty="0">
                  <a:solidFill>
                    <a:schemeClr val="bg1"/>
                  </a:solidFill>
                  <a:cs typeface="Arial" pitchFamily="34" charset="0"/>
                </a:rPr>
                <a:t>F3 </a:t>
              </a:r>
              <a:r>
                <a:rPr lang="en-US" sz="1400" dirty="0">
                  <a:solidFill>
                    <a:schemeClr val="bg1"/>
                  </a:solidFill>
                  <a:cs typeface="Arial" pitchFamily="34" charset="0"/>
                </a:rPr>
                <a:t>(~27%)</a:t>
              </a:r>
              <a:endParaRPr lang="en-US" sz="1200" b="1" dirty="0">
                <a:solidFill>
                  <a:schemeClr val="bg1"/>
                </a:solidFill>
                <a:cs typeface="Arial" pitchFamily="34" charset="0"/>
              </a:endParaRPr>
            </a:p>
          </p:txBody>
        </p:sp>
        <p:sp>
          <p:nvSpPr>
            <p:cNvPr id="38" name="Rectangle: Rounded Corners 37">
              <a:extLst>
                <a:ext uri="{FF2B5EF4-FFF2-40B4-BE49-F238E27FC236}">
                  <a16:creationId xmlns:a16="http://schemas.microsoft.com/office/drawing/2014/main" id="{172C263C-1E6C-EDA1-9948-A140325750A5}"/>
                </a:ext>
              </a:extLst>
            </p:cNvPr>
            <p:cNvSpPr>
              <a:spLocks/>
            </p:cNvSpPr>
            <p:nvPr/>
          </p:nvSpPr>
          <p:spPr bwMode="auto">
            <a:xfrm>
              <a:off x="1457322" y="2495827"/>
              <a:ext cx="3624265" cy="1612664"/>
            </a:xfrm>
            <a:prstGeom prst="roundRect">
              <a:avLst>
                <a:gd name="adj" fmla="val 7217"/>
              </a:avLst>
            </a:prstGeom>
            <a:solidFill>
              <a:srgbClr val="FFE7E1">
                <a:alpha val="50196"/>
              </a:srgbClr>
            </a:solidFill>
            <a:ln w="12700">
              <a:solidFill>
                <a:srgbClr val="E16847"/>
              </a:solidFill>
              <a:miter lim="800000"/>
              <a:headEnd/>
              <a:tailEnd/>
            </a:ln>
          </p:spPr>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eaLnBrk="0" fontAlgn="base" hangingPunct="0">
                <a:spcBef>
                  <a:spcPts val="300"/>
                </a:spcBef>
                <a:spcAft>
                  <a:spcPts val="300"/>
                </a:spcAft>
              </a:pPr>
              <a:r>
                <a:rPr lang="en-US" sz="1400" b="1" i="1" dirty="0">
                  <a:cs typeface="Arial" pitchFamily="34" charset="0"/>
                </a:rPr>
                <a:t>THR-β</a:t>
              </a:r>
            </a:p>
          </p:txBody>
        </p:sp>
        <p:sp>
          <p:nvSpPr>
            <p:cNvPr id="39" name="Rectangle: Rounded Corners 38">
              <a:extLst>
                <a:ext uri="{FF2B5EF4-FFF2-40B4-BE49-F238E27FC236}">
                  <a16:creationId xmlns:a16="http://schemas.microsoft.com/office/drawing/2014/main" id="{C5A17FED-78B8-3AD1-5C26-EE54B8EE5663}"/>
                </a:ext>
              </a:extLst>
            </p:cNvPr>
            <p:cNvSpPr>
              <a:spLocks/>
            </p:cNvSpPr>
            <p:nvPr/>
          </p:nvSpPr>
          <p:spPr bwMode="auto">
            <a:xfrm>
              <a:off x="5168897" y="2495558"/>
              <a:ext cx="969097" cy="3638349"/>
            </a:xfrm>
            <a:prstGeom prst="roundRect">
              <a:avLst>
                <a:gd name="adj" fmla="val 17329"/>
              </a:avLst>
            </a:prstGeom>
            <a:solidFill>
              <a:srgbClr val="FFFACC">
                <a:alpha val="69804"/>
              </a:srgbClr>
            </a:solidFill>
            <a:ln w="12700">
              <a:solidFill>
                <a:srgbClr val="FFC000"/>
              </a:solidFill>
              <a:miter lim="800000"/>
              <a:headEnd/>
              <a:tailEnd/>
            </a:ln>
          </p:spPr>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algn="r" eaLnBrk="0" fontAlgn="base" hangingPunct="0">
                <a:spcBef>
                  <a:spcPts val="300"/>
                </a:spcBef>
                <a:spcAft>
                  <a:spcPts val="300"/>
                </a:spcAft>
              </a:pPr>
              <a:r>
                <a:rPr lang="en-US" sz="1400" b="1" i="1" dirty="0">
                  <a:cs typeface="Arial" pitchFamily="34" charset="0"/>
                </a:rPr>
                <a:t>FGF21</a:t>
              </a:r>
            </a:p>
          </p:txBody>
        </p:sp>
        <p:sp>
          <p:nvSpPr>
            <p:cNvPr id="41" name="Rectangle: Rounded Corners 26">
              <a:extLst>
                <a:ext uri="{FF2B5EF4-FFF2-40B4-BE49-F238E27FC236}">
                  <a16:creationId xmlns:a16="http://schemas.microsoft.com/office/drawing/2014/main" id="{4C659160-AEA9-1B49-6E09-4A2B2F47F79C}"/>
                </a:ext>
              </a:extLst>
            </p:cNvPr>
            <p:cNvSpPr>
              <a:spLocks/>
            </p:cNvSpPr>
            <p:nvPr/>
          </p:nvSpPr>
          <p:spPr bwMode="auto">
            <a:xfrm>
              <a:off x="5456199" y="2495559"/>
              <a:ext cx="1116054" cy="3638346"/>
            </a:xfrm>
            <a:custGeom>
              <a:avLst/>
              <a:gdLst>
                <a:gd name="connsiteX0" fmla="*/ 0 w 1352552"/>
                <a:gd name="connsiteY0" fmla="*/ 131725 h 3396961"/>
                <a:gd name="connsiteX1" fmla="*/ 131725 w 1352552"/>
                <a:gd name="connsiteY1" fmla="*/ 0 h 3396961"/>
                <a:gd name="connsiteX2" fmla="*/ 1220827 w 1352552"/>
                <a:gd name="connsiteY2" fmla="*/ 0 h 3396961"/>
                <a:gd name="connsiteX3" fmla="*/ 1352552 w 1352552"/>
                <a:gd name="connsiteY3" fmla="*/ 131725 h 3396961"/>
                <a:gd name="connsiteX4" fmla="*/ 1352552 w 1352552"/>
                <a:gd name="connsiteY4" fmla="*/ 3265236 h 3396961"/>
                <a:gd name="connsiteX5" fmla="*/ 1220827 w 1352552"/>
                <a:gd name="connsiteY5" fmla="*/ 3396961 h 3396961"/>
                <a:gd name="connsiteX6" fmla="*/ 131725 w 1352552"/>
                <a:gd name="connsiteY6" fmla="*/ 3396961 h 3396961"/>
                <a:gd name="connsiteX7" fmla="*/ 0 w 1352552"/>
                <a:gd name="connsiteY7" fmla="*/ 3265236 h 3396961"/>
                <a:gd name="connsiteX8" fmla="*/ 0 w 1352552"/>
                <a:gd name="connsiteY8" fmla="*/ 131725 h 3396961"/>
                <a:gd name="connsiteX0" fmla="*/ 0 w 1352552"/>
                <a:gd name="connsiteY0" fmla="*/ 3265236 h 3396961"/>
                <a:gd name="connsiteX1" fmla="*/ 131725 w 1352552"/>
                <a:gd name="connsiteY1" fmla="*/ 0 h 3396961"/>
                <a:gd name="connsiteX2" fmla="*/ 1220827 w 1352552"/>
                <a:gd name="connsiteY2" fmla="*/ 0 h 3396961"/>
                <a:gd name="connsiteX3" fmla="*/ 1352552 w 1352552"/>
                <a:gd name="connsiteY3" fmla="*/ 131725 h 3396961"/>
                <a:gd name="connsiteX4" fmla="*/ 1352552 w 1352552"/>
                <a:gd name="connsiteY4" fmla="*/ 3265236 h 3396961"/>
                <a:gd name="connsiteX5" fmla="*/ 1220827 w 1352552"/>
                <a:gd name="connsiteY5" fmla="*/ 3396961 h 3396961"/>
                <a:gd name="connsiteX6" fmla="*/ 131725 w 1352552"/>
                <a:gd name="connsiteY6" fmla="*/ 3396961 h 3396961"/>
                <a:gd name="connsiteX7" fmla="*/ 0 w 1352552"/>
                <a:gd name="connsiteY7" fmla="*/ 3265236 h 3396961"/>
                <a:gd name="connsiteX0" fmla="*/ 136137 w 1356964"/>
                <a:gd name="connsiteY0" fmla="*/ 3396961 h 3396961"/>
                <a:gd name="connsiteX1" fmla="*/ 136137 w 1356964"/>
                <a:gd name="connsiteY1" fmla="*/ 0 h 3396961"/>
                <a:gd name="connsiteX2" fmla="*/ 1225239 w 1356964"/>
                <a:gd name="connsiteY2" fmla="*/ 0 h 3396961"/>
                <a:gd name="connsiteX3" fmla="*/ 1356964 w 1356964"/>
                <a:gd name="connsiteY3" fmla="*/ 131725 h 3396961"/>
                <a:gd name="connsiteX4" fmla="*/ 1356964 w 1356964"/>
                <a:gd name="connsiteY4" fmla="*/ 3265236 h 3396961"/>
                <a:gd name="connsiteX5" fmla="*/ 1225239 w 1356964"/>
                <a:gd name="connsiteY5" fmla="*/ 3396961 h 3396961"/>
                <a:gd name="connsiteX6" fmla="*/ 136137 w 1356964"/>
                <a:gd name="connsiteY6" fmla="*/ 3396961 h 3396961"/>
                <a:gd name="connsiteX0" fmla="*/ 126445 w 1347272"/>
                <a:gd name="connsiteY0" fmla="*/ 0 h 3396961"/>
                <a:gd name="connsiteX1" fmla="*/ 1215547 w 1347272"/>
                <a:gd name="connsiteY1" fmla="*/ 0 h 3396961"/>
                <a:gd name="connsiteX2" fmla="*/ 1347272 w 1347272"/>
                <a:gd name="connsiteY2" fmla="*/ 131725 h 3396961"/>
                <a:gd name="connsiteX3" fmla="*/ 1347272 w 1347272"/>
                <a:gd name="connsiteY3" fmla="*/ 3265236 h 3396961"/>
                <a:gd name="connsiteX4" fmla="*/ 1215547 w 1347272"/>
                <a:gd name="connsiteY4" fmla="*/ 3396961 h 3396961"/>
                <a:gd name="connsiteX5" fmla="*/ 126445 w 1347272"/>
                <a:gd name="connsiteY5" fmla="*/ 3396961 h 3396961"/>
                <a:gd name="connsiteX6" fmla="*/ 217885 w 1347272"/>
                <a:gd name="connsiteY6" fmla="*/ 91440 h 3396961"/>
                <a:gd name="connsiteX0" fmla="*/ 0 w 1220827"/>
                <a:gd name="connsiteY0" fmla="*/ 0 h 3396961"/>
                <a:gd name="connsiteX1" fmla="*/ 1089102 w 1220827"/>
                <a:gd name="connsiteY1" fmla="*/ 0 h 3396961"/>
                <a:gd name="connsiteX2" fmla="*/ 1220827 w 1220827"/>
                <a:gd name="connsiteY2" fmla="*/ 131725 h 3396961"/>
                <a:gd name="connsiteX3" fmla="*/ 1220827 w 1220827"/>
                <a:gd name="connsiteY3" fmla="*/ 3265236 h 3396961"/>
                <a:gd name="connsiteX4" fmla="*/ 1089102 w 1220827"/>
                <a:gd name="connsiteY4" fmla="*/ 3396961 h 3396961"/>
                <a:gd name="connsiteX5" fmla="*/ 0 w 1220827"/>
                <a:gd name="connsiteY5" fmla="*/ 3396961 h 3396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0827" h="3396961">
                  <a:moveTo>
                    <a:pt x="0" y="0"/>
                  </a:moveTo>
                  <a:lnTo>
                    <a:pt x="1089102" y="0"/>
                  </a:lnTo>
                  <a:cubicBezTo>
                    <a:pt x="1161852" y="0"/>
                    <a:pt x="1220827" y="58975"/>
                    <a:pt x="1220827" y="131725"/>
                  </a:cubicBezTo>
                  <a:lnTo>
                    <a:pt x="1220827" y="3265236"/>
                  </a:lnTo>
                  <a:cubicBezTo>
                    <a:pt x="1220827" y="3337986"/>
                    <a:pt x="1161852" y="3396961"/>
                    <a:pt x="1089102" y="3396961"/>
                  </a:cubicBezTo>
                  <a:lnTo>
                    <a:pt x="0" y="3396961"/>
                  </a:lnTo>
                </a:path>
              </a:pathLst>
            </a:custGeom>
            <a:noFill/>
            <a:ln w="12700">
              <a:solidFill>
                <a:srgbClr val="FFC000"/>
              </a:solidFill>
              <a:prstDash val="dash"/>
              <a:miter lim="800000"/>
              <a:headEnd/>
              <a:tailEnd/>
            </a:ln>
          </p:spPr>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algn="r" eaLnBrk="0" fontAlgn="base" hangingPunct="0">
                <a:spcBef>
                  <a:spcPts val="300"/>
                </a:spcBef>
                <a:spcAft>
                  <a:spcPts val="300"/>
                </a:spcAft>
              </a:pPr>
              <a:endParaRPr lang="en-US" sz="1400" b="1" i="1">
                <a:cs typeface="Arial" pitchFamily="34" charset="0"/>
              </a:endParaRPr>
            </a:p>
          </p:txBody>
        </p:sp>
        <p:sp>
          <p:nvSpPr>
            <p:cNvPr id="37" name="Rectangle: Rounded Corners 36">
              <a:extLst>
                <a:ext uri="{FF2B5EF4-FFF2-40B4-BE49-F238E27FC236}">
                  <a16:creationId xmlns:a16="http://schemas.microsoft.com/office/drawing/2014/main" id="{BC5C9228-048F-6906-FFBE-E4861DEC0961}"/>
                </a:ext>
              </a:extLst>
            </p:cNvPr>
            <p:cNvSpPr>
              <a:spLocks/>
            </p:cNvSpPr>
            <p:nvPr/>
          </p:nvSpPr>
          <p:spPr bwMode="auto">
            <a:xfrm>
              <a:off x="1445351" y="2910978"/>
              <a:ext cx="3048820" cy="3174541"/>
            </a:xfrm>
            <a:prstGeom prst="roundRect">
              <a:avLst>
                <a:gd name="adj" fmla="val 5275"/>
              </a:avLst>
            </a:prstGeom>
            <a:solidFill>
              <a:srgbClr val="E2EDFA">
                <a:alpha val="50196"/>
              </a:srgbClr>
            </a:solidFill>
            <a:ln w="12700">
              <a:solidFill>
                <a:srgbClr val="437CBB"/>
              </a:solidFill>
              <a:miter lim="800000"/>
              <a:headEnd/>
              <a:tailEnd/>
            </a:ln>
          </p:spPr>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eaLnBrk="0" fontAlgn="base" hangingPunct="0">
                <a:spcBef>
                  <a:spcPts val="300"/>
                </a:spcBef>
                <a:spcAft>
                  <a:spcPts val="300"/>
                </a:spcAft>
              </a:pPr>
              <a:r>
                <a:rPr lang="en-US" sz="1400" b="1" i="1" dirty="0">
                  <a:cs typeface="Arial" pitchFamily="34" charset="0"/>
                </a:rPr>
                <a:t>GLP-1</a:t>
              </a:r>
            </a:p>
          </p:txBody>
        </p:sp>
        <p:sp>
          <p:nvSpPr>
            <p:cNvPr id="40" name="Rectangle: Rounded Corners 39">
              <a:extLst>
                <a:ext uri="{FF2B5EF4-FFF2-40B4-BE49-F238E27FC236}">
                  <a16:creationId xmlns:a16="http://schemas.microsoft.com/office/drawing/2014/main" id="{A7E9742B-B4B9-56F2-57F1-CB8B9C25523E}"/>
                </a:ext>
              </a:extLst>
            </p:cNvPr>
            <p:cNvSpPr>
              <a:spLocks/>
            </p:cNvSpPr>
            <p:nvPr/>
          </p:nvSpPr>
          <p:spPr bwMode="auto">
            <a:xfrm>
              <a:off x="2146249" y="4162992"/>
              <a:ext cx="3349679" cy="1977028"/>
            </a:xfrm>
            <a:prstGeom prst="roundRect">
              <a:avLst>
                <a:gd name="adj" fmla="val 5853"/>
              </a:avLst>
            </a:prstGeom>
            <a:solidFill>
              <a:schemeClr val="accent6">
                <a:lumMod val="20000"/>
                <a:lumOff val="80000"/>
                <a:alpha val="50196"/>
              </a:schemeClr>
            </a:solidFill>
            <a:ln w="38100">
              <a:solidFill>
                <a:schemeClr val="accent6"/>
              </a:solidFill>
              <a:miter lim="800000"/>
              <a:headEnd/>
              <a:tailEnd/>
            </a:ln>
          </p:spPr>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eaLnBrk="0" fontAlgn="base" hangingPunct="0">
                <a:spcBef>
                  <a:spcPts val="300"/>
                </a:spcBef>
                <a:spcAft>
                  <a:spcPts val="300"/>
                </a:spcAft>
              </a:pPr>
              <a:r>
                <a:rPr lang="en-US" sz="1600" b="1" i="1" dirty="0">
                  <a:solidFill>
                    <a:srgbClr val="669900"/>
                  </a:solidFill>
                  <a:cs typeface="Arial" pitchFamily="34" charset="0"/>
                </a:rPr>
                <a:t>Pan-PPAR</a:t>
              </a:r>
            </a:p>
          </p:txBody>
        </p:sp>
      </p:grpSp>
      <p:sp>
        <p:nvSpPr>
          <p:cNvPr id="3" name="Espace réservé du pied de page 3">
            <a:extLst>
              <a:ext uri="{FF2B5EF4-FFF2-40B4-BE49-F238E27FC236}">
                <a16:creationId xmlns:a16="http://schemas.microsoft.com/office/drawing/2014/main" id="{CC162B36-F331-5EEF-CAFC-9942BD8ABD00}"/>
              </a:ext>
            </a:extLst>
          </p:cNvPr>
          <p:cNvSpPr>
            <a:spLocks noGrp="1"/>
          </p:cNvSpPr>
          <p:nvPr>
            <p:ph type="ftr" sz="quarter" idx="3"/>
          </p:nvPr>
        </p:nvSpPr>
        <p:spPr>
          <a:xfrm>
            <a:off x="305906" y="7250206"/>
            <a:ext cx="2519720" cy="252000"/>
          </a:xfrm>
          <a:noFill/>
          <a:ln>
            <a:noFill/>
          </a:ln>
        </p:spPr>
        <p:txBody>
          <a:bodyPr lIns="0" tIns="36000" rIns="36000" bIns="36000" anchor="ctr" anchorCtr="0">
            <a:noAutofit/>
          </a:bodyPr>
          <a:lstStyle/>
          <a:p>
            <a:r>
              <a:rPr lang="en-US" altLang="fr-FR" kern="0" dirty="0">
                <a:solidFill>
                  <a:prstClr val="black">
                    <a:lumMod val="75000"/>
                    <a:lumOff val="25000"/>
                  </a:prstClr>
                </a:solidFill>
              </a:rPr>
              <a:t>Corporate Presentation | December 2024</a:t>
            </a:r>
          </a:p>
        </p:txBody>
      </p:sp>
      <p:sp>
        <p:nvSpPr>
          <p:cNvPr id="4" name="Rectangle: Rounded Corners 1">
            <a:extLst>
              <a:ext uri="{FF2B5EF4-FFF2-40B4-BE49-F238E27FC236}">
                <a16:creationId xmlns:a16="http://schemas.microsoft.com/office/drawing/2014/main" id="{53F07DCF-BD66-0F8F-8A07-913974C5D2D9}"/>
              </a:ext>
            </a:extLst>
          </p:cNvPr>
          <p:cNvSpPr/>
          <p:nvPr/>
        </p:nvSpPr>
        <p:spPr bwMode="auto">
          <a:xfrm>
            <a:off x="288888" y="6183593"/>
            <a:ext cx="10164850" cy="548257"/>
          </a:xfrm>
          <a:prstGeom prst="roundRect">
            <a:avLst/>
          </a:prstGeom>
          <a:noFill/>
          <a:ln w="38100" cap="flat" cmpd="sng" algn="ctr">
            <a:solidFill>
              <a:srgbClr val="679524"/>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eaLnBrk="0" fontAlgn="base" hangingPunct="0">
              <a:spcBef>
                <a:spcPct val="0"/>
              </a:spcBef>
              <a:spcAft>
                <a:spcPct val="0"/>
              </a:spcAft>
              <a:defRPr/>
            </a:pPr>
            <a:r>
              <a:rPr kumimoji="0" lang="en-US" sz="1600" b="1" i="0" u="none" strike="noStrike" kern="1200" cap="none" spc="0" normalizeH="0" baseline="0" noProof="0" dirty="0">
                <a:ln>
                  <a:noFill/>
                </a:ln>
                <a:effectLst/>
                <a:uLnTx/>
                <a:uFillTx/>
                <a:latin typeface="Arial" pitchFamily="34" charset="0"/>
                <a:ea typeface="+mn-ea"/>
                <a:cs typeface="+mn-cs"/>
              </a:rPr>
              <a:t>With the observed antifibrotic, insulin-sensitizing and cardio-metabolic benefits</a:t>
            </a:r>
            <a:r>
              <a:rPr lang="en-US" sz="1600" b="1" dirty="0">
                <a:latin typeface="Arial" pitchFamily="34" charset="0"/>
              </a:rPr>
              <a:t>, </a:t>
            </a:r>
            <a:r>
              <a:rPr lang="en-US" sz="1600" b="1" dirty="0" err="1">
                <a:latin typeface="Arial" pitchFamily="34" charset="0"/>
              </a:rPr>
              <a:t>lanifibranor</a:t>
            </a:r>
            <a:r>
              <a:rPr lang="en-US" sz="1600" b="1" dirty="0">
                <a:latin typeface="Arial" pitchFamily="34" charset="0"/>
              </a:rPr>
              <a:t> is well positioned in</a:t>
            </a:r>
            <a:r>
              <a:rPr kumimoji="0" lang="en-US" sz="1600" b="1" i="0" u="none" strike="noStrike" kern="1200" cap="none" spc="0" normalizeH="0" baseline="0" noProof="0" dirty="0">
                <a:ln>
                  <a:noFill/>
                </a:ln>
                <a:effectLst/>
                <a:uLnTx/>
                <a:uFillTx/>
                <a:latin typeface="Arial" pitchFamily="34" charset="0"/>
                <a:ea typeface="+mn-ea"/>
                <a:cs typeface="+mn-cs"/>
              </a:rPr>
              <a:t> the market </a:t>
            </a:r>
            <a:r>
              <a:rPr lang="en-US" sz="1600" b="1" dirty="0">
                <a:latin typeface="Arial" pitchFamily="34" charset="0"/>
              </a:rPr>
              <a:t>for </a:t>
            </a:r>
            <a:r>
              <a:rPr kumimoji="0" lang="en-US" sz="1600" b="1" i="0" u="none" strike="noStrike" kern="1200" cap="none" spc="0" normalizeH="0" baseline="0" noProof="0" dirty="0">
                <a:ln>
                  <a:noFill/>
                </a:ln>
                <a:effectLst/>
                <a:uLnTx/>
                <a:uFillTx/>
                <a:latin typeface="Arial" pitchFamily="34" charset="0"/>
                <a:ea typeface="+mn-ea"/>
                <a:cs typeface="+mn-cs"/>
              </a:rPr>
              <a:t>MASH patients with advanced fibrosis and T2D</a:t>
            </a:r>
            <a:endParaRPr kumimoji="0" lang="en-GB" sz="1600" b="1" i="0" u="none" strike="noStrike" kern="1200" cap="none" spc="0" normalizeH="0" baseline="0" noProof="0" dirty="0">
              <a:ln>
                <a:noFill/>
              </a:ln>
              <a:effectLst/>
              <a:uLnTx/>
              <a:uFillTx/>
              <a:latin typeface="Arial" pitchFamily="34" charset="0"/>
              <a:ea typeface="+mn-ea"/>
              <a:cs typeface="+mn-cs"/>
            </a:endParaRPr>
          </a:p>
        </p:txBody>
      </p:sp>
    </p:spTree>
    <p:extLst>
      <p:ext uri="{BB962C8B-B14F-4D97-AF65-F5344CB8AC3E}">
        <p14:creationId xmlns:p14="http://schemas.microsoft.com/office/powerpoint/2010/main" val="3993474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70B0EE42-A9BC-491B-8578-83F3FF32459B}"/>
              </a:ext>
            </a:extLst>
          </p:cNvPr>
          <p:cNvGraphicFramePr>
            <a:graphicFrameLocks noChangeAspect="1"/>
          </p:cNvGraphicFramePr>
          <p:nvPr>
            <p:custDataLst>
              <p:tags r:id="rId1"/>
            </p:custDataLst>
          </p:nvPr>
        </p:nvGraphicFramePr>
        <p:xfrm>
          <a:off x="307620" y="217943"/>
          <a:ext cx="1497" cy="1497"/>
        </p:xfrm>
        <a:graphic>
          <a:graphicData uri="http://schemas.openxmlformats.org/presentationml/2006/ole">
            <mc:AlternateContent xmlns:mc="http://schemas.openxmlformats.org/markup-compatibility/2006">
              <mc:Choice xmlns:v="urn:schemas-microsoft-com:vml" Requires="v">
                <p:oleObj name="think-cell Slide" r:id="rId5" imgW="523" imgH="499" progId="TCLayout.ActiveDocument.1">
                  <p:embed/>
                </p:oleObj>
              </mc:Choice>
              <mc:Fallback>
                <p:oleObj name="think-cell Slide" r:id="rId5" imgW="523" imgH="499" progId="TCLayout.ActiveDocument.1">
                  <p:embed/>
                  <p:pic>
                    <p:nvPicPr>
                      <p:cNvPr id="7" name="Object 6" hidden="1">
                        <a:extLst>
                          <a:ext uri="{FF2B5EF4-FFF2-40B4-BE49-F238E27FC236}">
                            <a16:creationId xmlns:a16="http://schemas.microsoft.com/office/drawing/2014/main" id="{70B0EE42-A9BC-491B-8578-83F3FF32459B}"/>
                          </a:ext>
                        </a:extLst>
                      </p:cNvPr>
                      <p:cNvPicPr/>
                      <p:nvPr/>
                    </p:nvPicPr>
                    <p:blipFill>
                      <a:blip r:embed="rId6"/>
                      <a:stretch>
                        <a:fillRect/>
                      </a:stretch>
                    </p:blipFill>
                    <p:spPr>
                      <a:xfrm>
                        <a:off x="307620" y="217943"/>
                        <a:ext cx="1497" cy="1497"/>
                      </a:xfrm>
                      <a:prstGeom prst="rect">
                        <a:avLst/>
                      </a:prstGeom>
                    </p:spPr>
                  </p:pic>
                </p:oleObj>
              </mc:Fallback>
            </mc:AlternateContent>
          </a:graphicData>
        </a:graphic>
      </p:graphicFrame>
      <p:sp>
        <p:nvSpPr>
          <p:cNvPr id="6" name="Rectangle 5" hidden="1"/>
          <p:cNvSpPr/>
          <p:nvPr>
            <p:custDataLst>
              <p:tags r:id="rId2"/>
            </p:custDataLst>
          </p:nvPr>
        </p:nvSpPr>
        <p:spPr bwMode="auto">
          <a:xfrm>
            <a:off x="306123" y="216446"/>
            <a:ext cx="149659" cy="149659"/>
          </a:xfrm>
          <a:prstGeom prst="rect">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rtlCol="0" anchor="ctr" anchorCtr="0" compatLnSpc="1">
            <a:prstTxWarp prst="textNoShape">
              <a:avLst/>
            </a:prstTxWarp>
            <a:noAutofit/>
          </a:bodyPr>
          <a:lstStyle/>
          <a:p>
            <a:pPr marL="0" marR="0" lvl="0" indent="0" algn="ctr" defTabSz="861993" rtl="0" eaLnBrk="1" fontAlgn="auto" latinLnBrk="0" hangingPunct="1">
              <a:lnSpc>
                <a:spcPct val="100000"/>
              </a:lnSpc>
              <a:spcBef>
                <a:spcPts val="0"/>
              </a:spcBef>
              <a:spcAft>
                <a:spcPts val="0"/>
              </a:spcAft>
              <a:buClrTx/>
              <a:buSzTx/>
              <a:buFontTx/>
              <a:buNone/>
              <a:tabLst/>
              <a:defRPr/>
            </a:pPr>
            <a:endParaRPr kumimoji="0" lang="en-GB" sz="2262" b="0" i="0" u="none" strike="noStrike" kern="1200" cap="none" spc="0" normalizeH="0" baseline="0" noProof="0" dirty="0">
              <a:ln>
                <a:noFill/>
              </a:ln>
              <a:solidFill>
                <a:prstClr val="black"/>
              </a:solidFill>
              <a:effectLst/>
              <a:uLnTx/>
              <a:uFillTx/>
              <a:latin typeface="Arial" panose="020B0604020202020204" pitchFamily="34" charset="0"/>
              <a:ea typeface="+mn-ea"/>
              <a:cs typeface="+mn-cs"/>
              <a:sym typeface="Arial" panose="020B0604020202020204" pitchFamily="34" charset="0"/>
            </a:endParaRPr>
          </a:p>
        </p:txBody>
      </p:sp>
      <p:sp>
        <p:nvSpPr>
          <p:cNvPr id="37" name="TextBox 58"/>
          <p:cNvSpPr txBox="1">
            <a:spLocks noChangeArrowheads="1"/>
          </p:cNvSpPr>
          <p:nvPr/>
        </p:nvSpPr>
        <p:spPr bwMode="auto">
          <a:xfrm>
            <a:off x="6845320" y="2377310"/>
            <a:ext cx="3078929" cy="480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1662" tIns="31662" rIns="31662" bIns="31662" anchor="b"/>
          <a:lstStyle>
            <a:lvl1pPr defTabSz="852488">
              <a:defRPr>
                <a:solidFill>
                  <a:schemeClr val="tx1"/>
                </a:solidFill>
                <a:latin typeface="Arial" panose="020B0604020202020204" pitchFamily="34" charset="0"/>
              </a:defRPr>
            </a:lvl1pPr>
            <a:lvl2pPr marL="742950" indent="-285750" defTabSz="852488">
              <a:defRPr>
                <a:solidFill>
                  <a:schemeClr val="tx1"/>
                </a:solidFill>
                <a:latin typeface="Arial" panose="020B0604020202020204" pitchFamily="34" charset="0"/>
              </a:defRPr>
            </a:lvl2pPr>
            <a:lvl3pPr marL="1143000" indent="-228600" defTabSz="852488">
              <a:defRPr>
                <a:solidFill>
                  <a:schemeClr val="tx1"/>
                </a:solidFill>
                <a:latin typeface="Arial" panose="020B0604020202020204" pitchFamily="34" charset="0"/>
              </a:defRPr>
            </a:lvl3pPr>
            <a:lvl4pPr marL="1600200" indent="-228600" defTabSz="852488">
              <a:defRPr>
                <a:solidFill>
                  <a:schemeClr val="tx1"/>
                </a:solidFill>
                <a:latin typeface="Arial" panose="020B0604020202020204" pitchFamily="34" charset="0"/>
              </a:defRPr>
            </a:lvl4pPr>
            <a:lvl5pPr marL="2057400" indent="-228600" defTabSz="852488">
              <a:defRPr>
                <a:solidFill>
                  <a:schemeClr val="tx1"/>
                </a:solidFill>
                <a:latin typeface="Arial" panose="020B0604020202020204" pitchFamily="34" charset="0"/>
              </a:defRPr>
            </a:lvl5pPr>
            <a:lvl6pPr marL="2514600" indent="-228600" defTabSz="852488" eaLnBrk="0" fontAlgn="base" hangingPunct="0">
              <a:spcBef>
                <a:spcPct val="0"/>
              </a:spcBef>
              <a:spcAft>
                <a:spcPct val="0"/>
              </a:spcAft>
              <a:defRPr>
                <a:solidFill>
                  <a:schemeClr val="tx1"/>
                </a:solidFill>
                <a:latin typeface="Arial" panose="020B0604020202020204" pitchFamily="34" charset="0"/>
              </a:defRPr>
            </a:lvl6pPr>
            <a:lvl7pPr marL="2971800" indent="-228600" defTabSz="852488" eaLnBrk="0" fontAlgn="base" hangingPunct="0">
              <a:spcBef>
                <a:spcPct val="0"/>
              </a:spcBef>
              <a:spcAft>
                <a:spcPct val="0"/>
              </a:spcAft>
              <a:defRPr>
                <a:solidFill>
                  <a:schemeClr val="tx1"/>
                </a:solidFill>
                <a:latin typeface="Arial" panose="020B0604020202020204" pitchFamily="34" charset="0"/>
              </a:defRPr>
            </a:lvl7pPr>
            <a:lvl8pPr marL="3429000" indent="-228600" defTabSz="852488" eaLnBrk="0" fontAlgn="base" hangingPunct="0">
              <a:spcBef>
                <a:spcPct val="0"/>
              </a:spcBef>
              <a:spcAft>
                <a:spcPct val="0"/>
              </a:spcAft>
              <a:defRPr>
                <a:solidFill>
                  <a:schemeClr val="tx1"/>
                </a:solidFill>
                <a:latin typeface="Arial" panose="020B0604020202020204" pitchFamily="34" charset="0"/>
              </a:defRPr>
            </a:lvl8pPr>
            <a:lvl9pPr marL="3886200" indent="-228600" defTabSz="852488"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803630" rtl="0" eaLnBrk="1" fontAlgn="auto" latinLnBrk="0" hangingPunct="1">
              <a:lnSpc>
                <a:spcPct val="100000"/>
              </a:lnSpc>
              <a:spcBef>
                <a:spcPts val="0"/>
              </a:spcBef>
              <a:spcAft>
                <a:spcPts val="0"/>
              </a:spcAft>
              <a:buClrTx/>
              <a:buSzTx/>
              <a:buFontTx/>
              <a:buNone/>
              <a:tabLst/>
              <a:defRPr/>
            </a:pPr>
            <a:r>
              <a:rPr kumimoji="0" lang="en-GB" alt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48 weeks</a:t>
            </a:r>
          </a:p>
        </p:txBody>
      </p:sp>
      <p:cxnSp>
        <p:nvCxnSpPr>
          <p:cNvPr id="38" name="Connecteur droit avec flèche 50"/>
          <p:cNvCxnSpPr>
            <a:cxnSpLocks/>
          </p:cNvCxnSpPr>
          <p:nvPr/>
        </p:nvCxnSpPr>
        <p:spPr bwMode="auto">
          <a:xfrm>
            <a:off x="6845320" y="2883297"/>
            <a:ext cx="3078931" cy="0"/>
          </a:xfrm>
          <a:prstGeom prst="straightConnector1">
            <a:avLst/>
          </a:prstGeom>
          <a:noFill/>
          <a:ln w="38100" algn="ctr">
            <a:solidFill>
              <a:srgbClr val="404040"/>
            </a:solidFill>
            <a:round/>
            <a:headEnd type="triangle" w="med" len="med"/>
            <a:tailEnd type="triangle" w="med" len="med"/>
          </a:ln>
          <a:extLst>
            <a:ext uri="{909E8E84-426E-40DD-AFC4-6F175D3DCCD1}">
              <a14:hiddenFill xmlns:a14="http://schemas.microsoft.com/office/drawing/2010/main">
                <a:noFill/>
              </a14:hiddenFill>
            </a:ext>
          </a:extLst>
        </p:spPr>
      </p:cxnSp>
      <p:sp>
        <p:nvSpPr>
          <p:cNvPr id="39" name="ZoneTexte 36"/>
          <p:cNvSpPr txBox="1">
            <a:spLocks noChangeArrowheads="1"/>
          </p:cNvSpPr>
          <p:nvPr/>
        </p:nvSpPr>
        <p:spPr bwMode="auto">
          <a:xfrm>
            <a:off x="9755296" y="2735835"/>
            <a:ext cx="645033" cy="270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5309" tIns="42643" rIns="85309" bIns="42643">
            <a:spAutoFit/>
          </a:bodyPr>
          <a:lstStyle>
            <a:lvl1pPr defTabSz="852488">
              <a:defRPr>
                <a:solidFill>
                  <a:schemeClr val="tx1"/>
                </a:solidFill>
                <a:latin typeface="Arial" panose="020B0604020202020204" pitchFamily="34" charset="0"/>
              </a:defRPr>
            </a:lvl1pPr>
            <a:lvl2pPr marL="742950" indent="-285750" defTabSz="852488">
              <a:defRPr>
                <a:solidFill>
                  <a:schemeClr val="tx1"/>
                </a:solidFill>
                <a:latin typeface="Arial" panose="020B0604020202020204" pitchFamily="34" charset="0"/>
              </a:defRPr>
            </a:lvl2pPr>
            <a:lvl3pPr marL="1143000" indent="-228600" defTabSz="852488">
              <a:defRPr>
                <a:solidFill>
                  <a:schemeClr val="tx1"/>
                </a:solidFill>
                <a:latin typeface="Arial" panose="020B0604020202020204" pitchFamily="34" charset="0"/>
              </a:defRPr>
            </a:lvl3pPr>
            <a:lvl4pPr marL="1600200" indent="-228600" defTabSz="852488">
              <a:defRPr>
                <a:solidFill>
                  <a:schemeClr val="tx1"/>
                </a:solidFill>
                <a:latin typeface="Arial" panose="020B0604020202020204" pitchFamily="34" charset="0"/>
              </a:defRPr>
            </a:lvl4pPr>
            <a:lvl5pPr marL="2057400" indent="-228600" defTabSz="852488">
              <a:defRPr>
                <a:solidFill>
                  <a:schemeClr val="tx1"/>
                </a:solidFill>
                <a:latin typeface="Arial" panose="020B0604020202020204" pitchFamily="34" charset="0"/>
              </a:defRPr>
            </a:lvl5pPr>
            <a:lvl6pPr marL="2514600" indent="-228600" defTabSz="852488" eaLnBrk="0" fontAlgn="base" hangingPunct="0">
              <a:spcBef>
                <a:spcPct val="0"/>
              </a:spcBef>
              <a:spcAft>
                <a:spcPct val="0"/>
              </a:spcAft>
              <a:defRPr>
                <a:solidFill>
                  <a:schemeClr val="tx1"/>
                </a:solidFill>
                <a:latin typeface="Arial" panose="020B0604020202020204" pitchFamily="34" charset="0"/>
              </a:defRPr>
            </a:lvl6pPr>
            <a:lvl7pPr marL="2971800" indent="-228600" defTabSz="852488" eaLnBrk="0" fontAlgn="base" hangingPunct="0">
              <a:spcBef>
                <a:spcPct val="0"/>
              </a:spcBef>
              <a:spcAft>
                <a:spcPct val="0"/>
              </a:spcAft>
              <a:defRPr>
                <a:solidFill>
                  <a:schemeClr val="tx1"/>
                </a:solidFill>
                <a:latin typeface="Arial" panose="020B0604020202020204" pitchFamily="34" charset="0"/>
              </a:defRPr>
            </a:lvl7pPr>
            <a:lvl8pPr marL="3429000" indent="-228600" defTabSz="852488" eaLnBrk="0" fontAlgn="base" hangingPunct="0">
              <a:spcBef>
                <a:spcPct val="0"/>
              </a:spcBef>
              <a:spcAft>
                <a:spcPct val="0"/>
              </a:spcAft>
              <a:defRPr>
                <a:solidFill>
                  <a:schemeClr val="tx1"/>
                </a:solidFill>
                <a:latin typeface="Arial" panose="020B0604020202020204" pitchFamily="34" charset="0"/>
              </a:defRPr>
            </a:lvl8pPr>
            <a:lvl9pPr marL="3886200" indent="-228600" defTabSz="852488"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803630" rtl="0" eaLnBrk="1" fontAlgn="auto" latinLnBrk="0" hangingPunct="1">
              <a:lnSpc>
                <a:spcPct val="100000"/>
              </a:lnSpc>
              <a:spcBef>
                <a:spcPts val="0"/>
              </a:spcBef>
              <a:spcAft>
                <a:spcPts val="0"/>
              </a:spcAft>
              <a:buClrTx/>
              <a:buSzTx/>
              <a:buFontTx/>
              <a:buNone/>
              <a:tabLst/>
              <a:defRPr/>
            </a:pPr>
            <a:r>
              <a:rPr kumimoji="0" lang="fr-FR" altLang="fr-FR" sz="1200" b="1" i="0" u="none" strike="noStrike" kern="1200" cap="none" spc="0" normalizeH="0" baseline="0" noProof="0" dirty="0" err="1">
                <a:ln>
                  <a:noFill/>
                </a:ln>
                <a:solidFill>
                  <a:srgbClr val="ED7D31"/>
                </a:solidFill>
                <a:effectLst/>
                <a:uLnTx/>
                <a:uFillTx/>
                <a:latin typeface="Arial" panose="020B0604020202020204" pitchFamily="34" charset="0"/>
                <a:ea typeface="+mn-ea"/>
                <a:cs typeface="+mn-cs"/>
              </a:rPr>
              <a:t>EoT</a:t>
            </a:r>
            <a:endParaRPr kumimoji="0" lang="fr-FR" altLang="fr-FR" sz="1200" b="1" i="0" u="none" strike="noStrike" kern="1200" cap="none" spc="0" normalizeH="0" baseline="0" noProof="0" dirty="0">
              <a:ln>
                <a:noFill/>
              </a:ln>
              <a:solidFill>
                <a:srgbClr val="ED7D31"/>
              </a:solidFill>
              <a:effectLst/>
              <a:uLnTx/>
              <a:uFillTx/>
              <a:latin typeface="Arial" panose="020B0604020202020204" pitchFamily="34" charset="0"/>
              <a:ea typeface="+mn-ea"/>
              <a:cs typeface="+mn-cs"/>
            </a:endParaRPr>
          </a:p>
        </p:txBody>
      </p:sp>
      <p:sp>
        <p:nvSpPr>
          <p:cNvPr id="40" name="Rectangle: Rounded Corners 84">
            <a:extLst>
              <a:ext uri="{FF2B5EF4-FFF2-40B4-BE49-F238E27FC236}">
                <a16:creationId xmlns:a16="http://schemas.microsoft.com/office/drawing/2014/main" id="{65A16A13-EFE8-4788-46AE-83EC069727B4}"/>
              </a:ext>
            </a:extLst>
          </p:cNvPr>
          <p:cNvSpPr/>
          <p:nvPr/>
        </p:nvSpPr>
        <p:spPr>
          <a:xfrm>
            <a:off x="6831851" y="3035952"/>
            <a:ext cx="3092400" cy="277200"/>
          </a:xfrm>
          <a:prstGeom prst="rect">
            <a:avLst/>
          </a:prstGeom>
          <a:solidFill>
            <a:srgbClr val="A5C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defTabSz="861993" rtl="0" eaLnBrk="1" fontAlgn="auto" latinLnBrk="0" hangingPunct="1">
              <a:lnSpc>
                <a:spcPct val="100000"/>
              </a:lnSpc>
              <a:spcBef>
                <a:spcPts val="0"/>
              </a:spcBef>
              <a:spcAft>
                <a:spcPts val="0"/>
              </a:spcAft>
              <a:buClr>
                <a:srgbClr val="689819"/>
              </a:buClr>
              <a:buSzTx/>
              <a:buFontTx/>
              <a:buNone/>
              <a:tabLst/>
              <a:defRPr/>
            </a:pPr>
            <a:r>
              <a:rPr lang="en-US" sz="1400" b="1" dirty="0">
                <a:solidFill>
                  <a:srgbClr val="385723"/>
                </a:solidFill>
              </a:rPr>
              <a:t>Lanifibranor: 1200 mg once daily</a:t>
            </a:r>
          </a:p>
        </p:txBody>
      </p:sp>
      <p:sp>
        <p:nvSpPr>
          <p:cNvPr id="41" name="Rectangle: Rounded Corners 85">
            <a:extLst>
              <a:ext uri="{FF2B5EF4-FFF2-40B4-BE49-F238E27FC236}">
                <a16:creationId xmlns:a16="http://schemas.microsoft.com/office/drawing/2014/main" id="{4E8DE245-D15F-108B-C7AC-369404B7EBC6}"/>
              </a:ext>
            </a:extLst>
          </p:cNvPr>
          <p:cNvSpPr/>
          <p:nvPr/>
        </p:nvSpPr>
        <p:spPr>
          <a:xfrm>
            <a:off x="6831851" y="3371187"/>
            <a:ext cx="3092400" cy="277200"/>
          </a:xfrm>
          <a:prstGeom prst="rect">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R="0" lvl="0" indent="0" defTabSz="1007943" fontAlgn="auto">
              <a:lnSpc>
                <a:spcPct val="100000"/>
              </a:lnSpc>
              <a:spcBef>
                <a:spcPts val="0"/>
              </a:spcBef>
              <a:spcAft>
                <a:spcPts val="0"/>
              </a:spcAft>
              <a:buClr>
                <a:srgbClr val="689819"/>
              </a:buClr>
              <a:buSzTx/>
              <a:buFontTx/>
              <a:buNone/>
              <a:tabLst/>
              <a:defRPr/>
            </a:pPr>
            <a:r>
              <a:rPr lang="en-US" sz="1400" b="1" dirty="0">
                <a:solidFill>
                  <a:schemeClr val="bg1"/>
                </a:solidFill>
              </a:rPr>
              <a:t>Lanifibranor: 800 mg once daily</a:t>
            </a:r>
          </a:p>
        </p:txBody>
      </p:sp>
      <p:sp>
        <p:nvSpPr>
          <p:cNvPr id="44" name="TextBox 58"/>
          <p:cNvSpPr txBox="1">
            <a:spLocks noChangeArrowheads="1"/>
          </p:cNvSpPr>
          <p:nvPr/>
        </p:nvSpPr>
        <p:spPr bwMode="auto">
          <a:xfrm>
            <a:off x="3073055" y="1276057"/>
            <a:ext cx="2792646" cy="232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1662" tIns="31662" rIns="31662" bIns="31662" anchor="b"/>
          <a:lstStyle>
            <a:lvl1pPr defTabSz="852488">
              <a:defRPr>
                <a:solidFill>
                  <a:schemeClr val="tx1"/>
                </a:solidFill>
                <a:latin typeface="Arial" panose="020B0604020202020204" pitchFamily="34" charset="0"/>
              </a:defRPr>
            </a:lvl1pPr>
            <a:lvl2pPr marL="742950" indent="-285750" defTabSz="852488">
              <a:defRPr>
                <a:solidFill>
                  <a:schemeClr val="tx1"/>
                </a:solidFill>
                <a:latin typeface="Arial" panose="020B0604020202020204" pitchFamily="34" charset="0"/>
              </a:defRPr>
            </a:lvl2pPr>
            <a:lvl3pPr marL="1143000" indent="-228600" defTabSz="852488">
              <a:defRPr>
                <a:solidFill>
                  <a:schemeClr val="tx1"/>
                </a:solidFill>
                <a:latin typeface="Arial" panose="020B0604020202020204" pitchFamily="34" charset="0"/>
              </a:defRPr>
            </a:lvl3pPr>
            <a:lvl4pPr marL="1600200" indent="-228600" defTabSz="852488">
              <a:defRPr>
                <a:solidFill>
                  <a:schemeClr val="tx1"/>
                </a:solidFill>
                <a:latin typeface="Arial" panose="020B0604020202020204" pitchFamily="34" charset="0"/>
              </a:defRPr>
            </a:lvl4pPr>
            <a:lvl5pPr marL="2057400" indent="-228600" defTabSz="852488">
              <a:defRPr>
                <a:solidFill>
                  <a:schemeClr val="tx1"/>
                </a:solidFill>
                <a:latin typeface="Arial" panose="020B0604020202020204" pitchFamily="34" charset="0"/>
              </a:defRPr>
            </a:lvl5pPr>
            <a:lvl6pPr marL="2514600" indent="-228600" defTabSz="852488" eaLnBrk="0" fontAlgn="base" hangingPunct="0">
              <a:spcBef>
                <a:spcPct val="0"/>
              </a:spcBef>
              <a:spcAft>
                <a:spcPct val="0"/>
              </a:spcAft>
              <a:defRPr>
                <a:solidFill>
                  <a:schemeClr val="tx1"/>
                </a:solidFill>
                <a:latin typeface="Arial" panose="020B0604020202020204" pitchFamily="34" charset="0"/>
              </a:defRPr>
            </a:lvl6pPr>
            <a:lvl7pPr marL="2971800" indent="-228600" defTabSz="852488" eaLnBrk="0" fontAlgn="base" hangingPunct="0">
              <a:spcBef>
                <a:spcPct val="0"/>
              </a:spcBef>
              <a:spcAft>
                <a:spcPct val="0"/>
              </a:spcAft>
              <a:defRPr>
                <a:solidFill>
                  <a:schemeClr val="tx1"/>
                </a:solidFill>
                <a:latin typeface="Arial" panose="020B0604020202020204" pitchFamily="34" charset="0"/>
              </a:defRPr>
            </a:lvl7pPr>
            <a:lvl8pPr marL="3429000" indent="-228600" defTabSz="852488" eaLnBrk="0" fontAlgn="base" hangingPunct="0">
              <a:spcBef>
                <a:spcPct val="0"/>
              </a:spcBef>
              <a:spcAft>
                <a:spcPct val="0"/>
              </a:spcAft>
              <a:defRPr>
                <a:solidFill>
                  <a:schemeClr val="tx1"/>
                </a:solidFill>
                <a:latin typeface="Arial" panose="020B0604020202020204" pitchFamily="34" charset="0"/>
              </a:defRPr>
            </a:lvl8pPr>
            <a:lvl9pPr marL="3886200" indent="-228600" defTabSz="852488"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803630" rtl="0" eaLnBrk="1" fontAlgn="auto" latinLnBrk="0" hangingPunct="1">
              <a:lnSpc>
                <a:spcPct val="100000"/>
              </a:lnSpc>
              <a:spcBef>
                <a:spcPts val="0"/>
              </a:spcBef>
              <a:spcAft>
                <a:spcPts val="0"/>
              </a:spcAft>
              <a:buClrTx/>
              <a:buSzTx/>
              <a:buFontTx/>
              <a:buNone/>
              <a:tabLst/>
              <a:defRPr/>
            </a:pPr>
            <a:r>
              <a:rPr kumimoji="0" lang="en-GB" alt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72 weeks treatment</a:t>
            </a:r>
          </a:p>
        </p:txBody>
      </p:sp>
      <p:cxnSp>
        <p:nvCxnSpPr>
          <p:cNvPr id="45" name="Connecteur droit avec flèche 50"/>
          <p:cNvCxnSpPr>
            <a:cxnSpLocks/>
          </p:cNvCxnSpPr>
          <p:nvPr/>
        </p:nvCxnSpPr>
        <p:spPr bwMode="auto">
          <a:xfrm>
            <a:off x="2880609" y="1669151"/>
            <a:ext cx="3222170" cy="0"/>
          </a:xfrm>
          <a:prstGeom prst="straightConnector1">
            <a:avLst/>
          </a:prstGeom>
          <a:noFill/>
          <a:ln w="38100" algn="ctr">
            <a:solidFill>
              <a:srgbClr val="404040"/>
            </a:solidFill>
            <a:round/>
            <a:headEnd type="triangle" w="med" len="med"/>
            <a:tailEnd type="triangle" w="med" len="med"/>
          </a:ln>
          <a:extLst>
            <a:ext uri="{909E8E84-426E-40DD-AFC4-6F175D3DCCD1}">
              <a14:hiddenFill xmlns:a14="http://schemas.microsoft.com/office/drawing/2010/main">
                <a:noFill/>
              </a14:hiddenFill>
            </a:ext>
          </a:extLst>
        </p:spPr>
      </p:cxnSp>
      <p:sp>
        <p:nvSpPr>
          <p:cNvPr id="46" name="Rounded Rectangle 59"/>
          <p:cNvSpPr>
            <a:spLocks noChangeArrowheads="1"/>
          </p:cNvSpPr>
          <p:nvPr/>
        </p:nvSpPr>
        <p:spPr bwMode="auto">
          <a:xfrm>
            <a:off x="161330" y="1916905"/>
            <a:ext cx="2735744" cy="922022"/>
          </a:xfrm>
          <a:prstGeom prst="rect">
            <a:avLst/>
          </a:prstGeom>
          <a:noFill/>
          <a:ln w="57150">
            <a:solidFill>
              <a:srgbClr val="DBDBDB"/>
            </a:solidFill>
          </a:ln>
        </p:spPr>
        <p:txBody>
          <a:bodyPr wrap="square" anchor="ctr">
            <a:no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861993" rtl="0" eaLnBrk="1" fontAlgn="auto" latinLnBrk="0" hangingPunct="1">
              <a:lnSpc>
                <a:spcPct val="100000"/>
              </a:lnSpc>
              <a:spcBef>
                <a:spcPts val="0"/>
              </a:spcBef>
              <a:spcAft>
                <a:spcPts val="0"/>
              </a:spcAft>
              <a:buClrTx/>
              <a:buSzTx/>
              <a:buFontTx/>
              <a:buNone/>
              <a:tabLst/>
              <a:defRPr/>
            </a:pPr>
            <a:r>
              <a:rPr kumimoji="0" lang="en-US" altLang="fr-FR" sz="1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Non-cirrhotic MASH &amp; </a:t>
            </a:r>
            <a:br>
              <a:rPr kumimoji="0" lang="en-US" altLang="fr-FR" sz="1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r>
              <a:rPr kumimoji="0" lang="en-US" altLang="fr-FR" sz="1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F2-F3 fibrosis</a:t>
            </a:r>
          </a:p>
        </p:txBody>
      </p:sp>
      <p:sp>
        <p:nvSpPr>
          <p:cNvPr id="47" name="Rectangle: Rounded Corners 84">
            <a:extLst>
              <a:ext uri="{FF2B5EF4-FFF2-40B4-BE49-F238E27FC236}">
                <a16:creationId xmlns:a16="http://schemas.microsoft.com/office/drawing/2014/main" id="{65A16A13-EFE8-4788-46AE-83EC069727B4}"/>
              </a:ext>
            </a:extLst>
          </p:cNvPr>
          <p:cNvSpPr/>
          <p:nvPr/>
        </p:nvSpPr>
        <p:spPr>
          <a:xfrm>
            <a:off x="3009317" y="1884099"/>
            <a:ext cx="3093462" cy="278366"/>
          </a:xfrm>
          <a:prstGeom prst="rect">
            <a:avLst/>
          </a:prstGeom>
          <a:solidFill>
            <a:srgbClr val="A5C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861993" rtl="0" eaLnBrk="1" fontAlgn="auto" latinLnBrk="0" hangingPunct="1">
              <a:lnSpc>
                <a:spcPct val="100000"/>
              </a:lnSpc>
              <a:spcBef>
                <a:spcPts val="0"/>
              </a:spcBef>
              <a:spcAft>
                <a:spcPts val="0"/>
              </a:spcAft>
              <a:buClr>
                <a:srgbClr val="689819"/>
              </a:buClr>
              <a:buSzTx/>
              <a:buFontTx/>
              <a:buNone/>
              <a:tabLst/>
              <a:defRPr/>
            </a:pPr>
            <a:r>
              <a:rPr lang="en-US" sz="1400" b="1" dirty="0">
                <a:solidFill>
                  <a:srgbClr val="385723"/>
                </a:solidFill>
              </a:rPr>
              <a:t>Lanifibranor: 1200 mg once daily</a:t>
            </a:r>
          </a:p>
        </p:txBody>
      </p:sp>
      <p:sp>
        <p:nvSpPr>
          <p:cNvPr id="48" name="Rectangle: Rounded Corners 85">
            <a:extLst>
              <a:ext uri="{FF2B5EF4-FFF2-40B4-BE49-F238E27FC236}">
                <a16:creationId xmlns:a16="http://schemas.microsoft.com/office/drawing/2014/main" id="{4E8DE245-D15F-108B-C7AC-369404B7EBC6}"/>
              </a:ext>
            </a:extLst>
          </p:cNvPr>
          <p:cNvSpPr/>
          <p:nvPr/>
        </p:nvSpPr>
        <p:spPr>
          <a:xfrm>
            <a:off x="3009317" y="2213349"/>
            <a:ext cx="3093462" cy="279862"/>
          </a:xfrm>
          <a:prstGeom prst="rect">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R="0" lvl="0" indent="0" defTabSz="1007943" fontAlgn="auto">
              <a:lnSpc>
                <a:spcPct val="100000"/>
              </a:lnSpc>
              <a:spcBef>
                <a:spcPts val="0"/>
              </a:spcBef>
              <a:spcAft>
                <a:spcPts val="0"/>
              </a:spcAft>
              <a:buClr>
                <a:srgbClr val="689819"/>
              </a:buClr>
              <a:buSzTx/>
              <a:buFontTx/>
              <a:buNone/>
              <a:tabLst/>
              <a:defRPr/>
            </a:pPr>
            <a:r>
              <a:rPr lang="en-US" sz="1400" b="1" dirty="0">
                <a:solidFill>
                  <a:schemeClr val="bg1"/>
                </a:solidFill>
              </a:rPr>
              <a:t>Lanifibranor: 800 mg once daily</a:t>
            </a:r>
          </a:p>
        </p:txBody>
      </p:sp>
      <p:sp>
        <p:nvSpPr>
          <p:cNvPr id="49" name="Rectangle: Rounded Corners 86">
            <a:extLst>
              <a:ext uri="{FF2B5EF4-FFF2-40B4-BE49-F238E27FC236}">
                <a16:creationId xmlns:a16="http://schemas.microsoft.com/office/drawing/2014/main" id="{DE93A7A9-B9BD-2246-D6E9-B9958DCEF800}"/>
              </a:ext>
            </a:extLst>
          </p:cNvPr>
          <p:cNvSpPr/>
          <p:nvPr/>
        </p:nvSpPr>
        <p:spPr>
          <a:xfrm>
            <a:off x="3009317" y="2559063"/>
            <a:ext cx="3093462" cy="279863"/>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007943">
              <a:defRPr/>
            </a:pPr>
            <a:r>
              <a:rPr lang="en-US" sz="1400" b="1" dirty="0">
                <a:solidFill>
                  <a:schemeClr val="tx1"/>
                </a:solidFill>
              </a:rPr>
              <a:t>Placebo: Once daily</a:t>
            </a:r>
          </a:p>
        </p:txBody>
      </p:sp>
      <p:sp>
        <p:nvSpPr>
          <p:cNvPr id="51" name="TextBox 58"/>
          <p:cNvSpPr txBox="1">
            <a:spLocks noChangeArrowheads="1"/>
          </p:cNvSpPr>
          <p:nvPr/>
        </p:nvSpPr>
        <p:spPr bwMode="auto">
          <a:xfrm>
            <a:off x="3843670" y="1521086"/>
            <a:ext cx="1296051" cy="287346"/>
          </a:xfrm>
          <a:prstGeom prst="rect">
            <a:avLst/>
          </a:prstGeom>
          <a:solidFill>
            <a:srgbClr val="4C4C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1662" tIns="31662" rIns="31662" bIns="31662" anchor="ctr"/>
          <a:lstStyle>
            <a:lvl1pPr defTabSz="852488">
              <a:defRPr>
                <a:solidFill>
                  <a:schemeClr val="tx1"/>
                </a:solidFill>
                <a:latin typeface="Arial" panose="020B0604020202020204" pitchFamily="34" charset="0"/>
              </a:defRPr>
            </a:lvl1pPr>
            <a:lvl2pPr marL="742950" indent="-285750" defTabSz="852488">
              <a:defRPr>
                <a:solidFill>
                  <a:schemeClr val="tx1"/>
                </a:solidFill>
                <a:latin typeface="Arial" panose="020B0604020202020204" pitchFamily="34" charset="0"/>
              </a:defRPr>
            </a:lvl2pPr>
            <a:lvl3pPr marL="1143000" indent="-228600" defTabSz="852488">
              <a:defRPr>
                <a:solidFill>
                  <a:schemeClr val="tx1"/>
                </a:solidFill>
                <a:latin typeface="Arial" panose="020B0604020202020204" pitchFamily="34" charset="0"/>
              </a:defRPr>
            </a:lvl3pPr>
            <a:lvl4pPr marL="1600200" indent="-228600" defTabSz="852488">
              <a:defRPr>
                <a:solidFill>
                  <a:schemeClr val="tx1"/>
                </a:solidFill>
                <a:latin typeface="Arial" panose="020B0604020202020204" pitchFamily="34" charset="0"/>
              </a:defRPr>
            </a:lvl4pPr>
            <a:lvl5pPr marL="2057400" indent="-228600" defTabSz="852488">
              <a:defRPr>
                <a:solidFill>
                  <a:schemeClr val="tx1"/>
                </a:solidFill>
                <a:latin typeface="Arial" panose="020B0604020202020204" pitchFamily="34" charset="0"/>
              </a:defRPr>
            </a:lvl5pPr>
            <a:lvl6pPr marL="2514600" indent="-228600" defTabSz="852488" eaLnBrk="0" fontAlgn="base" hangingPunct="0">
              <a:spcBef>
                <a:spcPct val="0"/>
              </a:spcBef>
              <a:spcAft>
                <a:spcPct val="0"/>
              </a:spcAft>
              <a:defRPr>
                <a:solidFill>
                  <a:schemeClr val="tx1"/>
                </a:solidFill>
                <a:latin typeface="Arial" panose="020B0604020202020204" pitchFamily="34" charset="0"/>
              </a:defRPr>
            </a:lvl6pPr>
            <a:lvl7pPr marL="2971800" indent="-228600" defTabSz="852488" eaLnBrk="0" fontAlgn="base" hangingPunct="0">
              <a:spcBef>
                <a:spcPct val="0"/>
              </a:spcBef>
              <a:spcAft>
                <a:spcPct val="0"/>
              </a:spcAft>
              <a:defRPr>
                <a:solidFill>
                  <a:schemeClr val="tx1"/>
                </a:solidFill>
                <a:latin typeface="Arial" panose="020B0604020202020204" pitchFamily="34" charset="0"/>
              </a:defRPr>
            </a:lvl7pPr>
            <a:lvl8pPr marL="3429000" indent="-228600" defTabSz="852488" eaLnBrk="0" fontAlgn="base" hangingPunct="0">
              <a:spcBef>
                <a:spcPct val="0"/>
              </a:spcBef>
              <a:spcAft>
                <a:spcPct val="0"/>
              </a:spcAft>
              <a:defRPr>
                <a:solidFill>
                  <a:schemeClr val="tx1"/>
                </a:solidFill>
                <a:latin typeface="Arial" panose="020B0604020202020204" pitchFamily="34" charset="0"/>
              </a:defRPr>
            </a:lvl8pPr>
            <a:lvl9pPr marL="3886200" indent="-228600" defTabSz="852488"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803630" rtl="0" eaLnBrk="1" fontAlgn="auto" latinLnBrk="0" hangingPunct="1">
              <a:lnSpc>
                <a:spcPct val="100000"/>
              </a:lnSpc>
              <a:spcBef>
                <a:spcPts val="0"/>
              </a:spcBef>
              <a:spcAft>
                <a:spcPts val="0"/>
              </a:spcAft>
              <a:buClrTx/>
              <a:buSzTx/>
              <a:buFontTx/>
              <a:buNone/>
              <a:tabLst/>
              <a:defRPr/>
            </a:pPr>
            <a:r>
              <a:rPr kumimoji="0" lang="en-US" altLang="fr-FR" sz="1131" b="0" i="0" u="none" strike="noStrike" kern="1200" cap="none" spc="0" normalizeH="0" baseline="0" noProof="0" dirty="0">
                <a:ln>
                  <a:noFill/>
                </a:ln>
                <a:solidFill>
                  <a:prstClr val="white"/>
                </a:solidFill>
                <a:effectLst/>
                <a:uLnTx/>
                <a:uFillTx/>
                <a:latin typeface="Arial Narrow" panose="020B0606020202030204" pitchFamily="34" charset="0"/>
                <a:ea typeface="Arial Narrow" panose="020B0606020202030204" pitchFamily="34" charset="0"/>
                <a:cs typeface="Arial Narrow" panose="020B0606020202030204" pitchFamily="34" charset="0"/>
              </a:rPr>
              <a:t>N~ </a:t>
            </a:r>
            <a:r>
              <a:rPr kumimoji="0" lang="en-GB" altLang="fr-FR" sz="1131" b="0" i="0" u="none" strike="noStrike" kern="1200" cap="none" spc="0" normalizeH="0" baseline="0" noProof="0" dirty="0">
                <a:ln>
                  <a:noFill/>
                </a:ln>
                <a:solidFill>
                  <a:prstClr val="white"/>
                </a:solidFill>
                <a:effectLst/>
                <a:uLnTx/>
                <a:uFillTx/>
                <a:latin typeface="Arial Narrow" panose="020B0606020202030204" pitchFamily="34" charset="0"/>
                <a:ea typeface="Arial Narrow" panose="020B0606020202030204" pitchFamily="34" charset="0"/>
                <a:cs typeface="Arial Narrow" panose="020B0606020202030204" pitchFamily="34" charset="0"/>
              </a:rPr>
              <a:t>950</a:t>
            </a:r>
            <a:endParaRPr kumimoji="0" lang="en-GB" altLang="fr-FR" sz="1131"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52" name="Image 27"/>
          <p:cNvPicPr>
            <a:picLocks noChangeAspect="1"/>
          </p:cNvPicPr>
          <p:nvPr/>
        </p:nvPicPr>
        <p:blipFill>
          <a:blip r:embed="rId7" cstate="print">
            <a:extLst>
              <a:ext uri="{28A0092B-C50C-407E-A947-70E740481C1C}">
                <a14:useLocalDpi xmlns:a14="http://schemas.microsoft.com/office/drawing/2010/main" val="0"/>
              </a:ext>
            </a:extLst>
          </a:blip>
          <a:srcRect l="35915" t="20354" r="35008" b="50571"/>
          <a:stretch>
            <a:fillRect/>
          </a:stretch>
        </p:blipFill>
        <p:spPr bwMode="auto">
          <a:xfrm>
            <a:off x="2551491" y="1511605"/>
            <a:ext cx="306802" cy="305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6" name="Connecteur droit avec flèche 50"/>
          <p:cNvCxnSpPr>
            <a:cxnSpLocks/>
          </p:cNvCxnSpPr>
          <p:nvPr/>
        </p:nvCxnSpPr>
        <p:spPr bwMode="auto">
          <a:xfrm>
            <a:off x="2880609" y="3593055"/>
            <a:ext cx="3222170" cy="0"/>
          </a:xfrm>
          <a:prstGeom prst="straightConnector1">
            <a:avLst/>
          </a:prstGeom>
          <a:noFill/>
          <a:ln w="38100" algn="ctr">
            <a:solidFill>
              <a:srgbClr val="404040"/>
            </a:solidFill>
            <a:round/>
            <a:headEnd type="triangle" w="med" len="med"/>
            <a:tailEnd type="triangle" w="med" len="med"/>
          </a:ln>
          <a:extLst>
            <a:ext uri="{909E8E84-426E-40DD-AFC4-6F175D3DCCD1}">
              <a14:hiddenFill xmlns:a14="http://schemas.microsoft.com/office/drawing/2010/main">
                <a:noFill/>
              </a14:hiddenFill>
            </a:ext>
          </a:extLst>
        </p:spPr>
      </p:cxnSp>
      <p:sp>
        <p:nvSpPr>
          <p:cNvPr id="58" name="Rectangle: Rounded Corners 84">
            <a:extLst>
              <a:ext uri="{FF2B5EF4-FFF2-40B4-BE49-F238E27FC236}">
                <a16:creationId xmlns:a16="http://schemas.microsoft.com/office/drawing/2014/main" id="{65A16A13-EFE8-4788-46AE-83EC069727B4}"/>
              </a:ext>
            </a:extLst>
          </p:cNvPr>
          <p:cNvSpPr/>
          <p:nvPr/>
        </p:nvSpPr>
        <p:spPr>
          <a:xfrm>
            <a:off x="3009317" y="3796955"/>
            <a:ext cx="3093462" cy="278366"/>
          </a:xfrm>
          <a:prstGeom prst="rect">
            <a:avLst/>
          </a:prstGeom>
          <a:solidFill>
            <a:srgbClr val="A5C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861993" rtl="0" eaLnBrk="1" fontAlgn="auto" latinLnBrk="0" hangingPunct="1">
              <a:lnSpc>
                <a:spcPct val="100000"/>
              </a:lnSpc>
              <a:spcBef>
                <a:spcPts val="0"/>
              </a:spcBef>
              <a:spcAft>
                <a:spcPts val="0"/>
              </a:spcAft>
              <a:buClr>
                <a:srgbClr val="689819"/>
              </a:buClr>
              <a:buSzTx/>
              <a:buFontTx/>
              <a:buNone/>
              <a:tabLst/>
              <a:defRPr/>
            </a:pPr>
            <a:r>
              <a:rPr lang="en-US" sz="1400" b="1" dirty="0">
                <a:solidFill>
                  <a:srgbClr val="385723"/>
                </a:solidFill>
              </a:rPr>
              <a:t>Lanifibranor: 1200 mg once daily</a:t>
            </a:r>
          </a:p>
        </p:txBody>
      </p:sp>
      <p:sp>
        <p:nvSpPr>
          <p:cNvPr id="59" name="Rectangle: Rounded Corners 85">
            <a:extLst>
              <a:ext uri="{FF2B5EF4-FFF2-40B4-BE49-F238E27FC236}">
                <a16:creationId xmlns:a16="http://schemas.microsoft.com/office/drawing/2014/main" id="{4E8DE245-D15F-108B-C7AC-369404B7EBC6}"/>
              </a:ext>
            </a:extLst>
          </p:cNvPr>
          <p:cNvSpPr/>
          <p:nvPr/>
        </p:nvSpPr>
        <p:spPr>
          <a:xfrm>
            <a:off x="3009317" y="4126205"/>
            <a:ext cx="3093462" cy="279862"/>
          </a:xfrm>
          <a:prstGeom prst="rect">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R="0" lvl="0" indent="0" defTabSz="1007943" fontAlgn="auto">
              <a:lnSpc>
                <a:spcPct val="100000"/>
              </a:lnSpc>
              <a:spcBef>
                <a:spcPts val="0"/>
              </a:spcBef>
              <a:spcAft>
                <a:spcPts val="0"/>
              </a:spcAft>
              <a:buClr>
                <a:srgbClr val="689819"/>
              </a:buClr>
              <a:buSzTx/>
              <a:buFontTx/>
              <a:buNone/>
              <a:tabLst/>
              <a:defRPr/>
            </a:pPr>
            <a:r>
              <a:rPr lang="en-US" sz="1400" b="1" dirty="0">
                <a:solidFill>
                  <a:schemeClr val="bg1"/>
                </a:solidFill>
              </a:rPr>
              <a:t>Lanifibranor: 800 mg once daily</a:t>
            </a:r>
          </a:p>
        </p:txBody>
      </p:sp>
      <p:sp>
        <p:nvSpPr>
          <p:cNvPr id="60" name="Rectangle: Rounded Corners 86">
            <a:extLst>
              <a:ext uri="{FF2B5EF4-FFF2-40B4-BE49-F238E27FC236}">
                <a16:creationId xmlns:a16="http://schemas.microsoft.com/office/drawing/2014/main" id="{DE93A7A9-B9BD-2246-D6E9-B9958DCEF800}"/>
              </a:ext>
            </a:extLst>
          </p:cNvPr>
          <p:cNvSpPr/>
          <p:nvPr/>
        </p:nvSpPr>
        <p:spPr>
          <a:xfrm>
            <a:off x="3009317" y="4471919"/>
            <a:ext cx="3093462" cy="279863"/>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007943">
              <a:defRPr/>
            </a:pPr>
            <a:r>
              <a:rPr lang="en-US" sz="1400" b="1" dirty="0">
                <a:solidFill>
                  <a:schemeClr val="tx1"/>
                </a:solidFill>
              </a:rPr>
              <a:t>Placebo: Once daily</a:t>
            </a:r>
          </a:p>
        </p:txBody>
      </p:sp>
      <p:sp>
        <p:nvSpPr>
          <p:cNvPr id="61" name="TextBox 58"/>
          <p:cNvSpPr txBox="1">
            <a:spLocks noChangeArrowheads="1"/>
          </p:cNvSpPr>
          <p:nvPr/>
        </p:nvSpPr>
        <p:spPr bwMode="auto">
          <a:xfrm>
            <a:off x="3843670" y="3444991"/>
            <a:ext cx="1296051" cy="287346"/>
          </a:xfrm>
          <a:prstGeom prst="rect">
            <a:avLst/>
          </a:prstGeom>
          <a:solidFill>
            <a:srgbClr val="4C4C4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1662" tIns="31662" rIns="31662" bIns="31662" anchor="ctr"/>
          <a:lstStyle>
            <a:lvl1pPr defTabSz="852488">
              <a:defRPr>
                <a:solidFill>
                  <a:schemeClr val="tx1"/>
                </a:solidFill>
                <a:latin typeface="Arial" panose="020B0604020202020204" pitchFamily="34" charset="0"/>
              </a:defRPr>
            </a:lvl1pPr>
            <a:lvl2pPr marL="742950" indent="-285750" defTabSz="852488">
              <a:defRPr>
                <a:solidFill>
                  <a:schemeClr val="tx1"/>
                </a:solidFill>
                <a:latin typeface="Arial" panose="020B0604020202020204" pitchFamily="34" charset="0"/>
              </a:defRPr>
            </a:lvl2pPr>
            <a:lvl3pPr marL="1143000" indent="-228600" defTabSz="852488">
              <a:defRPr>
                <a:solidFill>
                  <a:schemeClr val="tx1"/>
                </a:solidFill>
                <a:latin typeface="Arial" panose="020B0604020202020204" pitchFamily="34" charset="0"/>
              </a:defRPr>
            </a:lvl3pPr>
            <a:lvl4pPr marL="1600200" indent="-228600" defTabSz="852488">
              <a:defRPr>
                <a:solidFill>
                  <a:schemeClr val="tx1"/>
                </a:solidFill>
                <a:latin typeface="Arial" panose="020B0604020202020204" pitchFamily="34" charset="0"/>
              </a:defRPr>
            </a:lvl4pPr>
            <a:lvl5pPr marL="2057400" indent="-228600" defTabSz="852488">
              <a:defRPr>
                <a:solidFill>
                  <a:schemeClr val="tx1"/>
                </a:solidFill>
                <a:latin typeface="Arial" panose="020B0604020202020204" pitchFamily="34" charset="0"/>
              </a:defRPr>
            </a:lvl5pPr>
            <a:lvl6pPr marL="2514600" indent="-228600" defTabSz="852488" eaLnBrk="0" fontAlgn="base" hangingPunct="0">
              <a:spcBef>
                <a:spcPct val="0"/>
              </a:spcBef>
              <a:spcAft>
                <a:spcPct val="0"/>
              </a:spcAft>
              <a:defRPr>
                <a:solidFill>
                  <a:schemeClr val="tx1"/>
                </a:solidFill>
                <a:latin typeface="Arial" panose="020B0604020202020204" pitchFamily="34" charset="0"/>
              </a:defRPr>
            </a:lvl6pPr>
            <a:lvl7pPr marL="2971800" indent="-228600" defTabSz="852488" eaLnBrk="0" fontAlgn="base" hangingPunct="0">
              <a:spcBef>
                <a:spcPct val="0"/>
              </a:spcBef>
              <a:spcAft>
                <a:spcPct val="0"/>
              </a:spcAft>
              <a:defRPr>
                <a:solidFill>
                  <a:schemeClr val="tx1"/>
                </a:solidFill>
                <a:latin typeface="Arial" panose="020B0604020202020204" pitchFamily="34" charset="0"/>
              </a:defRPr>
            </a:lvl7pPr>
            <a:lvl8pPr marL="3429000" indent="-228600" defTabSz="852488" eaLnBrk="0" fontAlgn="base" hangingPunct="0">
              <a:spcBef>
                <a:spcPct val="0"/>
              </a:spcBef>
              <a:spcAft>
                <a:spcPct val="0"/>
              </a:spcAft>
              <a:defRPr>
                <a:solidFill>
                  <a:schemeClr val="tx1"/>
                </a:solidFill>
                <a:latin typeface="Arial" panose="020B0604020202020204" pitchFamily="34" charset="0"/>
              </a:defRPr>
            </a:lvl8pPr>
            <a:lvl9pPr marL="3886200" indent="-228600" defTabSz="852488"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803630" rtl="0" eaLnBrk="1" fontAlgn="auto" latinLnBrk="0" hangingPunct="1">
              <a:lnSpc>
                <a:spcPct val="100000"/>
              </a:lnSpc>
              <a:spcBef>
                <a:spcPts val="0"/>
              </a:spcBef>
              <a:spcAft>
                <a:spcPts val="0"/>
              </a:spcAft>
              <a:buClrTx/>
              <a:buSzTx/>
              <a:buFontTx/>
              <a:buNone/>
              <a:tabLst/>
              <a:defRPr/>
            </a:pPr>
            <a:r>
              <a:rPr kumimoji="0" lang="en-US" altLang="fr-FR" sz="1131" b="0" i="0" u="none" strike="noStrike" kern="1200" cap="none" spc="0" normalizeH="0" baseline="0" noProof="0" dirty="0">
                <a:ln>
                  <a:noFill/>
                </a:ln>
                <a:solidFill>
                  <a:prstClr val="white"/>
                </a:solidFill>
                <a:effectLst/>
                <a:uLnTx/>
                <a:uFillTx/>
                <a:latin typeface="Arial Narrow" panose="020B0606020202030204" pitchFamily="34" charset="0"/>
                <a:ea typeface="Arial Narrow" panose="020B0606020202030204" pitchFamily="34" charset="0"/>
                <a:cs typeface="Arial Narrow" panose="020B0606020202030204" pitchFamily="34" charset="0"/>
              </a:rPr>
              <a:t>N~ </a:t>
            </a:r>
            <a:r>
              <a:rPr lang="en-GB" altLang="fr-FR" sz="1131" dirty="0">
                <a:solidFill>
                  <a:prstClr val="white"/>
                </a:solidFill>
                <a:latin typeface="Arial Narrow" panose="020B0606020202030204" pitchFamily="34" charset="0"/>
                <a:ea typeface="Arial Narrow" panose="020B0606020202030204" pitchFamily="34" charset="0"/>
                <a:cs typeface="Arial Narrow" panose="020B0606020202030204" pitchFamily="34" charset="0"/>
              </a:rPr>
              <a:t>35</a:t>
            </a:r>
            <a:r>
              <a:rPr kumimoji="0" lang="en-GB" altLang="fr-FR" sz="1131" b="0" i="0" u="none" strike="noStrike" kern="1200" cap="none" spc="0" normalizeH="0" baseline="0" noProof="0" dirty="0">
                <a:ln>
                  <a:noFill/>
                </a:ln>
                <a:solidFill>
                  <a:prstClr val="white"/>
                </a:solidFill>
                <a:effectLst/>
                <a:uLnTx/>
                <a:uFillTx/>
                <a:latin typeface="Arial Narrow" panose="020B0606020202030204" pitchFamily="34" charset="0"/>
                <a:ea typeface="Arial Narrow" panose="020B0606020202030204" pitchFamily="34" charset="0"/>
                <a:cs typeface="Arial Narrow" panose="020B0606020202030204" pitchFamily="34" charset="0"/>
              </a:rPr>
              <a:t>0</a:t>
            </a:r>
            <a:endParaRPr kumimoji="0" lang="en-GB" altLang="fr-FR" sz="1131"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62" name="Image 27"/>
          <p:cNvPicPr>
            <a:picLocks noChangeAspect="1"/>
          </p:cNvPicPr>
          <p:nvPr/>
        </p:nvPicPr>
        <p:blipFill>
          <a:blip r:embed="rId7" cstate="print">
            <a:extLst>
              <a:ext uri="{28A0092B-C50C-407E-A947-70E740481C1C}">
                <a14:useLocalDpi xmlns:a14="http://schemas.microsoft.com/office/drawing/2010/main" val="0"/>
              </a:ext>
            </a:extLst>
          </a:blip>
          <a:srcRect l="35915" t="20354" r="35008" b="50571"/>
          <a:stretch>
            <a:fillRect/>
          </a:stretch>
        </p:blipFill>
        <p:spPr bwMode="auto">
          <a:xfrm>
            <a:off x="2527436" y="3513713"/>
            <a:ext cx="306802" cy="305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Rectangle 54"/>
          <p:cNvSpPr/>
          <p:nvPr/>
        </p:nvSpPr>
        <p:spPr>
          <a:xfrm>
            <a:off x="2897075" y="2882241"/>
            <a:ext cx="3183388" cy="307777"/>
          </a:xfrm>
          <a:prstGeom prst="rect">
            <a:avLst/>
          </a:prstGeom>
        </p:spPr>
        <p:txBody>
          <a:bodyPr wrap="square">
            <a:spAutoFit/>
          </a:bodyPr>
          <a:lstStyle/>
          <a:p>
            <a:pPr marL="0" marR="0" lvl="0" indent="0" algn="ctr" defTabSz="861993" rtl="0" eaLnBrk="1" fontAlgn="auto" latinLnBrk="0" hangingPunct="1">
              <a:lnSpc>
                <a:spcPct val="100000"/>
              </a:lnSpc>
              <a:buClrTx/>
              <a:buSzTx/>
              <a:buFontTx/>
              <a:buNone/>
              <a:tabLst/>
              <a:defRPr/>
            </a:pPr>
            <a:r>
              <a:rPr kumimoji="0" lang="en-US" altLang="fr-FR" sz="1400" b="1" i="0" u="none" strike="noStrike" kern="1200" cap="none" spc="0" normalizeH="0" baseline="0" noProof="0" dirty="0">
                <a:ln>
                  <a:noFill/>
                </a:ln>
                <a:solidFill>
                  <a:srgbClr val="669800"/>
                </a:solidFill>
                <a:effectLst/>
                <a:uLnTx/>
                <a:uFillTx/>
                <a:latin typeface="Arial"/>
                <a:ea typeface="+mn-ea"/>
                <a:cs typeface="+mn-cs"/>
              </a:rPr>
              <a:t>Exploratory Cohort</a:t>
            </a:r>
          </a:p>
        </p:txBody>
      </p:sp>
      <p:sp>
        <p:nvSpPr>
          <p:cNvPr id="63" name="Rectangle 62"/>
          <p:cNvSpPr/>
          <p:nvPr/>
        </p:nvSpPr>
        <p:spPr>
          <a:xfrm>
            <a:off x="2858293" y="995771"/>
            <a:ext cx="3222170" cy="307777"/>
          </a:xfrm>
          <a:prstGeom prst="rect">
            <a:avLst/>
          </a:prstGeom>
        </p:spPr>
        <p:txBody>
          <a:bodyPr wrap="square">
            <a:spAutoFit/>
          </a:bodyPr>
          <a:lstStyle/>
          <a:p>
            <a:pPr marL="0" marR="0" lvl="0" indent="0" algn="ctr" defTabSz="861993" rtl="0" eaLnBrk="1" fontAlgn="auto" latinLnBrk="0" hangingPunct="1">
              <a:lnSpc>
                <a:spcPct val="100000"/>
              </a:lnSpc>
              <a:spcBef>
                <a:spcPts val="0"/>
              </a:spcBef>
              <a:spcAft>
                <a:spcPts val="0"/>
              </a:spcAft>
              <a:buClrTx/>
              <a:buSzTx/>
              <a:buFontTx/>
              <a:buNone/>
              <a:tabLst/>
              <a:defRPr/>
            </a:pPr>
            <a:r>
              <a:rPr kumimoji="0" lang="en-US" altLang="fr-FR" sz="1400" b="1" i="0" u="none" strike="noStrike" kern="1200" cap="none" spc="0" normalizeH="0" baseline="0" noProof="0" dirty="0">
                <a:ln>
                  <a:noFill/>
                </a:ln>
                <a:solidFill>
                  <a:srgbClr val="669800"/>
                </a:solidFill>
                <a:effectLst/>
                <a:uLnTx/>
                <a:uFillTx/>
                <a:latin typeface="Arial"/>
                <a:ea typeface="+mn-ea"/>
                <a:cs typeface="+mn-cs"/>
              </a:rPr>
              <a:t>Main Cohort</a:t>
            </a:r>
          </a:p>
        </p:txBody>
      </p:sp>
      <p:sp>
        <p:nvSpPr>
          <p:cNvPr id="64" name="Rectangle 63"/>
          <p:cNvSpPr/>
          <p:nvPr/>
        </p:nvSpPr>
        <p:spPr>
          <a:xfrm>
            <a:off x="6831851" y="2267669"/>
            <a:ext cx="3078929" cy="307777"/>
          </a:xfrm>
          <a:prstGeom prst="rect">
            <a:avLst/>
          </a:prstGeom>
        </p:spPr>
        <p:txBody>
          <a:bodyPr wrap="square">
            <a:spAutoFit/>
          </a:bodyPr>
          <a:lstStyle/>
          <a:p>
            <a:pPr marL="0" marR="0" lvl="0" indent="0" algn="ctr" defTabSz="861993" rtl="0" eaLnBrk="1" fontAlgn="auto" latinLnBrk="0" hangingPunct="1">
              <a:lnSpc>
                <a:spcPct val="100000"/>
              </a:lnSpc>
              <a:spcBef>
                <a:spcPts val="0"/>
              </a:spcBef>
              <a:spcAft>
                <a:spcPts val="0"/>
              </a:spcAft>
              <a:buClrTx/>
              <a:buSzTx/>
              <a:buFontTx/>
              <a:buNone/>
              <a:tabLst/>
              <a:defRPr/>
            </a:pPr>
            <a:r>
              <a:rPr kumimoji="0" lang="en-GB" altLang="fr-FR" sz="1400" b="1" i="0" u="none" strike="noStrike" kern="1200" cap="none" spc="0" normalizeH="0" baseline="0" noProof="0" dirty="0">
                <a:ln>
                  <a:noFill/>
                </a:ln>
                <a:solidFill>
                  <a:srgbClr val="669800"/>
                </a:solidFill>
                <a:effectLst/>
                <a:uLnTx/>
                <a:uFillTx/>
                <a:latin typeface="Arial"/>
                <a:ea typeface="+mn-ea"/>
                <a:cs typeface="+mn-cs"/>
              </a:rPr>
              <a:t>Active Treatment Extension Trial</a:t>
            </a:r>
          </a:p>
        </p:txBody>
      </p:sp>
      <p:sp>
        <p:nvSpPr>
          <p:cNvPr id="65" name="Title 1">
            <a:extLst>
              <a:ext uri="{FF2B5EF4-FFF2-40B4-BE49-F238E27FC236}">
                <a16:creationId xmlns:a16="http://schemas.microsoft.com/office/drawing/2014/main" id="{DCA4B05B-7446-0FF8-2793-416FA82F9BA5}"/>
              </a:ext>
            </a:extLst>
          </p:cNvPr>
          <p:cNvSpPr txBox="1">
            <a:spLocks/>
          </p:cNvSpPr>
          <p:nvPr/>
        </p:nvSpPr>
        <p:spPr>
          <a:xfrm>
            <a:off x="542702" y="278534"/>
            <a:ext cx="9728101" cy="517352"/>
          </a:xfrm>
          <a:prstGeom prst="rect">
            <a:avLst/>
          </a:prstGeom>
        </p:spPr>
        <p:txBody>
          <a:bodyPr lIns="0" tIns="0" rIns="0" bIns="0" anchor="ctr"/>
          <a:lstStyle>
            <a:lvl1pPr algn="l" defTabSz="801929" rtl="0" eaLnBrk="1" latinLnBrk="0" hangingPunct="1">
              <a:lnSpc>
                <a:spcPct val="90000"/>
              </a:lnSpc>
              <a:spcBef>
                <a:spcPct val="0"/>
              </a:spcBef>
              <a:buNone/>
              <a:defRPr lang="en-GB" sz="2105" b="1" kern="1200" dirty="0">
                <a:solidFill>
                  <a:schemeClr val="tx1">
                    <a:lumMod val="65000"/>
                    <a:lumOff val="35000"/>
                  </a:schemeClr>
                </a:solidFill>
                <a:latin typeface="+mn-lt"/>
                <a:ea typeface="+mj-ea"/>
                <a:cs typeface="+mj-cs"/>
              </a:defRPr>
            </a:lvl1pPr>
          </a:lstStyle>
          <a:p>
            <a:pPr marL="0" marR="0" lvl="0" indent="0" algn="l" defTabSz="801929" rtl="0" eaLnBrk="1" fontAlgn="auto" latinLnBrk="0" hangingPunct="1">
              <a:lnSpc>
                <a:spcPct val="90000"/>
              </a:lnSpc>
              <a:spcBef>
                <a:spcPct val="0"/>
              </a:spcBef>
              <a:spcAft>
                <a:spcPts val="0"/>
              </a:spcAft>
              <a:buClrTx/>
              <a:buSzTx/>
              <a:buFontTx/>
              <a:buNone/>
              <a:tabLst/>
              <a:defRPr/>
            </a:pPr>
            <a:endParaRPr kumimoji="0" lang="en-US" sz="1984" b="1" i="0" u="none" strike="noStrike" kern="1200" cap="none" spc="0" normalizeH="0" baseline="0" noProof="0" dirty="0">
              <a:ln>
                <a:noFill/>
              </a:ln>
              <a:solidFill>
                <a:prstClr val="black">
                  <a:lumMod val="65000"/>
                  <a:lumOff val="35000"/>
                </a:prstClr>
              </a:solidFill>
              <a:effectLst/>
              <a:uLnTx/>
              <a:uFillTx/>
              <a:latin typeface="Open Sans Light"/>
              <a:ea typeface="Open Sans" panose="020B0606030504020204" pitchFamily="34" charset="0"/>
              <a:cs typeface="Open Sans" panose="020B0606030504020204" pitchFamily="34" charset="0"/>
            </a:endParaRPr>
          </a:p>
        </p:txBody>
      </p:sp>
      <p:pic>
        <p:nvPicPr>
          <p:cNvPr id="67" name="Image 27"/>
          <p:cNvPicPr>
            <a:picLocks noChangeAspect="1"/>
          </p:cNvPicPr>
          <p:nvPr/>
        </p:nvPicPr>
        <p:blipFill>
          <a:blip r:embed="rId7" cstate="print">
            <a:extLst>
              <a:ext uri="{28A0092B-C50C-407E-A947-70E740481C1C}">
                <a14:useLocalDpi xmlns:a14="http://schemas.microsoft.com/office/drawing/2010/main" val="0"/>
              </a:ext>
            </a:extLst>
          </a:blip>
          <a:srcRect l="35915" t="20354" r="35008" b="50571"/>
          <a:stretch>
            <a:fillRect/>
          </a:stretch>
        </p:blipFill>
        <p:spPr bwMode="auto">
          <a:xfrm>
            <a:off x="6124106" y="1511605"/>
            <a:ext cx="306802" cy="305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ight Brace 11"/>
          <p:cNvSpPr/>
          <p:nvPr/>
        </p:nvSpPr>
        <p:spPr bwMode="auto">
          <a:xfrm>
            <a:off x="6249909" y="1868598"/>
            <a:ext cx="361831" cy="2880000"/>
          </a:xfrm>
          <a:prstGeom prst="rightBrace">
            <a:avLst>
              <a:gd name="adj1" fmla="val 8333"/>
              <a:gd name="adj2" fmla="val 50980"/>
            </a:avLst>
          </a:prstGeom>
          <a:noFill/>
          <a:ln w="28575" cap="flat" cmpd="sng" algn="ctr">
            <a:solidFill>
              <a:srgbClr val="548235"/>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1600" b="1"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84" name="Title 5"/>
          <p:cNvSpPr txBox="1">
            <a:spLocks/>
          </p:cNvSpPr>
          <p:nvPr/>
        </p:nvSpPr>
        <p:spPr>
          <a:xfrm>
            <a:off x="305905" y="77795"/>
            <a:ext cx="8827484" cy="831639"/>
          </a:xfrm>
          <a:prstGeom prst="rect">
            <a:avLst/>
          </a:prstGeom>
        </p:spPr>
        <p:txBody>
          <a:bodyPr lIns="0" tIns="36000" rIns="0" bIns="36000" anchor="ctr" anchorCtr="0">
            <a:noAutofit/>
          </a:bodyPr>
          <a:lstStyle>
            <a:lvl1pPr algn="l" defTabSz="1074738" rtl="0" eaLnBrk="0" fontAlgn="base" hangingPunct="0">
              <a:spcBef>
                <a:spcPct val="0"/>
              </a:spcBef>
              <a:spcAft>
                <a:spcPct val="0"/>
              </a:spcAft>
              <a:defRPr sz="2400" b="1">
                <a:solidFill>
                  <a:srgbClr val="669800"/>
                </a:solidFill>
                <a:latin typeface="+mj-lt"/>
                <a:ea typeface="+mj-ea"/>
                <a:cs typeface="+mj-cs"/>
              </a:defRPr>
            </a:lvl1pPr>
            <a:lvl2pPr algn="l" defTabSz="1074738" rtl="0" eaLnBrk="0" fontAlgn="base" hangingPunct="0">
              <a:spcBef>
                <a:spcPct val="0"/>
              </a:spcBef>
              <a:spcAft>
                <a:spcPct val="0"/>
              </a:spcAft>
              <a:defRPr sz="2200" b="1">
                <a:solidFill>
                  <a:srgbClr val="4B4B4D"/>
                </a:solidFill>
                <a:latin typeface="Arial" pitchFamily="34" charset="0"/>
              </a:defRPr>
            </a:lvl2pPr>
            <a:lvl3pPr algn="l" defTabSz="1074738" rtl="0" eaLnBrk="0" fontAlgn="base" hangingPunct="0">
              <a:spcBef>
                <a:spcPct val="0"/>
              </a:spcBef>
              <a:spcAft>
                <a:spcPct val="0"/>
              </a:spcAft>
              <a:defRPr sz="2200" b="1">
                <a:solidFill>
                  <a:srgbClr val="4B4B4D"/>
                </a:solidFill>
                <a:latin typeface="Arial" pitchFamily="34" charset="0"/>
              </a:defRPr>
            </a:lvl3pPr>
            <a:lvl4pPr algn="l" defTabSz="1074738" rtl="0" eaLnBrk="0" fontAlgn="base" hangingPunct="0">
              <a:spcBef>
                <a:spcPct val="0"/>
              </a:spcBef>
              <a:spcAft>
                <a:spcPct val="0"/>
              </a:spcAft>
              <a:defRPr sz="2200" b="1">
                <a:solidFill>
                  <a:srgbClr val="4B4B4D"/>
                </a:solidFill>
                <a:latin typeface="Arial" pitchFamily="34" charset="0"/>
              </a:defRPr>
            </a:lvl4pPr>
            <a:lvl5pPr algn="l" defTabSz="1074738" rtl="0" eaLnBrk="0" fontAlgn="base" hangingPunct="0">
              <a:spcBef>
                <a:spcPct val="0"/>
              </a:spcBef>
              <a:spcAft>
                <a:spcPct val="0"/>
              </a:spcAft>
              <a:defRPr sz="2200" b="1">
                <a:solidFill>
                  <a:srgbClr val="4B4B4D"/>
                </a:solidFill>
                <a:latin typeface="Arial" pitchFamily="34" charset="0"/>
              </a:defRPr>
            </a:lvl5pPr>
            <a:lvl6pPr marL="503972" algn="l" defTabSz="1076190" rtl="0" eaLnBrk="0" fontAlgn="base" hangingPunct="0">
              <a:spcBef>
                <a:spcPct val="0"/>
              </a:spcBef>
              <a:spcAft>
                <a:spcPct val="0"/>
              </a:spcAft>
              <a:defRPr sz="2425" b="1">
                <a:solidFill>
                  <a:schemeClr val="tx2"/>
                </a:solidFill>
                <a:latin typeface="Arial" pitchFamily="34" charset="0"/>
              </a:defRPr>
            </a:lvl6pPr>
            <a:lvl7pPr marL="1007943" algn="l" defTabSz="1076190" rtl="0" eaLnBrk="0" fontAlgn="base" hangingPunct="0">
              <a:spcBef>
                <a:spcPct val="0"/>
              </a:spcBef>
              <a:spcAft>
                <a:spcPct val="0"/>
              </a:spcAft>
              <a:defRPr sz="2425" b="1">
                <a:solidFill>
                  <a:schemeClr val="tx2"/>
                </a:solidFill>
                <a:latin typeface="Arial" pitchFamily="34" charset="0"/>
              </a:defRPr>
            </a:lvl7pPr>
            <a:lvl8pPr marL="1511915" algn="l" defTabSz="1076190" rtl="0" eaLnBrk="0" fontAlgn="base" hangingPunct="0">
              <a:spcBef>
                <a:spcPct val="0"/>
              </a:spcBef>
              <a:spcAft>
                <a:spcPct val="0"/>
              </a:spcAft>
              <a:defRPr sz="2425" b="1">
                <a:solidFill>
                  <a:schemeClr val="tx2"/>
                </a:solidFill>
                <a:latin typeface="Arial" pitchFamily="34" charset="0"/>
              </a:defRPr>
            </a:lvl8pPr>
            <a:lvl9pPr marL="2015886" algn="l" defTabSz="1076190" rtl="0" eaLnBrk="0" fontAlgn="base" hangingPunct="0">
              <a:spcBef>
                <a:spcPct val="0"/>
              </a:spcBef>
              <a:spcAft>
                <a:spcPct val="0"/>
              </a:spcAft>
              <a:defRPr sz="2425" b="1">
                <a:solidFill>
                  <a:schemeClr val="tx2"/>
                </a:solidFill>
                <a:latin typeface="Arial" pitchFamily="34" charset="0"/>
              </a:defRPr>
            </a:lvl9pPr>
          </a:lstStyle>
          <a:p>
            <a:pPr marL="0" marR="0" lvl="0" indent="0" algn="l" defTabSz="1074738" rtl="0" eaLnBrk="0" fontAlgn="base" latinLnBrk="0" hangingPunct="0">
              <a:lnSpc>
                <a:spcPct val="100000"/>
              </a:lnSpc>
              <a:spcBef>
                <a:spcPct val="0"/>
              </a:spcBef>
              <a:spcAft>
                <a:spcPct val="0"/>
              </a:spcAft>
              <a:buClrTx/>
              <a:buSzTx/>
              <a:buFontTx/>
              <a:buNone/>
              <a:tabLst/>
              <a:defRPr/>
            </a:pPr>
            <a:r>
              <a:rPr lang="en-GB" sz="2200" dirty="0"/>
              <a:t>NATiV3 recruitment is nearly complete</a:t>
            </a:r>
          </a:p>
          <a:p>
            <a:pPr marL="0" marR="0" lvl="0" indent="0" algn="l" defTabSz="1074738" rtl="0" eaLnBrk="0" fontAlgn="base" latinLnBrk="0" hangingPunct="0">
              <a:lnSpc>
                <a:spcPct val="100000"/>
              </a:lnSpc>
              <a:spcBef>
                <a:spcPct val="0"/>
              </a:spcBef>
              <a:spcAft>
                <a:spcPct val="0"/>
              </a:spcAft>
              <a:buClrTx/>
              <a:buSzTx/>
              <a:buFontTx/>
              <a:buNone/>
              <a:tabLst/>
              <a:defRPr/>
            </a:pPr>
            <a:r>
              <a:rPr lang="en-GB" sz="1800" b="0" i="1" dirty="0">
                <a:latin typeface="Arial"/>
              </a:rPr>
              <a:t>Trial design mirrors the successful ph2b study </a:t>
            </a:r>
            <a:endParaRPr kumimoji="0" lang="en-GB" b="1" i="0" u="none" strike="noStrike" kern="1200" cap="none" spc="0" normalizeH="0" baseline="0" noProof="0" dirty="0">
              <a:ln>
                <a:noFill/>
              </a:ln>
              <a:solidFill>
                <a:srgbClr val="669800"/>
              </a:solidFill>
              <a:effectLst/>
              <a:uLnTx/>
              <a:uFillTx/>
              <a:latin typeface="Arial"/>
              <a:ea typeface="+mj-ea"/>
              <a:cs typeface="+mj-cs"/>
            </a:endParaRPr>
          </a:p>
        </p:txBody>
      </p:sp>
      <p:sp>
        <p:nvSpPr>
          <p:cNvPr id="4" name="Espace réservé du pied de page 3">
            <a:extLst>
              <a:ext uri="{FF2B5EF4-FFF2-40B4-BE49-F238E27FC236}">
                <a16:creationId xmlns:a16="http://schemas.microsoft.com/office/drawing/2014/main" id="{BBA7BF39-9E96-F6B0-A2B6-B82CB3A8056A}"/>
              </a:ext>
            </a:extLst>
          </p:cNvPr>
          <p:cNvSpPr>
            <a:spLocks noGrp="1"/>
          </p:cNvSpPr>
          <p:nvPr>
            <p:ph type="ftr" sz="quarter" idx="3"/>
          </p:nvPr>
        </p:nvSpPr>
        <p:spPr>
          <a:xfrm>
            <a:off x="305906" y="7250206"/>
            <a:ext cx="2519720" cy="252000"/>
          </a:xfrm>
          <a:prstGeom prst="rect">
            <a:avLst/>
          </a:prstGeom>
          <a:noFill/>
          <a:ln>
            <a:noFill/>
          </a:ln>
        </p:spPr>
        <p:txBody>
          <a:bodyPr lIns="0" tIns="36000" rIns="36000" bIns="36000" anchor="ctr" anchorCtr="0">
            <a:noAutofit/>
          </a:bodyPr>
          <a:lstStyle>
            <a:defPPr>
              <a:defRPr lang="fr-FR"/>
            </a:defPPr>
            <a:lvl1pPr marL="0" algn="l" defTabSz="914400" rtl="0" eaLnBrk="1" latinLnBrk="0" hangingPunct="1">
              <a:defRPr sz="900" b="1"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fr-FR" kern="0" dirty="0"/>
              <a:t>Corporate Presentation | December 2024</a:t>
            </a:r>
            <a:endParaRPr kumimoji="0" lang="fr-FR"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sp>
        <p:nvSpPr>
          <p:cNvPr id="3" name="TextBox 2"/>
          <p:cNvSpPr txBox="1"/>
          <p:nvPr/>
        </p:nvSpPr>
        <p:spPr>
          <a:xfrm>
            <a:off x="5895079" y="974467"/>
            <a:ext cx="1376165" cy="523220"/>
          </a:xfrm>
          <a:prstGeom prst="rect">
            <a:avLst/>
          </a:prstGeom>
          <a:noFill/>
        </p:spPr>
        <p:txBody>
          <a:bodyPr wrap="square" rtlCol="0">
            <a:spAutoFit/>
          </a:bodyPr>
          <a:lstStyle/>
          <a:p>
            <a:pPr algn="ctr"/>
            <a:r>
              <a:rPr lang="fr-FR" sz="1400" b="1" dirty="0" err="1"/>
              <a:t>Accelerated</a:t>
            </a:r>
            <a:r>
              <a:rPr lang="fr-FR" sz="1400" b="1" dirty="0"/>
              <a:t> </a:t>
            </a:r>
            <a:r>
              <a:rPr lang="fr-FR" sz="1400" b="1" dirty="0" err="1"/>
              <a:t>Approval</a:t>
            </a:r>
            <a:endParaRPr lang="fr-FR" sz="1400" b="1" dirty="0"/>
          </a:p>
        </p:txBody>
      </p:sp>
      <p:sp>
        <p:nvSpPr>
          <p:cNvPr id="9" name="Rounded Rectangle 59">
            <a:extLst>
              <a:ext uri="{FF2B5EF4-FFF2-40B4-BE49-F238E27FC236}">
                <a16:creationId xmlns:a16="http://schemas.microsoft.com/office/drawing/2014/main" id="{54ED603C-75C9-D717-7747-E9BFDC4ABF08}"/>
              </a:ext>
            </a:extLst>
          </p:cNvPr>
          <p:cNvSpPr>
            <a:spLocks noChangeArrowheads="1"/>
          </p:cNvSpPr>
          <p:nvPr/>
        </p:nvSpPr>
        <p:spPr bwMode="auto">
          <a:xfrm>
            <a:off x="161330" y="3862001"/>
            <a:ext cx="2735744" cy="830997"/>
          </a:xfrm>
          <a:prstGeom prst="rect">
            <a:avLst/>
          </a:prstGeom>
          <a:noFill/>
          <a:ln w="57150">
            <a:solidFill>
              <a:srgbClr val="DBDBDB"/>
            </a:solidFill>
          </a:ln>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861993" rtl="0" eaLnBrk="1" fontAlgn="auto" latinLnBrk="0" hangingPunct="1">
              <a:lnSpc>
                <a:spcPct val="100000"/>
              </a:lnSpc>
              <a:spcBef>
                <a:spcPts val="0"/>
              </a:spcBef>
              <a:spcAft>
                <a:spcPts val="0"/>
              </a:spcAft>
              <a:buClrTx/>
              <a:buSzTx/>
              <a:buFontTx/>
              <a:buNone/>
              <a:tabLst/>
              <a:defRPr/>
            </a:pPr>
            <a:r>
              <a:rPr kumimoji="0" lang="en-US" altLang="fr-FR" sz="1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Screen failed patients from the main cohort</a:t>
            </a:r>
          </a:p>
          <a:p>
            <a:pPr marL="0" marR="0" lvl="0" indent="0" algn="ctr" defTabSz="861993" rtl="0" eaLnBrk="1" fontAlgn="auto" latinLnBrk="0" hangingPunct="1">
              <a:lnSpc>
                <a:spcPct val="100000"/>
              </a:lnSpc>
              <a:spcBef>
                <a:spcPts val="0"/>
              </a:spcBef>
              <a:spcAft>
                <a:spcPts val="0"/>
              </a:spcAft>
              <a:buClrTx/>
              <a:buSzTx/>
              <a:buFontTx/>
              <a:buNone/>
              <a:tabLst/>
              <a:defRPr/>
            </a:pPr>
            <a:r>
              <a:rPr kumimoji="0" lang="en-US" altLang="fr-FR" sz="1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Non-cirrhotic MASH &amp; </a:t>
            </a:r>
            <a:br>
              <a:rPr kumimoji="0" lang="en-US" altLang="fr-FR" sz="1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r>
              <a:rPr kumimoji="0" lang="en-US" altLang="fr-FR" sz="1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F1-F4 fibrosis</a:t>
            </a:r>
          </a:p>
        </p:txBody>
      </p:sp>
      <p:sp>
        <p:nvSpPr>
          <p:cNvPr id="13" name="TextBox 58">
            <a:extLst>
              <a:ext uri="{FF2B5EF4-FFF2-40B4-BE49-F238E27FC236}">
                <a16:creationId xmlns:a16="http://schemas.microsoft.com/office/drawing/2014/main" id="{37020D97-CB68-810A-5876-AF8655DFA7EA}"/>
              </a:ext>
            </a:extLst>
          </p:cNvPr>
          <p:cNvSpPr txBox="1">
            <a:spLocks noChangeArrowheads="1"/>
          </p:cNvSpPr>
          <p:nvPr/>
        </p:nvSpPr>
        <p:spPr bwMode="auto">
          <a:xfrm>
            <a:off x="3092446" y="3169891"/>
            <a:ext cx="2792646" cy="232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1662" tIns="31662" rIns="31662" bIns="31662" anchor="b"/>
          <a:lstStyle>
            <a:lvl1pPr defTabSz="852488">
              <a:defRPr>
                <a:solidFill>
                  <a:schemeClr val="tx1"/>
                </a:solidFill>
                <a:latin typeface="Arial" panose="020B0604020202020204" pitchFamily="34" charset="0"/>
              </a:defRPr>
            </a:lvl1pPr>
            <a:lvl2pPr marL="742950" indent="-285750" defTabSz="852488">
              <a:defRPr>
                <a:solidFill>
                  <a:schemeClr val="tx1"/>
                </a:solidFill>
                <a:latin typeface="Arial" panose="020B0604020202020204" pitchFamily="34" charset="0"/>
              </a:defRPr>
            </a:lvl2pPr>
            <a:lvl3pPr marL="1143000" indent="-228600" defTabSz="852488">
              <a:defRPr>
                <a:solidFill>
                  <a:schemeClr val="tx1"/>
                </a:solidFill>
                <a:latin typeface="Arial" panose="020B0604020202020204" pitchFamily="34" charset="0"/>
              </a:defRPr>
            </a:lvl3pPr>
            <a:lvl4pPr marL="1600200" indent="-228600" defTabSz="852488">
              <a:defRPr>
                <a:solidFill>
                  <a:schemeClr val="tx1"/>
                </a:solidFill>
                <a:latin typeface="Arial" panose="020B0604020202020204" pitchFamily="34" charset="0"/>
              </a:defRPr>
            </a:lvl4pPr>
            <a:lvl5pPr marL="2057400" indent="-228600" defTabSz="852488">
              <a:defRPr>
                <a:solidFill>
                  <a:schemeClr val="tx1"/>
                </a:solidFill>
                <a:latin typeface="Arial" panose="020B0604020202020204" pitchFamily="34" charset="0"/>
              </a:defRPr>
            </a:lvl5pPr>
            <a:lvl6pPr marL="2514600" indent="-228600" defTabSz="852488" eaLnBrk="0" fontAlgn="base" hangingPunct="0">
              <a:spcBef>
                <a:spcPct val="0"/>
              </a:spcBef>
              <a:spcAft>
                <a:spcPct val="0"/>
              </a:spcAft>
              <a:defRPr>
                <a:solidFill>
                  <a:schemeClr val="tx1"/>
                </a:solidFill>
                <a:latin typeface="Arial" panose="020B0604020202020204" pitchFamily="34" charset="0"/>
              </a:defRPr>
            </a:lvl6pPr>
            <a:lvl7pPr marL="2971800" indent="-228600" defTabSz="852488" eaLnBrk="0" fontAlgn="base" hangingPunct="0">
              <a:spcBef>
                <a:spcPct val="0"/>
              </a:spcBef>
              <a:spcAft>
                <a:spcPct val="0"/>
              </a:spcAft>
              <a:defRPr>
                <a:solidFill>
                  <a:schemeClr val="tx1"/>
                </a:solidFill>
                <a:latin typeface="Arial" panose="020B0604020202020204" pitchFamily="34" charset="0"/>
              </a:defRPr>
            </a:lvl7pPr>
            <a:lvl8pPr marL="3429000" indent="-228600" defTabSz="852488" eaLnBrk="0" fontAlgn="base" hangingPunct="0">
              <a:spcBef>
                <a:spcPct val="0"/>
              </a:spcBef>
              <a:spcAft>
                <a:spcPct val="0"/>
              </a:spcAft>
              <a:defRPr>
                <a:solidFill>
                  <a:schemeClr val="tx1"/>
                </a:solidFill>
                <a:latin typeface="Arial" panose="020B0604020202020204" pitchFamily="34" charset="0"/>
              </a:defRPr>
            </a:lvl8pPr>
            <a:lvl9pPr marL="3886200" indent="-228600" defTabSz="852488"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803630" rtl="0" eaLnBrk="1" fontAlgn="auto" latinLnBrk="0" hangingPunct="1">
              <a:lnSpc>
                <a:spcPct val="100000"/>
              </a:lnSpc>
              <a:spcBef>
                <a:spcPts val="0"/>
              </a:spcBef>
              <a:spcAft>
                <a:spcPts val="0"/>
              </a:spcAft>
              <a:buClrTx/>
              <a:buSzTx/>
              <a:buFontTx/>
              <a:buNone/>
              <a:tabLst/>
              <a:defRPr/>
            </a:pPr>
            <a:r>
              <a:rPr kumimoji="0" lang="en-GB" alt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72 weeks treatment</a:t>
            </a:r>
          </a:p>
        </p:txBody>
      </p:sp>
      <p:sp>
        <p:nvSpPr>
          <p:cNvPr id="10" name="ZoneTexte 3">
            <a:extLst>
              <a:ext uri="{FF2B5EF4-FFF2-40B4-BE49-F238E27FC236}">
                <a16:creationId xmlns:a16="http://schemas.microsoft.com/office/drawing/2014/main" id="{6056B7EF-66A1-3E8A-2DAE-F5CA9C076CF2}"/>
              </a:ext>
            </a:extLst>
          </p:cNvPr>
          <p:cNvSpPr txBox="1"/>
          <p:nvPr/>
        </p:nvSpPr>
        <p:spPr>
          <a:xfrm>
            <a:off x="6438898" y="3806313"/>
            <a:ext cx="4195531" cy="646331"/>
          </a:xfrm>
          <a:prstGeom prst="rect">
            <a:avLst/>
          </a:prstGeom>
          <a:noFill/>
        </p:spPr>
        <p:txBody>
          <a:bodyPr wrap="square" rtlCol="0">
            <a:spAutoFit/>
          </a:bodyPr>
          <a:lstStyle/>
          <a:p>
            <a:pPr marL="171450" indent="-171450" defTabSz="801929" fontAlgn="base">
              <a:spcBef>
                <a:spcPct val="0"/>
              </a:spcBef>
              <a:spcAft>
                <a:spcPct val="0"/>
              </a:spcAft>
              <a:buClr>
                <a:srgbClr val="669900"/>
              </a:buClr>
              <a:buFont typeface="Arial" panose="020B0604020202020204" pitchFamily="34" charset="0"/>
              <a:buChar char="►"/>
              <a:defRPr/>
            </a:pPr>
            <a:r>
              <a:rPr lang="en-US" sz="1200" kern="0">
                <a:latin typeface="Arial"/>
              </a:rPr>
              <a:t>All patients who complete the main or the exploratory cohort are eligible for the Phase III active treatment extension trial</a:t>
            </a:r>
            <a:endParaRPr lang="en-US" sz="1200" kern="0" dirty="0">
              <a:latin typeface="Arial"/>
            </a:endParaRPr>
          </a:p>
        </p:txBody>
      </p:sp>
      <p:pic>
        <p:nvPicPr>
          <p:cNvPr id="5" name="Picture 4" descr="A logo with text on it&#10;&#10;Description automatically generated">
            <a:extLst>
              <a:ext uri="{FF2B5EF4-FFF2-40B4-BE49-F238E27FC236}">
                <a16:creationId xmlns:a16="http://schemas.microsoft.com/office/drawing/2014/main" id="{0DE6AC21-AD6F-9022-696E-EAADA3B69EE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961132" y="220248"/>
            <a:ext cx="1309671" cy="602257"/>
          </a:xfrm>
          <a:prstGeom prst="rect">
            <a:avLst/>
          </a:prstGeom>
        </p:spPr>
      </p:pic>
      <p:sp>
        <p:nvSpPr>
          <p:cNvPr id="8" name="ZoneTexte 7">
            <a:extLst>
              <a:ext uri="{FF2B5EF4-FFF2-40B4-BE49-F238E27FC236}">
                <a16:creationId xmlns:a16="http://schemas.microsoft.com/office/drawing/2014/main" id="{547FFDCB-141B-1036-188D-C4665F5EFFBD}"/>
              </a:ext>
            </a:extLst>
          </p:cNvPr>
          <p:cNvSpPr txBox="1"/>
          <p:nvPr/>
        </p:nvSpPr>
        <p:spPr>
          <a:xfrm>
            <a:off x="91647" y="4939007"/>
            <a:ext cx="10357099" cy="2569934"/>
          </a:xfrm>
          <a:prstGeom prst="rect">
            <a:avLst/>
          </a:prstGeom>
          <a:noFill/>
        </p:spPr>
        <p:txBody>
          <a:bodyPr wrap="square">
            <a:spAutoFit/>
          </a:bodyPr>
          <a:lstStyle/>
          <a:p>
            <a:pPr marL="273050" marR="0" lvl="0" indent="-273050" algn="l" defTabSz="1076190" rtl="0" eaLnBrk="0" fontAlgn="base" latinLnBrk="0" hangingPunct="0">
              <a:lnSpc>
                <a:spcPct val="100000"/>
              </a:lnSpc>
              <a:spcBef>
                <a:spcPts val="300"/>
              </a:spcBef>
              <a:spcAft>
                <a:spcPts val="300"/>
              </a:spcAft>
              <a:buClr>
                <a:srgbClr val="669800"/>
              </a:buClr>
              <a:buSzTx/>
              <a:buFont typeface="Wingdings 3" panose="05040102010807070707" pitchFamily="18" charset="2"/>
              <a:buChar char="u"/>
              <a:tabLst/>
              <a:defRPr/>
            </a:pPr>
            <a:r>
              <a:rPr lang="en-US" sz="1400" u="sng" kern="0" dirty="0">
                <a:latin typeface="Arial"/>
              </a:rPr>
              <a:t>Primary endpoint</a:t>
            </a:r>
            <a:r>
              <a:rPr kumimoji="0" lang="en-US" sz="1400" i="0" u="none" strike="noStrike" kern="0" cap="none" spc="0" normalizeH="0" baseline="0" noProof="0" dirty="0">
                <a:ln>
                  <a:noFill/>
                </a:ln>
                <a:effectLst/>
                <a:uLnTx/>
                <a:uFillTx/>
                <a:latin typeface="Arial"/>
                <a:ea typeface="+mn-ea"/>
                <a:cs typeface="+mn-cs"/>
              </a:rPr>
              <a:t>: Composite endpoint of patients having both MASH resolution and one stage fibrosis improvement</a:t>
            </a:r>
          </a:p>
          <a:p>
            <a:pPr marL="273050" marR="0" lvl="0" indent="-273050" algn="l" defTabSz="1076190" rtl="0" eaLnBrk="0" fontAlgn="base" latinLnBrk="0" hangingPunct="0">
              <a:lnSpc>
                <a:spcPct val="100000"/>
              </a:lnSpc>
              <a:spcBef>
                <a:spcPts val="300"/>
              </a:spcBef>
              <a:spcAft>
                <a:spcPts val="300"/>
              </a:spcAft>
              <a:buClr>
                <a:srgbClr val="669800"/>
              </a:buClr>
              <a:buSzTx/>
              <a:buFont typeface="Wingdings 3" panose="05040102010807070707" pitchFamily="18" charset="2"/>
              <a:buChar char="u"/>
              <a:tabLst/>
              <a:defRPr/>
            </a:pPr>
            <a:r>
              <a:rPr lang="en-US" sz="1400" u="sng" kern="0" dirty="0">
                <a:latin typeface="Arial"/>
              </a:rPr>
              <a:t>Key secondary endpoints</a:t>
            </a:r>
            <a:r>
              <a:rPr kumimoji="0" lang="en-US" sz="1400" i="0" u="none" strike="noStrike" kern="0" cap="none" spc="0" normalizeH="0" baseline="0" noProof="0" dirty="0">
                <a:ln>
                  <a:noFill/>
                </a:ln>
                <a:effectLst/>
                <a:uLnTx/>
                <a:uFillTx/>
                <a:latin typeface="Arial"/>
                <a:ea typeface="+mn-ea"/>
                <a:cs typeface="+mn-cs"/>
              </a:rPr>
              <a:t>: MASH resolution and no worsening of fibrosis</a:t>
            </a:r>
            <a:r>
              <a:rPr lang="en-US" sz="1400" kern="0" dirty="0">
                <a:latin typeface="Arial"/>
              </a:rPr>
              <a:t>, </a:t>
            </a:r>
            <a:r>
              <a:rPr kumimoji="0" lang="en-US" sz="1400" i="0" u="none" strike="noStrike" kern="0" cap="none" spc="0" normalizeH="0" baseline="0" noProof="0" dirty="0">
                <a:ln>
                  <a:noFill/>
                </a:ln>
                <a:effectLst/>
                <a:uLnTx/>
                <a:uFillTx/>
                <a:latin typeface="Arial"/>
                <a:ea typeface="+mn-ea"/>
                <a:cs typeface="+mn-cs"/>
              </a:rPr>
              <a:t>Fibrosis improvement and no worsening of MASH</a:t>
            </a:r>
          </a:p>
          <a:p>
            <a:pPr marL="273050" marR="0" lvl="0" indent="-273050" algn="l" defTabSz="1076190" rtl="0" eaLnBrk="0" fontAlgn="base" latinLnBrk="0" hangingPunct="0">
              <a:lnSpc>
                <a:spcPct val="100000"/>
              </a:lnSpc>
              <a:spcBef>
                <a:spcPts val="300"/>
              </a:spcBef>
              <a:spcAft>
                <a:spcPts val="300"/>
              </a:spcAft>
              <a:buClr>
                <a:srgbClr val="669800"/>
              </a:buClr>
              <a:buSzTx/>
              <a:buFont typeface="Wingdings 3" panose="05040102010807070707" pitchFamily="18" charset="2"/>
              <a:buChar char="u"/>
              <a:tabLst/>
              <a:defRPr/>
            </a:pPr>
            <a:r>
              <a:rPr lang="en-US" sz="1400" u="sng" kern="0" dirty="0">
                <a:latin typeface="Arial"/>
              </a:rPr>
              <a:t>GLP1</a:t>
            </a:r>
            <a:r>
              <a:rPr kumimoji="0" lang="en-US" sz="1400" i="0" u="none" strike="noStrike" kern="0" cap="none" spc="0" normalizeH="0" baseline="0" noProof="0" dirty="0">
                <a:ln>
                  <a:noFill/>
                </a:ln>
                <a:effectLst/>
                <a:uLnTx/>
                <a:uFillTx/>
                <a:latin typeface="Arial"/>
                <a:ea typeface="+mn-ea"/>
                <a:cs typeface="+mn-cs"/>
              </a:rPr>
              <a:t>: Patients under a stable dose of GLP1-RA for at least 3 months prior to screening can be included </a:t>
            </a:r>
          </a:p>
          <a:p>
            <a:pPr marL="273050" marR="0" lvl="0" indent="-273050" algn="l" defTabSz="1076190" rtl="0" eaLnBrk="0" fontAlgn="base" latinLnBrk="0" hangingPunct="0">
              <a:lnSpc>
                <a:spcPct val="100000"/>
              </a:lnSpc>
              <a:spcBef>
                <a:spcPts val="300"/>
              </a:spcBef>
              <a:spcAft>
                <a:spcPts val="300"/>
              </a:spcAft>
              <a:buClr>
                <a:srgbClr val="669800"/>
              </a:buClr>
              <a:buSzTx/>
              <a:buFont typeface="Wingdings 3" panose="05040102010807070707" pitchFamily="18" charset="2"/>
              <a:buChar char="u"/>
              <a:tabLst/>
              <a:defRPr/>
            </a:pPr>
            <a:r>
              <a:rPr lang="en-US" sz="1400" u="sng" kern="0" dirty="0">
                <a:latin typeface="Arial"/>
              </a:rPr>
              <a:t>Statistical powering</a:t>
            </a:r>
            <a:r>
              <a:rPr kumimoji="0" lang="en-US" sz="1400" i="0" u="none" strike="noStrike" kern="0" cap="none" spc="0" normalizeH="0" baseline="0" noProof="0" dirty="0">
                <a:ln>
                  <a:noFill/>
                </a:ln>
                <a:effectLst/>
                <a:uLnTx/>
                <a:uFillTx/>
                <a:latin typeface="Arial"/>
                <a:ea typeface="+mn-ea"/>
                <a:cs typeface="+mn-cs"/>
              </a:rPr>
              <a:t>: 90% considered for sample size calculations</a:t>
            </a:r>
          </a:p>
          <a:p>
            <a:pPr marL="273050" marR="0" lvl="0" indent="-273050" algn="l" defTabSz="1076190" rtl="0" eaLnBrk="0" fontAlgn="base" latinLnBrk="0" hangingPunct="0">
              <a:lnSpc>
                <a:spcPct val="100000"/>
              </a:lnSpc>
              <a:spcBef>
                <a:spcPts val="300"/>
              </a:spcBef>
              <a:spcAft>
                <a:spcPts val="300"/>
              </a:spcAft>
              <a:buClr>
                <a:srgbClr val="669800"/>
              </a:buClr>
              <a:buSzTx/>
              <a:buFont typeface="Wingdings 3" panose="05040102010807070707" pitchFamily="18" charset="2"/>
              <a:buChar char="u"/>
              <a:tabLst/>
              <a:defRPr/>
            </a:pPr>
            <a:r>
              <a:rPr lang="en-US" sz="1400" kern="0" dirty="0">
                <a:latin typeface="Arial"/>
              </a:rPr>
              <a:t>Stratification by fibrosis stage and diabetic status</a:t>
            </a:r>
          </a:p>
          <a:p>
            <a:pPr marL="273050" indent="-273050" defTabSz="1076190" eaLnBrk="0" fontAlgn="base" hangingPunct="0">
              <a:spcBef>
                <a:spcPts val="300"/>
              </a:spcBef>
              <a:spcAft>
                <a:spcPts val="300"/>
              </a:spcAft>
              <a:buClr>
                <a:srgbClr val="669800"/>
              </a:buClr>
              <a:buFont typeface="Wingdings 3" panose="05040102010807070707" pitchFamily="18" charset="2"/>
              <a:buChar char="u"/>
              <a:defRPr/>
            </a:pPr>
            <a:r>
              <a:rPr kumimoji="0" lang="en-US" sz="1400" i="0" u="none" strike="noStrike" kern="0" cap="none" spc="0" normalizeH="0" baseline="0" noProof="0" dirty="0">
                <a:ln>
                  <a:noFill/>
                </a:ln>
                <a:effectLst/>
                <a:uLnTx/>
                <a:uFillTx/>
                <a:latin typeface="Arial"/>
                <a:ea typeface="+mn-ea"/>
                <a:cs typeface="+mn-cs"/>
              </a:rPr>
              <a:t>Over 1200 patients randomized</a:t>
            </a:r>
            <a:r>
              <a:rPr lang="en-US" sz="1400" kern="0" dirty="0">
                <a:latin typeface="Arial"/>
              </a:rPr>
              <a:t>: main cohort </a:t>
            </a:r>
            <a:r>
              <a:rPr lang="en-US" sz="1400" dirty="0">
                <a:latin typeface="Arial" pitchFamily="34" charset="0"/>
              </a:rPr>
              <a:t>~95% enrolled</a:t>
            </a:r>
          </a:p>
          <a:p>
            <a:pPr marL="273050" marR="0" lvl="0" indent="-273050" algn="l" defTabSz="1076190" rtl="0" eaLnBrk="0" fontAlgn="base" latinLnBrk="0" hangingPunct="0">
              <a:lnSpc>
                <a:spcPct val="100000"/>
              </a:lnSpc>
              <a:spcBef>
                <a:spcPts val="300"/>
              </a:spcBef>
              <a:spcAft>
                <a:spcPts val="300"/>
              </a:spcAft>
              <a:buClr>
                <a:srgbClr val="669800"/>
              </a:buClr>
              <a:buSzTx/>
              <a:buFont typeface="Wingdings 3" panose="05040102010807070707" pitchFamily="18" charset="2"/>
              <a:buChar char="u"/>
              <a:tabLst/>
              <a:defRPr/>
            </a:pPr>
            <a:r>
              <a:rPr kumimoji="0" lang="fr-FR" sz="1400" b="0" i="0" u="none" strike="noStrike" kern="0" cap="none" spc="0" normalizeH="0" baseline="0" noProof="0" dirty="0">
                <a:ln>
                  <a:noFill/>
                </a:ln>
                <a:solidFill>
                  <a:prstClr val="black"/>
                </a:solidFill>
                <a:effectLst/>
                <a:uLnTx/>
                <a:uFillTx/>
                <a:latin typeface="Arial"/>
                <a:ea typeface="+mn-ea"/>
                <a:cs typeface="+mn-cs"/>
              </a:rPr>
              <a:t>In a </a:t>
            </a:r>
            <a:r>
              <a:rPr kumimoji="0" lang="fr-FR" sz="1400" b="0" i="0" u="none" strike="noStrike" kern="0" cap="none" spc="0" normalizeH="0" baseline="0" noProof="0" dirty="0" err="1">
                <a:ln>
                  <a:noFill/>
                </a:ln>
                <a:solidFill>
                  <a:prstClr val="black"/>
                </a:solidFill>
                <a:effectLst/>
                <a:uLnTx/>
                <a:uFillTx/>
                <a:latin typeface="Arial"/>
                <a:ea typeface="+mn-ea"/>
                <a:cs typeface="+mn-cs"/>
              </a:rPr>
              <a:t>blinded</a:t>
            </a:r>
            <a:r>
              <a:rPr kumimoji="0" lang="fr-FR" sz="1400" b="0" i="0" u="none" strike="noStrike" kern="0" cap="none" spc="0" normalizeH="0" baseline="0" noProof="0" dirty="0">
                <a:ln>
                  <a:noFill/>
                </a:ln>
                <a:solidFill>
                  <a:prstClr val="black"/>
                </a:solidFill>
                <a:effectLst/>
                <a:uLnTx/>
                <a:uFillTx/>
                <a:latin typeface="Arial"/>
                <a:ea typeface="+mn-ea"/>
                <a:cs typeface="+mn-cs"/>
              </a:rPr>
              <a:t> </a:t>
            </a:r>
            <a:r>
              <a:rPr kumimoji="0" lang="fr-FR" sz="1400" b="0" i="0" u="none" strike="noStrike" kern="0" cap="none" spc="0" normalizeH="0" baseline="0" noProof="0" dirty="0" err="1">
                <a:ln>
                  <a:noFill/>
                </a:ln>
                <a:solidFill>
                  <a:prstClr val="black"/>
                </a:solidFill>
                <a:effectLst/>
                <a:uLnTx/>
                <a:uFillTx/>
                <a:latin typeface="Arial"/>
                <a:ea typeface="+mn-ea"/>
                <a:cs typeface="+mn-cs"/>
              </a:rPr>
              <a:t>analysis</a:t>
            </a:r>
            <a:r>
              <a:rPr kumimoji="0" lang="fr-FR" sz="1400" b="0" i="0" u="none" strike="noStrike" kern="0" cap="none" spc="0" normalizeH="0" baseline="0" noProof="0" dirty="0">
                <a:ln>
                  <a:noFill/>
                </a:ln>
                <a:solidFill>
                  <a:prstClr val="black"/>
                </a:solidFill>
                <a:effectLst/>
                <a:uLnTx/>
                <a:uFillTx/>
                <a:latin typeface="Arial"/>
                <a:ea typeface="+mn-ea"/>
                <a:cs typeface="+mn-cs"/>
              </a:rPr>
              <a:t> </a:t>
            </a:r>
            <a:r>
              <a:rPr kumimoji="0" lang="fr-FR" sz="1400" b="0" i="0" u="none" strike="noStrike" kern="0" cap="none" spc="0" normalizeH="0" baseline="0" noProof="0" dirty="0" err="1">
                <a:ln>
                  <a:noFill/>
                </a:ln>
                <a:solidFill>
                  <a:prstClr val="black"/>
                </a:solidFill>
                <a:effectLst/>
                <a:uLnTx/>
                <a:uFillTx/>
                <a:latin typeface="Arial"/>
                <a:ea typeface="+mn-ea"/>
                <a:cs typeface="+mn-cs"/>
              </a:rPr>
              <a:t>conducted</a:t>
            </a:r>
            <a:r>
              <a:rPr kumimoji="0" lang="fr-FR" sz="1400" b="0" i="0" u="none" strike="noStrike" kern="0" cap="none" spc="0" normalizeH="0" baseline="0" noProof="0" dirty="0">
                <a:ln>
                  <a:noFill/>
                </a:ln>
                <a:solidFill>
                  <a:prstClr val="black"/>
                </a:solidFill>
                <a:effectLst/>
                <a:uLnTx/>
                <a:uFillTx/>
                <a:latin typeface="Arial"/>
                <a:ea typeface="+mn-ea"/>
                <a:cs typeface="+mn-cs"/>
              </a:rPr>
              <a:t> </a:t>
            </a:r>
            <a:r>
              <a:rPr kumimoji="0" lang="fr-FR" sz="1400" b="0" i="0" u="none" strike="noStrike" kern="0" cap="none" spc="0" normalizeH="0" baseline="0" noProof="0" dirty="0" err="1">
                <a:ln>
                  <a:noFill/>
                </a:ln>
                <a:solidFill>
                  <a:prstClr val="black"/>
                </a:solidFill>
                <a:effectLst/>
                <a:uLnTx/>
                <a:uFillTx/>
                <a:latin typeface="Arial"/>
                <a:ea typeface="+mn-ea"/>
                <a:cs typeface="+mn-cs"/>
              </a:rPr>
              <a:t>comparing</a:t>
            </a:r>
            <a:r>
              <a:rPr kumimoji="0" lang="fr-FR" sz="1400" b="0" i="0" u="none" strike="noStrike" kern="0" cap="none" spc="0" normalizeH="0" baseline="0" noProof="0" dirty="0">
                <a:ln>
                  <a:noFill/>
                </a:ln>
                <a:solidFill>
                  <a:prstClr val="black"/>
                </a:solidFill>
                <a:effectLst/>
                <a:uLnTx/>
                <a:uFillTx/>
                <a:latin typeface="Arial"/>
                <a:ea typeface="+mn-ea"/>
                <a:cs typeface="+mn-cs"/>
              </a:rPr>
              <a:t> phase </a:t>
            </a:r>
            <a:r>
              <a:rPr kumimoji="0" lang="fr-FR" sz="1400" b="0" i="0" u="none" strike="noStrike" kern="0" cap="none" spc="0" normalizeH="0" baseline="0" noProof="0" dirty="0" err="1">
                <a:ln>
                  <a:noFill/>
                </a:ln>
                <a:solidFill>
                  <a:prstClr val="black"/>
                </a:solidFill>
                <a:effectLst/>
                <a:uLnTx/>
                <a:uFillTx/>
                <a:latin typeface="Arial"/>
                <a:ea typeface="+mn-ea"/>
                <a:cs typeface="+mn-cs"/>
              </a:rPr>
              <a:t>IIb</a:t>
            </a:r>
            <a:r>
              <a:rPr kumimoji="0" lang="fr-FR" sz="1400" b="0" i="0" u="none" strike="noStrike" kern="0" cap="none" spc="0" normalizeH="0" baseline="0" noProof="0" dirty="0">
                <a:ln>
                  <a:noFill/>
                </a:ln>
                <a:solidFill>
                  <a:prstClr val="black"/>
                </a:solidFill>
                <a:effectLst/>
                <a:uLnTx/>
                <a:uFillTx/>
                <a:latin typeface="Arial"/>
                <a:ea typeface="+mn-ea"/>
                <a:cs typeface="+mn-cs"/>
              </a:rPr>
              <a:t> and NATiV3, </a:t>
            </a:r>
            <a:r>
              <a:rPr kumimoji="0" lang="fr-FR" sz="1400" b="0" i="0" u="none" strike="noStrike" kern="0" cap="none" spc="0" normalizeH="0" baseline="0" noProof="0" dirty="0" err="1">
                <a:ln>
                  <a:noFill/>
                </a:ln>
                <a:solidFill>
                  <a:prstClr val="black"/>
                </a:solidFill>
                <a:effectLst/>
                <a:uLnTx/>
                <a:uFillTx/>
                <a:latin typeface="Arial"/>
                <a:ea typeface="+mn-ea"/>
                <a:cs typeface="+mn-cs"/>
              </a:rPr>
              <a:t>baseline</a:t>
            </a:r>
            <a:r>
              <a:rPr kumimoji="0" lang="fr-FR" sz="1400" b="0" i="0" u="none" strike="noStrike" kern="0" cap="none" spc="0" normalizeH="0" baseline="0" noProof="0" dirty="0">
                <a:ln>
                  <a:noFill/>
                </a:ln>
                <a:solidFill>
                  <a:prstClr val="black"/>
                </a:solidFill>
                <a:effectLst/>
                <a:uLnTx/>
                <a:uFillTx/>
                <a:latin typeface="Arial"/>
                <a:ea typeface="+mn-ea"/>
                <a:cs typeface="+mn-cs"/>
              </a:rPr>
              <a:t> values and magnitude of changes in </a:t>
            </a:r>
            <a:r>
              <a:rPr lang="en-US" sz="1400" kern="0" dirty="0">
                <a:latin typeface="Arial"/>
              </a:rPr>
              <a:t>relevant biomarkers</a:t>
            </a:r>
            <a:r>
              <a:rPr kumimoji="0" lang="fr-FR" sz="1400" b="0" i="0" u="none" strike="noStrike" kern="0" cap="none" spc="0" normalizeH="0" baseline="0" noProof="0" dirty="0">
                <a:ln>
                  <a:noFill/>
                </a:ln>
                <a:solidFill>
                  <a:prstClr val="black"/>
                </a:solidFill>
                <a:effectLst/>
                <a:uLnTx/>
                <a:uFillTx/>
                <a:latin typeface="Arial"/>
                <a:ea typeface="+mn-ea"/>
                <a:cs typeface="+mn-cs"/>
              </a:rPr>
              <a:t> are consistent</a:t>
            </a:r>
            <a:endParaRPr kumimoji="0" lang="en-US" sz="1400" b="0" i="0" u="none" strike="noStrike" kern="0" cap="none" spc="0" normalizeH="0" baseline="0" noProof="0" dirty="0">
              <a:ln>
                <a:noFill/>
              </a:ln>
              <a:solidFill>
                <a:prstClr val="black"/>
              </a:solidFill>
              <a:effectLst/>
              <a:uLnTx/>
              <a:uFillTx/>
              <a:latin typeface="Arial"/>
              <a:ea typeface="+mn-ea"/>
              <a:cs typeface="+mn-cs"/>
            </a:endParaRPr>
          </a:p>
          <a:p>
            <a:pPr marL="273050" marR="0" lvl="0" indent="-273050" algn="l" defTabSz="1076190" rtl="0" eaLnBrk="0" fontAlgn="base" latinLnBrk="0" hangingPunct="0">
              <a:lnSpc>
                <a:spcPct val="100000"/>
              </a:lnSpc>
              <a:spcBef>
                <a:spcPts val="300"/>
              </a:spcBef>
              <a:spcAft>
                <a:spcPts val="300"/>
              </a:spcAft>
              <a:buClr>
                <a:srgbClr val="669800"/>
              </a:buClr>
              <a:buSzTx/>
              <a:buFont typeface="Wingdings 3" panose="05040102010807070707" pitchFamily="18" charset="2"/>
              <a:buChar char="u"/>
              <a:tabLst/>
              <a:defRPr/>
            </a:pPr>
            <a:endParaRPr lang="en-US" sz="1400" kern="0" dirty="0">
              <a:latin typeface="Arial"/>
            </a:endParaRPr>
          </a:p>
        </p:txBody>
      </p:sp>
    </p:spTree>
    <p:extLst>
      <p:ext uri="{BB962C8B-B14F-4D97-AF65-F5344CB8AC3E}">
        <p14:creationId xmlns:p14="http://schemas.microsoft.com/office/powerpoint/2010/main" val="21042112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C555F5F4-068D-4A65-03A5-CF393AA3B27A}"/>
              </a:ext>
            </a:extLst>
          </p:cNvPr>
          <p:cNvCxnSpPr>
            <a:cxnSpLocks/>
          </p:cNvCxnSpPr>
          <p:nvPr/>
        </p:nvCxnSpPr>
        <p:spPr bwMode="auto">
          <a:xfrm>
            <a:off x="6795284" y="1788272"/>
            <a:ext cx="0" cy="792000"/>
          </a:xfrm>
          <a:prstGeom prst="line">
            <a:avLst/>
          </a:prstGeom>
          <a:solidFill>
            <a:schemeClr val="accent1"/>
          </a:solidFill>
          <a:ln w="19050" cap="flat" cmpd="sng" algn="ctr">
            <a:solidFill>
              <a:srgbClr val="6699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45">
            <a:extLst>
              <a:ext uri="{FF2B5EF4-FFF2-40B4-BE49-F238E27FC236}">
                <a16:creationId xmlns:a16="http://schemas.microsoft.com/office/drawing/2014/main" id="{0574D735-C07B-AC38-CFF8-9DD1BEFD210E}"/>
              </a:ext>
            </a:extLst>
          </p:cNvPr>
          <p:cNvCxnSpPr/>
          <p:nvPr/>
        </p:nvCxnSpPr>
        <p:spPr bwMode="auto">
          <a:xfrm>
            <a:off x="8752997" y="1788272"/>
            <a:ext cx="0" cy="792000"/>
          </a:xfrm>
          <a:prstGeom prst="line">
            <a:avLst/>
          </a:prstGeom>
          <a:solidFill>
            <a:schemeClr val="accent1"/>
          </a:solidFill>
          <a:ln w="19050" cap="flat" cmpd="sng" algn="ctr">
            <a:solidFill>
              <a:srgbClr val="6699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7" name="Object 6" hidden="1">
            <a:extLst>
              <a:ext uri="{FF2B5EF4-FFF2-40B4-BE49-F238E27FC236}">
                <a16:creationId xmlns:a16="http://schemas.microsoft.com/office/drawing/2014/main" id="{70B0EE42-A9BC-491B-8578-83F3FF32459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23" imgH="499" progId="TCLayout.ActiveDocument.1">
                  <p:embed/>
                </p:oleObj>
              </mc:Choice>
              <mc:Fallback>
                <p:oleObj name="think-cell Slide" r:id="rId5" imgW="523" imgH="499" progId="TCLayout.ActiveDocument.1">
                  <p:embed/>
                  <p:pic>
                    <p:nvPicPr>
                      <p:cNvPr id="7" name="Object 6" hidden="1">
                        <a:extLst>
                          <a:ext uri="{FF2B5EF4-FFF2-40B4-BE49-F238E27FC236}">
                            <a16:creationId xmlns:a16="http://schemas.microsoft.com/office/drawing/2014/main" id="{70B0EE42-A9BC-491B-8578-83F3FF32459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42" name="Straight Connector 41">
            <a:extLst>
              <a:ext uri="{FF2B5EF4-FFF2-40B4-BE49-F238E27FC236}">
                <a16:creationId xmlns:a16="http://schemas.microsoft.com/office/drawing/2014/main" id="{801B506C-82EE-40F4-B647-73387BBCACE5}"/>
              </a:ext>
            </a:extLst>
          </p:cNvPr>
          <p:cNvCxnSpPr>
            <a:cxnSpLocks/>
          </p:cNvCxnSpPr>
          <p:nvPr/>
        </p:nvCxnSpPr>
        <p:spPr bwMode="auto">
          <a:xfrm>
            <a:off x="3509871" y="1788272"/>
            <a:ext cx="0" cy="792000"/>
          </a:xfrm>
          <a:prstGeom prst="line">
            <a:avLst/>
          </a:prstGeom>
          <a:solidFill>
            <a:schemeClr val="accent1"/>
          </a:solidFill>
          <a:ln w="19050" cap="flat" cmpd="sng" algn="ctr">
            <a:solidFill>
              <a:srgbClr val="6699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Rectangle 5" hidden="1"/>
          <p:cNvSpPr/>
          <p:nvPr>
            <p:custDataLst>
              <p:tags r:id="rId2"/>
            </p:custDataLst>
          </p:nvPr>
        </p:nvSpPr>
        <p:spPr bwMode="auto">
          <a:xfrm>
            <a:off x="0" y="0"/>
            <a:ext cx="158750" cy="158750"/>
          </a:xfrm>
          <a:prstGeom prst="rect">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rtlCol="0"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sym typeface="Arial" panose="020B0604020202020204" pitchFamily="34" charset="0"/>
            </a:endParaRPr>
          </a:p>
        </p:txBody>
      </p:sp>
      <p:sp>
        <p:nvSpPr>
          <p:cNvPr id="4" name="Title 3"/>
          <p:cNvSpPr>
            <a:spLocks noGrp="1"/>
          </p:cNvSpPr>
          <p:nvPr>
            <p:ph type="title"/>
          </p:nvPr>
        </p:nvSpPr>
        <p:spPr/>
        <p:txBody>
          <a:bodyPr vert="horz"/>
          <a:lstStyle/>
          <a:p>
            <a:r>
              <a:rPr lang="en-GB" sz="2200" dirty="0"/>
              <a:t>NATiV3 data is expected in 2026</a:t>
            </a:r>
            <a:br>
              <a:rPr lang="en-GB" sz="2210" dirty="0"/>
            </a:br>
            <a:r>
              <a:rPr lang="en-GB" sz="1800" b="0" dirty="0" err="1"/>
              <a:t>Lanifibranor</a:t>
            </a:r>
            <a:r>
              <a:rPr lang="en-GB" sz="1800" b="0" dirty="0"/>
              <a:t> could be the second oral liver-directed agent for the treatment of MASH if approved </a:t>
            </a:r>
            <a:endParaRPr lang="en-GB" sz="1600" b="0" strike="sngStrike" dirty="0"/>
          </a:p>
        </p:txBody>
      </p:sp>
      <p:sp>
        <p:nvSpPr>
          <p:cNvPr id="38" name="Rounded Rectangle 33">
            <a:extLst>
              <a:ext uri="{FF2B5EF4-FFF2-40B4-BE49-F238E27FC236}">
                <a16:creationId xmlns:a16="http://schemas.microsoft.com/office/drawing/2014/main" id="{8FC948CD-232D-4204-8029-FEE57C6DACB0}"/>
              </a:ext>
            </a:extLst>
          </p:cNvPr>
          <p:cNvSpPr/>
          <p:nvPr/>
        </p:nvSpPr>
        <p:spPr bwMode="auto">
          <a:xfrm>
            <a:off x="240115" y="2386265"/>
            <a:ext cx="10225136" cy="1512168"/>
          </a:xfrm>
          <a:prstGeom prst="roundRect">
            <a:avLst>
              <a:gd name="adj" fmla="val 5688"/>
            </a:avLst>
          </a:prstGeom>
          <a:noFill/>
          <a:ln w="12700" cap="flat" cmpd="sng" algn="ctr">
            <a:solidFill>
              <a:srgbClr val="6699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600" b="1" i="0" u="none" strike="noStrike" kern="1200" cap="none" spc="0" normalizeH="0" baseline="0" noProof="0" dirty="0">
              <a:ln>
                <a:noFill/>
              </a:ln>
              <a:solidFill>
                <a:prstClr val="white"/>
              </a:solidFill>
              <a:effectLst/>
              <a:uLnTx/>
              <a:uFillTx/>
              <a:latin typeface="Arial" pitchFamily="34" charset="0"/>
              <a:ea typeface="+mn-ea"/>
              <a:cs typeface="+mn-cs"/>
            </a:endParaRPr>
          </a:p>
        </p:txBody>
      </p:sp>
      <p:sp>
        <p:nvSpPr>
          <p:cNvPr id="28" name="Espace réservé du contenu 2">
            <a:extLst>
              <a:ext uri="{FF2B5EF4-FFF2-40B4-BE49-F238E27FC236}">
                <a16:creationId xmlns:a16="http://schemas.microsoft.com/office/drawing/2014/main" id="{E3981204-7B52-4BD0-864C-1F4FFD9242E7}"/>
              </a:ext>
            </a:extLst>
          </p:cNvPr>
          <p:cNvSpPr txBox="1">
            <a:spLocks/>
          </p:cNvSpPr>
          <p:nvPr/>
        </p:nvSpPr>
        <p:spPr>
          <a:xfrm>
            <a:off x="8678185" y="2544359"/>
            <a:ext cx="1349716" cy="825782"/>
          </a:xfrm>
          <a:prstGeom prst="rect">
            <a:avLst/>
          </a:prstGeom>
        </p:spPr>
        <p:txBody>
          <a:bodyPr lIns="36000" tIns="36000" rIns="36000" bIns="36000">
            <a:noAutofit/>
          </a:bodyPr>
          <a:lstStyle>
            <a:lvl1pPr marL="266700" indent="-266700" algn="l" defTabSz="1076190" rtl="0" eaLnBrk="0" fontAlgn="base" hangingPunct="0">
              <a:spcBef>
                <a:spcPct val="50000"/>
              </a:spcBef>
              <a:spcAft>
                <a:spcPct val="0"/>
              </a:spcAft>
              <a:buClr>
                <a:srgbClr val="669800"/>
              </a:buClr>
              <a:buFont typeface="Wingdings 3" panose="05040102010807070707" pitchFamily="18" charset="2"/>
              <a:buChar char="u"/>
              <a:defRPr sz="1600" b="1">
                <a:solidFill>
                  <a:schemeClr val="tx1">
                    <a:lumMod val="75000"/>
                    <a:lumOff val="25000"/>
                  </a:schemeClr>
                </a:solidFill>
                <a:latin typeface="+mn-lt"/>
                <a:ea typeface="+mn-ea"/>
                <a:cs typeface="+mn-cs"/>
              </a:defRPr>
            </a:lvl1pPr>
            <a:lvl2pPr marL="542925" indent="-276225" algn="l" defTabSz="1076190" rtl="0" eaLnBrk="0" fontAlgn="base" hangingPunct="0">
              <a:spcBef>
                <a:spcPct val="50000"/>
              </a:spcBef>
              <a:spcAft>
                <a:spcPct val="0"/>
              </a:spcAft>
              <a:buClr>
                <a:srgbClr val="669800"/>
              </a:buClr>
              <a:buSzPct val="100000"/>
              <a:buFont typeface="Arial" panose="020B0604020202020204" pitchFamily="34" charset="0"/>
              <a:buChar char="–"/>
              <a:defRPr sz="1400" b="0">
                <a:solidFill>
                  <a:schemeClr val="tx1">
                    <a:lumMod val="75000"/>
                    <a:lumOff val="25000"/>
                  </a:schemeClr>
                </a:solidFill>
                <a:latin typeface="+mn-lt"/>
              </a:defRPr>
            </a:lvl2pPr>
            <a:lvl3pPr marL="809625" indent="-266700" algn="l" defTabSz="1076190" rtl="0" eaLnBrk="0" fontAlgn="base" hangingPunct="0">
              <a:spcBef>
                <a:spcPct val="50000"/>
              </a:spcBef>
              <a:spcAft>
                <a:spcPct val="0"/>
              </a:spcAft>
              <a:buClr>
                <a:srgbClr val="669800"/>
              </a:buClr>
              <a:buSzPct val="80000"/>
              <a:buFont typeface="Wingdings" panose="05000000000000000000" pitchFamily="2" charset="2"/>
              <a:buChar char="l"/>
              <a:defRPr sz="1400" b="0">
                <a:solidFill>
                  <a:schemeClr val="tx1">
                    <a:lumMod val="75000"/>
                    <a:lumOff val="25000"/>
                  </a:schemeClr>
                </a:solidFill>
                <a:latin typeface="+mn-lt"/>
              </a:defRPr>
            </a:lvl3pPr>
            <a:lvl4pPr marL="1076325" indent="-266700" algn="l" defTabSz="1076190" rtl="0" eaLnBrk="0" fontAlgn="base" hangingPunct="0">
              <a:spcBef>
                <a:spcPct val="50000"/>
              </a:spcBef>
              <a:spcAft>
                <a:spcPct val="0"/>
              </a:spcAft>
              <a:buClr>
                <a:srgbClr val="669800"/>
              </a:buClr>
              <a:buSzPct val="100000"/>
              <a:buFont typeface="Arial" panose="020B0604020202020204" pitchFamily="34" charset="0"/>
              <a:buChar char="–"/>
              <a:defRPr sz="1400" b="0">
                <a:solidFill>
                  <a:schemeClr val="tx1">
                    <a:lumMod val="75000"/>
                    <a:lumOff val="25000"/>
                  </a:schemeClr>
                </a:solidFill>
                <a:latin typeface="+mn-lt"/>
              </a:defRPr>
            </a:lvl4pPr>
            <a:lvl5pPr marL="5102712" indent="-306233" algn="l" defTabSz="1076190" rtl="0" eaLnBrk="0" fontAlgn="base" hangingPunct="0">
              <a:spcBef>
                <a:spcPct val="50000"/>
              </a:spcBef>
              <a:spcAft>
                <a:spcPct val="0"/>
              </a:spcAft>
              <a:buSzPct val="100000"/>
              <a:buChar char="-"/>
              <a:defRPr sz="1600" b="1">
                <a:solidFill>
                  <a:schemeClr val="tx1"/>
                </a:solidFill>
                <a:latin typeface="+mn-lt"/>
              </a:defRPr>
            </a:lvl5pPr>
            <a:lvl6pPr marL="5606684" indent="-306233" algn="l" defTabSz="1076190" rtl="0" eaLnBrk="0" fontAlgn="base" hangingPunct="0">
              <a:spcBef>
                <a:spcPct val="50000"/>
              </a:spcBef>
              <a:spcAft>
                <a:spcPct val="0"/>
              </a:spcAft>
              <a:buSzPct val="100000"/>
              <a:buChar char="-"/>
              <a:defRPr sz="1764" b="1">
                <a:solidFill>
                  <a:schemeClr val="tx1"/>
                </a:solidFill>
                <a:latin typeface="+mn-lt"/>
              </a:defRPr>
            </a:lvl6pPr>
            <a:lvl7pPr marL="6110655" indent="-306233" algn="l" defTabSz="1076190" rtl="0" eaLnBrk="0" fontAlgn="base" hangingPunct="0">
              <a:spcBef>
                <a:spcPct val="50000"/>
              </a:spcBef>
              <a:spcAft>
                <a:spcPct val="0"/>
              </a:spcAft>
              <a:buSzPct val="100000"/>
              <a:buChar char="-"/>
              <a:defRPr sz="1764" b="1">
                <a:solidFill>
                  <a:schemeClr val="tx1"/>
                </a:solidFill>
                <a:latin typeface="+mn-lt"/>
              </a:defRPr>
            </a:lvl7pPr>
            <a:lvl8pPr marL="6614627" indent="-306233" algn="l" defTabSz="1076190" rtl="0" eaLnBrk="0" fontAlgn="base" hangingPunct="0">
              <a:spcBef>
                <a:spcPct val="50000"/>
              </a:spcBef>
              <a:spcAft>
                <a:spcPct val="0"/>
              </a:spcAft>
              <a:buSzPct val="100000"/>
              <a:buChar char="-"/>
              <a:defRPr sz="1764" b="1">
                <a:solidFill>
                  <a:schemeClr val="tx1"/>
                </a:solidFill>
                <a:latin typeface="+mn-lt"/>
              </a:defRPr>
            </a:lvl8pPr>
            <a:lvl9pPr marL="7118598" indent="-306233" algn="l" defTabSz="1076190" rtl="0" eaLnBrk="0" fontAlgn="base" hangingPunct="0">
              <a:spcBef>
                <a:spcPct val="50000"/>
              </a:spcBef>
              <a:spcAft>
                <a:spcPct val="0"/>
              </a:spcAft>
              <a:buSzPct val="100000"/>
              <a:buChar char="-"/>
              <a:defRPr sz="1764" b="1">
                <a:solidFill>
                  <a:schemeClr val="tx1"/>
                </a:solidFill>
                <a:latin typeface="+mn-lt"/>
              </a:defRPr>
            </a:lvl9pPr>
          </a:lstStyle>
          <a:p>
            <a:pPr marL="0" marR="0" lvl="0" indent="0" algn="l" defTabSz="1007943" rtl="0" eaLnBrk="0" fontAlgn="auto" latinLnBrk="0" hangingPunct="0">
              <a:lnSpc>
                <a:spcPct val="100000"/>
              </a:lnSpc>
              <a:spcBef>
                <a:spcPts val="0"/>
              </a:spcBef>
              <a:spcAft>
                <a:spcPts val="0"/>
              </a:spcAft>
              <a:buClr>
                <a:srgbClr val="669900"/>
              </a:buClr>
              <a:buSzTx/>
              <a:buFont typeface="Wingdings 3" panose="05040102010807070707" pitchFamily="18" charset="2"/>
              <a:buNone/>
              <a:tabLst/>
              <a:defRPr/>
            </a:pPr>
            <a:r>
              <a:rPr kumimoji="0" lang="en-US" sz="1400" b="1" i="0" u="none" strike="noStrike" kern="1200" cap="none" spc="0" normalizeH="0" baseline="0" dirty="0">
                <a:ln>
                  <a:noFill/>
                </a:ln>
                <a:solidFill>
                  <a:srgbClr val="669900"/>
                </a:solidFill>
                <a:effectLst/>
                <a:uLnTx/>
                <a:uFillTx/>
                <a:latin typeface="Arial"/>
                <a:ea typeface="+mn-ea"/>
                <a:cs typeface="+mn-cs"/>
              </a:rPr>
              <a:t>2027</a:t>
            </a:r>
            <a:endParaRPr kumimoji="0" lang="en-US" sz="1400" b="0" i="0" u="none" strike="noStrike" kern="1200" cap="none" spc="0" normalizeH="0" baseline="0" dirty="0">
              <a:ln>
                <a:noFill/>
              </a:ln>
              <a:solidFill>
                <a:srgbClr val="669900"/>
              </a:solidFill>
              <a:effectLst/>
              <a:uLnTx/>
              <a:uFillTx/>
              <a:latin typeface="Arial"/>
              <a:ea typeface="+mn-ea"/>
              <a:cs typeface="+mn-cs"/>
            </a:endParaRPr>
          </a:p>
          <a:p>
            <a:pPr marL="0" marR="0" lvl="0" indent="0" algn="l" defTabSz="1007943" rtl="0" eaLnBrk="0" fontAlgn="auto" latinLnBrk="0" hangingPunct="0">
              <a:lnSpc>
                <a:spcPct val="100000"/>
              </a:lnSpc>
              <a:spcBef>
                <a:spcPts val="0"/>
              </a:spcBef>
              <a:spcAft>
                <a:spcPts val="0"/>
              </a:spcAft>
              <a:buClr>
                <a:srgbClr val="669900"/>
              </a:buClr>
              <a:buSzTx/>
              <a:buFont typeface="Wingdings 3" panose="05040102010807070707" pitchFamily="18" charset="2"/>
              <a:buNone/>
              <a:tabLst/>
              <a:defRPr/>
            </a:pPr>
            <a:r>
              <a:rPr kumimoji="0" lang="en-US" sz="1400" b="1" i="0" u="none" strike="noStrike" kern="1200" cap="none" spc="0" normalizeH="0" baseline="0" dirty="0">
                <a:ln>
                  <a:noFill/>
                </a:ln>
                <a:solidFill>
                  <a:prstClr val="black"/>
                </a:solidFill>
                <a:effectLst/>
                <a:uLnTx/>
                <a:uFillTx/>
                <a:latin typeface="Arial"/>
                <a:ea typeface="+mn-ea"/>
                <a:cs typeface="+mn-cs"/>
              </a:rPr>
              <a:t>New Drug Approval filing with FDA</a:t>
            </a:r>
          </a:p>
        </p:txBody>
      </p:sp>
      <p:pic>
        <p:nvPicPr>
          <p:cNvPr id="3" name="Image 4">
            <a:extLst>
              <a:ext uri="{FF2B5EF4-FFF2-40B4-BE49-F238E27FC236}">
                <a16:creationId xmlns:a16="http://schemas.microsoft.com/office/drawing/2014/main" id="{C0BB669E-696F-1475-C5C9-01075B7BF3D3}"/>
              </a:ext>
            </a:extLst>
          </p:cNvPr>
          <p:cNvPicPr>
            <a:picLocks noChangeAspect="1"/>
          </p:cNvPicPr>
          <p:nvPr/>
        </p:nvPicPr>
        <p:blipFill>
          <a:blip r:embed="rId7"/>
          <a:stretch>
            <a:fillRect/>
          </a:stretch>
        </p:blipFill>
        <p:spPr>
          <a:xfrm>
            <a:off x="1896299" y="2656116"/>
            <a:ext cx="1175357" cy="504000"/>
          </a:xfrm>
          <a:prstGeom prst="rect">
            <a:avLst/>
          </a:prstGeom>
        </p:spPr>
      </p:pic>
      <p:sp>
        <p:nvSpPr>
          <p:cNvPr id="10" name="Arrow: Right 9">
            <a:extLst>
              <a:ext uri="{FF2B5EF4-FFF2-40B4-BE49-F238E27FC236}">
                <a16:creationId xmlns:a16="http://schemas.microsoft.com/office/drawing/2014/main" id="{12603922-B9A4-49DD-A7A3-145CBFFB808C}"/>
              </a:ext>
            </a:extLst>
          </p:cNvPr>
          <p:cNvSpPr/>
          <p:nvPr/>
        </p:nvSpPr>
        <p:spPr bwMode="auto">
          <a:xfrm>
            <a:off x="240115" y="1630534"/>
            <a:ext cx="10225136" cy="422117"/>
          </a:xfrm>
          <a:prstGeom prst="rightArrow">
            <a:avLst/>
          </a:prstGeom>
          <a:solidFill>
            <a:schemeClr val="bg1">
              <a:lumMod val="85000"/>
            </a:schemeClr>
          </a:solid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27" name="Oval 35">
            <a:extLst>
              <a:ext uri="{FF2B5EF4-FFF2-40B4-BE49-F238E27FC236}">
                <a16:creationId xmlns:a16="http://schemas.microsoft.com/office/drawing/2014/main" id="{B854BA93-8AC4-4D5E-B20A-75873AAA49B2}"/>
              </a:ext>
            </a:extLst>
          </p:cNvPr>
          <p:cNvSpPr/>
          <p:nvPr/>
        </p:nvSpPr>
        <p:spPr>
          <a:xfrm>
            <a:off x="2868203" y="1559442"/>
            <a:ext cx="630996" cy="581320"/>
          </a:xfrm>
          <a:prstGeom prst="ellipse">
            <a:avLst/>
          </a:prstGeom>
          <a:solidFill>
            <a:srgbClr val="66990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2025</a:t>
            </a:r>
          </a:p>
        </p:txBody>
      </p:sp>
      <p:sp>
        <p:nvSpPr>
          <p:cNvPr id="23" name="Oval 35">
            <a:extLst>
              <a:ext uri="{FF2B5EF4-FFF2-40B4-BE49-F238E27FC236}">
                <a16:creationId xmlns:a16="http://schemas.microsoft.com/office/drawing/2014/main" id="{B854BA93-8AC4-4D5E-B20A-75873AAA49B2}"/>
              </a:ext>
            </a:extLst>
          </p:cNvPr>
          <p:cNvSpPr/>
          <p:nvPr/>
        </p:nvSpPr>
        <p:spPr>
          <a:xfrm>
            <a:off x="5044437" y="1559442"/>
            <a:ext cx="630996" cy="581320"/>
          </a:xfrm>
          <a:prstGeom prst="ellipse">
            <a:avLst/>
          </a:prstGeom>
          <a:solidFill>
            <a:srgbClr val="66990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2026</a:t>
            </a:r>
          </a:p>
        </p:txBody>
      </p:sp>
      <p:sp>
        <p:nvSpPr>
          <p:cNvPr id="43" name="Espace réservé du contenu 2">
            <a:extLst>
              <a:ext uri="{FF2B5EF4-FFF2-40B4-BE49-F238E27FC236}">
                <a16:creationId xmlns:a16="http://schemas.microsoft.com/office/drawing/2014/main" id="{9D4A00C3-5053-45C0-ACC3-76BF168D0A97}"/>
              </a:ext>
            </a:extLst>
          </p:cNvPr>
          <p:cNvSpPr txBox="1">
            <a:spLocks/>
          </p:cNvSpPr>
          <p:nvPr/>
        </p:nvSpPr>
        <p:spPr>
          <a:xfrm>
            <a:off x="3378101" y="2556675"/>
            <a:ext cx="1393003" cy="263504"/>
          </a:xfrm>
          <a:prstGeom prst="rect">
            <a:avLst/>
          </a:prstGeom>
          <a:noFill/>
        </p:spPr>
        <p:txBody>
          <a:bodyPr lIns="36000" tIns="36000" rIns="36000" bIns="36000">
            <a:noAutofit/>
          </a:bodyPr>
          <a:lstStyle>
            <a:lvl1pPr marL="266700" indent="-266700" algn="l" defTabSz="1076190" rtl="0" eaLnBrk="0" fontAlgn="base" hangingPunct="0">
              <a:spcBef>
                <a:spcPct val="50000"/>
              </a:spcBef>
              <a:spcAft>
                <a:spcPct val="0"/>
              </a:spcAft>
              <a:buClr>
                <a:srgbClr val="669800"/>
              </a:buClr>
              <a:buFont typeface="Wingdings 3" panose="05040102010807070707" pitchFamily="18" charset="2"/>
              <a:buChar char="u"/>
              <a:defRPr sz="1600" b="1">
                <a:solidFill>
                  <a:schemeClr val="tx1">
                    <a:lumMod val="75000"/>
                    <a:lumOff val="25000"/>
                  </a:schemeClr>
                </a:solidFill>
                <a:latin typeface="+mn-lt"/>
                <a:ea typeface="+mn-ea"/>
                <a:cs typeface="+mn-cs"/>
              </a:defRPr>
            </a:lvl1pPr>
            <a:lvl2pPr marL="542925" indent="-276225" algn="l" defTabSz="1076190" rtl="0" eaLnBrk="0" fontAlgn="base" hangingPunct="0">
              <a:spcBef>
                <a:spcPct val="50000"/>
              </a:spcBef>
              <a:spcAft>
                <a:spcPct val="0"/>
              </a:spcAft>
              <a:buClr>
                <a:srgbClr val="669800"/>
              </a:buClr>
              <a:buSzPct val="100000"/>
              <a:buFont typeface="Arial" panose="020B0604020202020204" pitchFamily="34" charset="0"/>
              <a:buChar char="–"/>
              <a:defRPr sz="1400" b="0">
                <a:solidFill>
                  <a:schemeClr val="tx1">
                    <a:lumMod val="75000"/>
                    <a:lumOff val="25000"/>
                  </a:schemeClr>
                </a:solidFill>
                <a:latin typeface="+mn-lt"/>
              </a:defRPr>
            </a:lvl2pPr>
            <a:lvl3pPr marL="809625" indent="-266700" algn="l" defTabSz="1076190" rtl="0" eaLnBrk="0" fontAlgn="base" hangingPunct="0">
              <a:spcBef>
                <a:spcPct val="50000"/>
              </a:spcBef>
              <a:spcAft>
                <a:spcPct val="0"/>
              </a:spcAft>
              <a:buClr>
                <a:srgbClr val="669800"/>
              </a:buClr>
              <a:buSzPct val="80000"/>
              <a:buFont typeface="Wingdings" panose="05000000000000000000" pitchFamily="2" charset="2"/>
              <a:buChar char="l"/>
              <a:defRPr sz="1400" b="0">
                <a:solidFill>
                  <a:schemeClr val="tx1">
                    <a:lumMod val="75000"/>
                    <a:lumOff val="25000"/>
                  </a:schemeClr>
                </a:solidFill>
                <a:latin typeface="+mn-lt"/>
              </a:defRPr>
            </a:lvl3pPr>
            <a:lvl4pPr marL="1076325" indent="-266700" algn="l" defTabSz="1076190" rtl="0" eaLnBrk="0" fontAlgn="base" hangingPunct="0">
              <a:spcBef>
                <a:spcPct val="50000"/>
              </a:spcBef>
              <a:spcAft>
                <a:spcPct val="0"/>
              </a:spcAft>
              <a:buClr>
                <a:srgbClr val="669800"/>
              </a:buClr>
              <a:buSzPct val="100000"/>
              <a:buFont typeface="Arial" panose="020B0604020202020204" pitchFamily="34" charset="0"/>
              <a:buChar char="–"/>
              <a:defRPr sz="1400" b="0">
                <a:solidFill>
                  <a:schemeClr val="tx1">
                    <a:lumMod val="75000"/>
                    <a:lumOff val="25000"/>
                  </a:schemeClr>
                </a:solidFill>
                <a:latin typeface="+mn-lt"/>
              </a:defRPr>
            </a:lvl4pPr>
            <a:lvl5pPr marL="5102712" indent="-306233" algn="l" defTabSz="1076190" rtl="0" eaLnBrk="0" fontAlgn="base" hangingPunct="0">
              <a:spcBef>
                <a:spcPct val="50000"/>
              </a:spcBef>
              <a:spcAft>
                <a:spcPct val="0"/>
              </a:spcAft>
              <a:buSzPct val="100000"/>
              <a:buChar char="-"/>
              <a:defRPr sz="1600" b="1">
                <a:solidFill>
                  <a:schemeClr val="tx1"/>
                </a:solidFill>
                <a:latin typeface="+mn-lt"/>
              </a:defRPr>
            </a:lvl5pPr>
            <a:lvl6pPr marL="5606684" indent="-306233" algn="l" defTabSz="1076190" rtl="0" eaLnBrk="0" fontAlgn="base" hangingPunct="0">
              <a:spcBef>
                <a:spcPct val="50000"/>
              </a:spcBef>
              <a:spcAft>
                <a:spcPct val="0"/>
              </a:spcAft>
              <a:buSzPct val="100000"/>
              <a:buChar char="-"/>
              <a:defRPr sz="1764" b="1">
                <a:solidFill>
                  <a:schemeClr val="tx1"/>
                </a:solidFill>
                <a:latin typeface="+mn-lt"/>
              </a:defRPr>
            </a:lvl6pPr>
            <a:lvl7pPr marL="6110655" indent="-306233" algn="l" defTabSz="1076190" rtl="0" eaLnBrk="0" fontAlgn="base" hangingPunct="0">
              <a:spcBef>
                <a:spcPct val="50000"/>
              </a:spcBef>
              <a:spcAft>
                <a:spcPct val="0"/>
              </a:spcAft>
              <a:buSzPct val="100000"/>
              <a:buChar char="-"/>
              <a:defRPr sz="1764" b="1">
                <a:solidFill>
                  <a:schemeClr val="tx1"/>
                </a:solidFill>
                <a:latin typeface="+mn-lt"/>
              </a:defRPr>
            </a:lvl7pPr>
            <a:lvl8pPr marL="6614627" indent="-306233" algn="l" defTabSz="1076190" rtl="0" eaLnBrk="0" fontAlgn="base" hangingPunct="0">
              <a:spcBef>
                <a:spcPct val="50000"/>
              </a:spcBef>
              <a:spcAft>
                <a:spcPct val="0"/>
              </a:spcAft>
              <a:buSzPct val="100000"/>
              <a:buChar char="-"/>
              <a:defRPr sz="1764" b="1">
                <a:solidFill>
                  <a:schemeClr val="tx1"/>
                </a:solidFill>
                <a:latin typeface="+mn-lt"/>
              </a:defRPr>
            </a:lvl8pPr>
            <a:lvl9pPr marL="7118598" indent="-306233" algn="l" defTabSz="1076190" rtl="0" eaLnBrk="0" fontAlgn="base" hangingPunct="0">
              <a:spcBef>
                <a:spcPct val="50000"/>
              </a:spcBef>
              <a:spcAft>
                <a:spcPct val="0"/>
              </a:spcAft>
              <a:buSzPct val="100000"/>
              <a:buChar char="-"/>
              <a:defRPr sz="1764" b="1">
                <a:solidFill>
                  <a:schemeClr val="tx1"/>
                </a:solidFill>
                <a:latin typeface="+mn-lt"/>
              </a:defRPr>
            </a:lvl9pPr>
          </a:lstStyle>
          <a:p>
            <a:pPr marL="0" marR="0" lvl="0" indent="0" algn="l" defTabSz="1007943" rtl="0" eaLnBrk="0" fontAlgn="auto" latinLnBrk="0" hangingPunct="0">
              <a:lnSpc>
                <a:spcPct val="100000"/>
              </a:lnSpc>
              <a:spcBef>
                <a:spcPts val="0"/>
              </a:spcBef>
              <a:spcAft>
                <a:spcPts val="0"/>
              </a:spcAft>
              <a:buClr>
                <a:srgbClr val="669900"/>
              </a:buClr>
              <a:buSzTx/>
              <a:buFont typeface="Wingdings 3" panose="05040102010807070707" pitchFamily="18" charset="2"/>
              <a:buNone/>
              <a:tabLst/>
              <a:defRPr/>
            </a:pPr>
            <a:r>
              <a:rPr kumimoji="0" lang="en-US" sz="1400" b="1" i="0" u="none" strike="noStrike" kern="1200" cap="none" spc="0" normalizeH="0" baseline="0" dirty="0">
                <a:ln>
                  <a:noFill/>
                </a:ln>
                <a:solidFill>
                  <a:srgbClr val="669900"/>
                </a:solidFill>
                <a:effectLst/>
                <a:uLnTx/>
                <a:uFillTx/>
                <a:latin typeface="Arial"/>
                <a:ea typeface="+mn-ea"/>
                <a:cs typeface="+mn-cs"/>
              </a:rPr>
              <a:t>H1 2025</a:t>
            </a:r>
            <a:endParaRPr kumimoji="0" lang="en-US" sz="1400" b="0" i="0" u="none" strike="sngStrike" kern="1200" cap="none" spc="0" normalizeH="0" baseline="0" dirty="0">
              <a:ln>
                <a:noFill/>
              </a:ln>
              <a:solidFill>
                <a:srgbClr val="669900"/>
              </a:solidFill>
              <a:effectLst/>
              <a:uLnTx/>
              <a:uFillTx/>
              <a:latin typeface="Arial"/>
              <a:ea typeface="+mn-ea"/>
              <a:cs typeface="+mn-cs"/>
            </a:endParaRPr>
          </a:p>
          <a:p>
            <a:pPr marL="0" marR="0" lvl="0" indent="0" algn="l" defTabSz="1007943" rtl="0" eaLnBrk="0" fontAlgn="auto" latinLnBrk="0" hangingPunct="0">
              <a:lnSpc>
                <a:spcPct val="100000"/>
              </a:lnSpc>
              <a:spcBef>
                <a:spcPts val="0"/>
              </a:spcBef>
              <a:spcAft>
                <a:spcPts val="0"/>
              </a:spcAft>
              <a:buClr>
                <a:srgbClr val="669900"/>
              </a:buClr>
              <a:buSzTx/>
              <a:buFont typeface="Wingdings 3" panose="05040102010807070707" pitchFamily="18" charset="2"/>
              <a:buNone/>
              <a:tabLst/>
              <a:defRPr/>
            </a:pPr>
            <a:r>
              <a:rPr kumimoji="0" lang="en-US" sz="1400" i="0" u="none" strike="noStrike" kern="1200" cap="none" spc="0" normalizeH="0" baseline="0" dirty="0">
                <a:ln>
                  <a:noFill/>
                </a:ln>
                <a:solidFill>
                  <a:prstClr val="black"/>
                </a:solidFill>
                <a:effectLst/>
                <a:uLnTx/>
                <a:uFillTx/>
                <a:latin typeface="Arial"/>
                <a:ea typeface="+mn-ea"/>
                <a:cs typeface="+mn-cs"/>
              </a:rPr>
              <a:t>Last Patient First Visit</a:t>
            </a:r>
          </a:p>
        </p:txBody>
      </p:sp>
      <p:sp>
        <p:nvSpPr>
          <p:cNvPr id="5" name="Content Placeholder 2">
            <a:extLst>
              <a:ext uri="{FF2B5EF4-FFF2-40B4-BE49-F238E27FC236}">
                <a16:creationId xmlns:a16="http://schemas.microsoft.com/office/drawing/2014/main" id="{92085A2E-CB3A-4E77-8397-F724BFDFB5B4}"/>
              </a:ext>
            </a:extLst>
          </p:cNvPr>
          <p:cNvSpPr txBox="1">
            <a:spLocks/>
          </p:cNvSpPr>
          <p:nvPr/>
        </p:nvSpPr>
        <p:spPr bwMode="auto">
          <a:xfrm rot="5400000">
            <a:off x="1011444" y="1407511"/>
            <a:ext cx="404317" cy="1960529"/>
          </a:xfrm>
          <a:prstGeom prst="roundRect">
            <a:avLst/>
          </a:prstGeom>
          <a:solidFill>
            <a:srgbClr val="669900"/>
          </a:solidFill>
          <a:ln>
            <a:noFill/>
          </a:ln>
        </p:spPr>
        <p:txBody>
          <a:bodyPr vert="vert270" anchor="ctr"/>
          <a:lstStyle>
            <a:defPPr>
              <a:defRPr lang="en-US"/>
            </a:defPPr>
            <a:lvl1pPr marL="0" indent="0" algn="ctr" defTabSz="914400" eaLnBrk="1" latinLnBrk="0" hangingPunct="1">
              <a:spcBef>
                <a:spcPts val="300"/>
              </a:spcBef>
              <a:spcAft>
                <a:spcPts val="300"/>
              </a:spcAft>
              <a:buFont typeface="Arial" pitchFamily="34" charset="0"/>
              <a:buNone/>
              <a:defRPr sz="1100">
                <a:solidFill>
                  <a:schemeClr val="bg1"/>
                </a:solidFill>
                <a:latin typeface="+mn-lt"/>
                <a:cs typeface="Arial" pitchFamily="34" charset="0"/>
              </a:defRPr>
            </a:lvl1pPr>
            <a:lvl2pPr marL="0" indent="0" defTabSz="914400" eaLnBrk="1" latinLnBrk="0" hangingPunct="1">
              <a:spcBef>
                <a:spcPts val="600"/>
              </a:spcBef>
              <a:buFont typeface="Arial" pitchFamily="34" charset="0"/>
              <a:buNone/>
              <a:defRPr sz="1100">
                <a:cs typeface="Arial" pitchFamily="34" charset="0"/>
              </a:defRPr>
            </a:lvl2pPr>
            <a:lvl3pPr marL="228600" indent="-228600" defTabSz="914400" eaLnBrk="1" latinLnBrk="0" hangingPunct="1">
              <a:spcBef>
                <a:spcPts val="300"/>
              </a:spcBef>
              <a:buFont typeface="Arial" pitchFamily="34" charset="0"/>
              <a:buChar char="•"/>
              <a:defRPr sz="1100">
                <a:cs typeface="Arial" pitchFamily="34" charset="0"/>
              </a:defRPr>
            </a:lvl3pPr>
            <a:lvl4pPr marL="539750" indent="-228600" defTabSz="914400" eaLnBrk="1" latinLnBrk="0" hangingPunct="1">
              <a:spcBef>
                <a:spcPts val="300"/>
              </a:spcBef>
              <a:buFont typeface="Arial" pitchFamily="34" charset="0"/>
              <a:buChar char="–"/>
              <a:defRPr sz="1100">
                <a:cs typeface="Arial" pitchFamily="34" charset="0"/>
              </a:defRPr>
            </a:lvl4pPr>
            <a:lvl5pPr marL="895350" indent="-228600" defTabSz="914400" eaLnBrk="1" latinLnBrk="0" hangingPunct="1">
              <a:spcBef>
                <a:spcPts val="300"/>
              </a:spcBef>
              <a:buFont typeface="Wingdings" pitchFamily="2" charset="2"/>
              <a:buChar char="§"/>
              <a:defRPr sz="1100">
                <a:cs typeface="Arial" pitchFamily="34" charset="0"/>
              </a:defRPr>
            </a:lvl5pPr>
            <a:lvl6pPr marL="2514600" indent="-228600">
              <a:spcBef>
                <a:spcPct val="20000"/>
              </a:spcBef>
              <a:buFont typeface="Arial" pitchFamily="34" charset="0"/>
              <a:buChar char="•"/>
              <a:defRPr sz="2000">
                <a:latin typeface="+mn-lt"/>
              </a:defRPr>
            </a:lvl6pPr>
            <a:lvl7pPr marL="2971800" indent="-228600">
              <a:spcBef>
                <a:spcPct val="20000"/>
              </a:spcBef>
              <a:buFont typeface="Arial" pitchFamily="34" charset="0"/>
              <a:buChar char="•"/>
              <a:defRPr sz="2000">
                <a:latin typeface="+mn-lt"/>
              </a:defRPr>
            </a:lvl7pPr>
            <a:lvl8pPr marL="3429000" indent="-228600">
              <a:spcBef>
                <a:spcPct val="20000"/>
              </a:spcBef>
              <a:buFont typeface="Arial" pitchFamily="34" charset="0"/>
              <a:buChar char="•"/>
              <a:defRPr sz="2000">
                <a:latin typeface="+mn-lt"/>
              </a:defRPr>
            </a:lvl8pPr>
            <a:lvl9pPr marL="3886200" indent="-228600">
              <a:spcBef>
                <a:spcPct val="20000"/>
              </a:spcBef>
              <a:buFont typeface="Arial" pitchFamily="34" charset="0"/>
              <a:buChar char="•"/>
              <a:defRPr sz="2000">
                <a:latin typeface="+mn-lt"/>
              </a:defRPr>
            </a:lvl9pPr>
          </a:lstStyle>
          <a:p>
            <a:pPr marL="0" marR="0" lvl="0" indent="0" algn="ctr" defTabSz="914400" rtl="0" eaLnBrk="1" fontAlgn="auto" latinLnBrk="0" hangingPunct="1">
              <a:lnSpc>
                <a:spcPct val="100000"/>
              </a:lnSpc>
              <a:spcBef>
                <a:spcPts val="300"/>
              </a:spcBef>
              <a:spcAft>
                <a:spcPts val="300"/>
              </a:spcAft>
              <a:buClrTx/>
              <a:buSzTx/>
              <a:buFont typeface="Arial" pitchFamily="34" charset="0"/>
              <a:buNone/>
              <a:tabLst/>
              <a:defRPr/>
            </a:pPr>
            <a:r>
              <a:rPr kumimoji="0" lang="en-US" altLang="fr-FR" sz="1800" b="1" i="0" u="none" strike="noStrike" kern="0" cap="none" spc="0" normalizeH="0" baseline="0" noProof="0" dirty="0">
                <a:ln>
                  <a:noFill/>
                </a:ln>
                <a:solidFill>
                  <a:prstClr val="white"/>
                </a:solidFill>
                <a:effectLst/>
                <a:uLnTx/>
                <a:uFillTx/>
                <a:latin typeface="Arial"/>
                <a:ea typeface="+mn-ea"/>
                <a:cs typeface="Arial" pitchFamily="34" charset="0"/>
              </a:rPr>
              <a:t>Lanifibranor </a:t>
            </a:r>
            <a:endParaRPr kumimoji="0" lang="en-US" sz="1800" b="1" i="0" u="none" strike="noStrike" kern="1200" cap="none" spc="0" normalizeH="0" baseline="0" noProof="0" dirty="0">
              <a:ln>
                <a:noFill/>
              </a:ln>
              <a:solidFill>
                <a:prstClr val="white"/>
              </a:solidFill>
              <a:effectLst/>
              <a:uLnTx/>
              <a:uFillTx/>
              <a:latin typeface="Arial"/>
              <a:ea typeface="+mn-ea"/>
              <a:cs typeface="Arial" pitchFamily="34" charset="0"/>
            </a:endParaRPr>
          </a:p>
        </p:txBody>
      </p:sp>
      <p:sp>
        <p:nvSpPr>
          <p:cNvPr id="11" name="Espace réservé du contenu 2">
            <a:extLst>
              <a:ext uri="{FF2B5EF4-FFF2-40B4-BE49-F238E27FC236}">
                <a16:creationId xmlns:a16="http://schemas.microsoft.com/office/drawing/2014/main" id="{C66DE9E5-5CA6-CD73-08B6-101A293BEBA2}"/>
              </a:ext>
            </a:extLst>
          </p:cNvPr>
          <p:cNvSpPr txBox="1">
            <a:spLocks/>
          </p:cNvSpPr>
          <p:nvPr/>
        </p:nvSpPr>
        <p:spPr>
          <a:xfrm>
            <a:off x="6692960" y="2556675"/>
            <a:ext cx="1393003" cy="263504"/>
          </a:xfrm>
          <a:prstGeom prst="rect">
            <a:avLst/>
          </a:prstGeom>
          <a:noFill/>
        </p:spPr>
        <p:txBody>
          <a:bodyPr lIns="36000" tIns="36000" rIns="36000" bIns="36000">
            <a:noAutofit/>
          </a:bodyPr>
          <a:lstStyle>
            <a:lvl1pPr marL="266700" indent="-266700" algn="l" defTabSz="1076190" rtl="0" eaLnBrk="0" fontAlgn="base" hangingPunct="0">
              <a:spcBef>
                <a:spcPct val="50000"/>
              </a:spcBef>
              <a:spcAft>
                <a:spcPct val="0"/>
              </a:spcAft>
              <a:buClr>
                <a:srgbClr val="669800"/>
              </a:buClr>
              <a:buFont typeface="Wingdings 3" panose="05040102010807070707" pitchFamily="18" charset="2"/>
              <a:buChar char="u"/>
              <a:defRPr sz="1600" b="1">
                <a:solidFill>
                  <a:schemeClr val="tx1">
                    <a:lumMod val="75000"/>
                    <a:lumOff val="25000"/>
                  </a:schemeClr>
                </a:solidFill>
                <a:latin typeface="+mn-lt"/>
                <a:ea typeface="+mn-ea"/>
                <a:cs typeface="+mn-cs"/>
              </a:defRPr>
            </a:lvl1pPr>
            <a:lvl2pPr marL="542925" indent="-276225" algn="l" defTabSz="1076190" rtl="0" eaLnBrk="0" fontAlgn="base" hangingPunct="0">
              <a:spcBef>
                <a:spcPct val="50000"/>
              </a:spcBef>
              <a:spcAft>
                <a:spcPct val="0"/>
              </a:spcAft>
              <a:buClr>
                <a:srgbClr val="669800"/>
              </a:buClr>
              <a:buSzPct val="100000"/>
              <a:buFont typeface="Arial" panose="020B0604020202020204" pitchFamily="34" charset="0"/>
              <a:buChar char="–"/>
              <a:defRPr sz="1400" b="0">
                <a:solidFill>
                  <a:schemeClr val="tx1">
                    <a:lumMod val="75000"/>
                    <a:lumOff val="25000"/>
                  </a:schemeClr>
                </a:solidFill>
                <a:latin typeface="+mn-lt"/>
              </a:defRPr>
            </a:lvl2pPr>
            <a:lvl3pPr marL="809625" indent="-266700" algn="l" defTabSz="1076190" rtl="0" eaLnBrk="0" fontAlgn="base" hangingPunct="0">
              <a:spcBef>
                <a:spcPct val="50000"/>
              </a:spcBef>
              <a:spcAft>
                <a:spcPct val="0"/>
              </a:spcAft>
              <a:buClr>
                <a:srgbClr val="669800"/>
              </a:buClr>
              <a:buSzPct val="80000"/>
              <a:buFont typeface="Wingdings" panose="05000000000000000000" pitchFamily="2" charset="2"/>
              <a:buChar char="l"/>
              <a:defRPr sz="1400" b="0">
                <a:solidFill>
                  <a:schemeClr val="tx1">
                    <a:lumMod val="75000"/>
                    <a:lumOff val="25000"/>
                  </a:schemeClr>
                </a:solidFill>
                <a:latin typeface="+mn-lt"/>
              </a:defRPr>
            </a:lvl3pPr>
            <a:lvl4pPr marL="1076325" indent="-266700" algn="l" defTabSz="1076190" rtl="0" eaLnBrk="0" fontAlgn="base" hangingPunct="0">
              <a:spcBef>
                <a:spcPct val="50000"/>
              </a:spcBef>
              <a:spcAft>
                <a:spcPct val="0"/>
              </a:spcAft>
              <a:buClr>
                <a:srgbClr val="669800"/>
              </a:buClr>
              <a:buSzPct val="100000"/>
              <a:buFont typeface="Arial" panose="020B0604020202020204" pitchFamily="34" charset="0"/>
              <a:buChar char="–"/>
              <a:defRPr sz="1400" b="0">
                <a:solidFill>
                  <a:schemeClr val="tx1">
                    <a:lumMod val="75000"/>
                    <a:lumOff val="25000"/>
                  </a:schemeClr>
                </a:solidFill>
                <a:latin typeface="+mn-lt"/>
              </a:defRPr>
            </a:lvl4pPr>
            <a:lvl5pPr marL="5102712" indent="-306233" algn="l" defTabSz="1076190" rtl="0" eaLnBrk="0" fontAlgn="base" hangingPunct="0">
              <a:spcBef>
                <a:spcPct val="50000"/>
              </a:spcBef>
              <a:spcAft>
                <a:spcPct val="0"/>
              </a:spcAft>
              <a:buSzPct val="100000"/>
              <a:buChar char="-"/>
              <a:defRPr sz="1600" b="1">
                <a:solidFill>
                  <a:schemeClr val="tx1"/>
                </a:solidFill>
                <a:latin typeface="+mn-lt"/>
              </a:defRPr>
            </a:lvl5pPr>
            <a:lvl6pPr marL="5606684" indent="-306233" algn="l" defTabSz="1076190" rtl="0" eaLnBrk="0" fontAlgn="base" hangingPunct="0">
              <a:spcBef>
                <a:spcPct val="50000"/>
              </a:spcBef>
              <a:spcAft>
                <a:spcPct val="0"/>
              </a:spcAft>
              <a:buSzPct val="100000"/>
              <a:buChar char="-"/>
              <a:defRPr sz="1764" b="1">
                <a:solidFill>
                  <a:schemeClr val="tx1"/>
                </a:solidFill>
                <a:latin typeface="+mn-lt"/>
              </a:defRPr>
            </a:lvl6pPr>
            <a:lvl7pPr marL="6110655" indent="-306233" algn="l" defTabSz="1076190" rtl="0" eaLnBrk="0" fontAlgn="base" hangingPunct="0">
              <a:spcBef>
                <a:spcPct val="50000"/>
              </a:spcBef>
              <a:spcAft>
                <a:spcPct val="0"/>
              </a:spcAft>
              <a:buSzPct val="100000"/>
              <a:buChar char="-"/>
              <a:defRPr sz="1764" b="1">
                <a:solidFill>
                  <a:schemeClr val="tx1"/>
                </a:solidFill>
                <a:latin typeface="+mn-lt"/>
              </a:defRPr>
            </a:lvl7pPr>
            <a:lvl8pPr marL="6614627" indent="-306233" algn="l" defTabSz="1076190" rtl="0" eaLnBrk="0" fontAlgn="base" hangingPunct="0">
              <a:spcBef>
                <a:spcPct val="50000"/>
              </a:spcBef>
              <a:spcAft>
                <a:spcPct val="0"/>
              </a:spcAft>
              <a:buSzPct val="100000"/>
              <a:buChar char="-"/>
              <a:defRPr sz="1764" b="1">
                <a:solidFill>
                  <a:schemeClr val="tx1"/>
                </a:solidFill>
                <a:latin typeface="+mn-lt"/>
              </a:defRPr>
            </a:lvl8pPr>
            <a:lvl9pPr marL="7118598" indent="-306233" algn="l" defTabSz="1076190" rtl="0" eaLnBrk="0" fontAlgn="base" hangingPunct="0">
              <a:spcBef>
                <a:spcPct val="50000"/>
              </a:spcBef>
              <a:spcAft>
                <a:spcPct val="0"/>
              </a:spcAft>
              <a:buSzPct val="100000"/>
              <a:buChar char="-"/>
              <a:defRPr sz="1764" b="1">
                <a:solidFill>
                  <a:schemeClr val="tx1"/>
                </a:solidFill>
                <a:latin typeface="+mn-lt"/>
              </a:defRPr>
            </a:lvl9pPr>
          </a:lstStyle>
          <a:p>
            <a:pPr marL="0" marR="0" lvl="0" indent="0" algn="l" defTabSz="1007943" rtl="0" eaLnBrk="0" fontAlgn="auto" latinLnBrk="0" hangingPunct="0">
              <a:lnSpc>
                <a:spcPct val="100000"/>
              </a:lnSpc>
              <a:spcBef>
                <a:spcPts val="0"/>
              </a:spcBef>
              <a:spcAft>
                <a:spcPts val="0"/>
              </a:spcAft>
              <a:buClr>
                <a:srgbClr val="669900"/>
              </a:buClr>
              <a:buSzTx/>
              <a:buFont typeface="Wingdings 3" panose="05040102010807070707" pitchFamily="18" charset="2"/>
              <a:buNone/>
              <a:tabLst/>
              <a:defRPr/>
            </a:pPr>
            <a:r>
              <a:rPr kumimoji="0" lang="en-US" sz="1400" b="1" i="0" u="none" strike="noStrike" kern="1200" cap="none" spc="0" normalizeH="0" baseline="0" dirty="0">
                <a:ln>
                  <a:noFill/>
                </a:ln>
                <a:solidFill>
                  <a:srgbClr val="669900"/>
                </a:solidFill>
                <a:effectLst/>
                <a:uLnTx/>
                <a:uFillTx/>
                <a:latin typeface="Arial"/>
                <a:ea typeface="+mn-ea"/>
                <a:cs typeface="+mn-cs"/>
              </a:rPr>
              <a:t>H2 2026</a:t>
            </a:r>
            <a:endParaRPr kumimoji="0" lang="en-US" sz="1400" b="0" i="0" u="none" strike="sngStrike" kern="1200" cap="none" spc="0" normalizeH="0" baseline="0" dirty="0">
              <a:ln>
                <a:noFill/>
              </a:ln>
              <a:solidFill>
                <a:srgbClr val="669900"/>
              </a:solidFill>
              <a:effectLst/>
              <a:uLnTx/>
              <a:uFillTx/>
              <a:latin typeface="Arial"/>
              <a:ea typeface="+mn-ea"/>
              <a:cs typeface="+mn-cs"/>
            </a:endParaRPr>
          </a:p>
          <a:p>
            <a:pPr marL="0" marR="0" lvl="0" indent="0" algn="l" defTabSz="1007943" rtl="0" eaLnBrk="0" fontAlgn="auto" latinLnBrk="0" hangingPunct="0">
              <a:lnSpc>
                <a:spcPct val="100000"/>
              </a:lnSpc>
              <a:spcBef>
                <a:spcPts val="0"/>
              </a:spcBef>
              <a:spcAft>
                <a:spcPts val="0"/>
              </a:spcAft>
              <a:buClr>
                <a:srgbClr val="669900"/>
              </a:buClr>
              <a:buSzTx/>
              <a:buFont typeface="Wingdings 3" panose="05040102010807070707" pitchFamily="18" charset="2"/>
              <a:buNone/>
              <a:tabLst/>
              <a:defRPr/>
            </a:pPr>
            <a:r>
              <a:rPr kumimoji="0" lang="en-US" sz="1400" i="0" u="none" strike="noStrike" kern="1200" cap="none" spc="0" normalizeH="0" baseline="0" dirty="0">
                <a:ln>
                  <a:noFill/>
                </a:ln>
                <a:solidFill>
                  <a:prstClr val="black"/>
                </a:solidFill>
                <a:effectLst/>
                <a:uLnTx/>
                <a:uFillTx/>
                <a:latin typeface="Arial"/>
                <a:ea typeface="+mn-ea"/>
                <a:cs typeface="+mn-cs"/>
              </a:rPr>
              <a:t>Last Patient Last Visit and </a:t>
            </a:r>
            <a:r>
              <a:rPr kumimoji="0" lang="en-US" sz="1400" i="0" u="none" strike="noStrike" kern="1200" cap="none" spc="0" normalizeH="0" baseline="0" dirty="0">
                <a:ln>
                  <a:noFill/>
                </a:ln>
                <a:solidFill>
                  <a:srgbClr val="669900"/>
                </a:solidFill>
                <a:effectLst/>
                <a:uLnTx/>
                <a:uFillTx/>
                <a:latin typeface="Arial"/>
                <a:ea typeface="+mn-ea"/>
                <a:cs typeface="+mn-cs"/>
              </a:rPr>
              <a:t>Topline Results</a:t>
            </a:r>
          </a:p>
        </p:txBody>
      </p:sp>
      <p:sp>
        <p:nvSpPr>
          <p:cNvPr id="20" name="Rectangle 19">
            <a:extLst>
              <a:ext uri="{FF2B5EF4-FFF2-40B4-BE49-F238E27FC236}">
                <a16:creationId xmlns:a16="http://schemas.microsoft.com/office/drawing/2014/main" id="{DFF6899F-9B1A-E15B-E95D-5F4FEC2B741A}"/>
              </a:ext>
            </a:extLst>
          </p:cNvPr>
          <p:cNvSpPr/>
          <p:nvPr/>
        </p:nvSpPr>
        <p:spPr bwMode="auto">
          <a:xfrm>
            <a:off x="305906" y="4345135"/>
            <a:ext cx="4895984" cy="338554"/>
          </a:xfrm>
          <a:prstGeom prst="rect">
            <a:avLst/>
          </a:prstGeom>
          <a:solidFill>
            <a:schemeClr val="accent6">
              <a:lumMod val="60000"/>
              <a:lumOff val="4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effectLst/>
                <a:latin typeface="Arial" pitchFamily="34" charset="0"/>
              </a:rPr>
              <a:t>Financing</a:t>
            </a:r>
          </a:p>
        </p:txBody>
      </p:sp>
      <p:sp>
        <p:nvSpPr>
          <p:cNvPr id="21" name="Rectangle 20">
            <a:extLst>
              <a:ext uri="{FF2B5EF4-FFF2-40B4-BE49-F238E27FC236}">
                <a16:creationId xmlns:a16="http://schemas.microsoft.com/office/drawing/2014/main" id="{8B9CF10F-A35E-3FD4-6A62-4A47D10E9AE3}"/>
              </a:ext>
            </a:extLst>
          </p:cNvPr>
          <p:cNvSpPr/>
          <p:nvPr/>
        </p:nvSpPr>
        <p:spPr bwMode="auto">
          <a:xfrm>
            <a:off x="5489922" y="4345135"/>
            <a:ext cx="4895984" cy="338554"/>
          </a:xfrm>
          <a:prstGeom prst="rect">
            <a:avLst/>
          </a:prstGeom>
          <a:solidFill>
            <a:srgbClr val="A9D18E"/>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effectLst/>
                <a:latin typeface="Arial" pitchFamily="34" charset="0"/>
              </a:rPr>
              <a:t>Targeted Timeline to Potential Launch</a:t>
            </a:r>
          </a:p>
        </p:txBody>
      </p:sp>
      <p:sp>
        <p:nvSpPr>
          <p:cNvPr id="22" name="Rectangle 21">
            <a:extLst>
              <a:ext uri="{FF2B5EF4-FFF2-40B4-BE49-F238E27FC236}">
                <a16:creationId xmlns:a16="http://schemas.microsoft.com/office/drawing/2014/main" id="{9BBE6A0E-16CC-9AE6-931E-F25FEE34EB69}"/>
              </a:ext>
            </a:extLst>
          </p:cNvPr>
          <p:cNvSpPr/>
          <p:nvPr/>
        </p:nvSpPr>
        <p:spPr bwMode="auto">
          <a:xfrm>
            <a:off x="5489922" y="4690625"/>
            <a:ext cx="4895984" cy="1902095"/>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eaLnBrk="0" fontAlgn="base" hangingPunct="0">
              <a:spcBef>
                <a:spcPct val="0"/>
              </a:spcBef>
              <a:spcAft>
                <a:spcPct val="0"/>
              </a:spcAft>
            </a:pPr>
            <a:r>
              <a:rPr lang="en-US" sz="1600" b="1" i="1" dirty="0">
                <a:latin typeface="Arial" pitchFamily="34" charset="0"/>
              </a:rPr>
              <a:t>Lanifibranor could be the second oral, liver-targeted agent on the market in 2028 </a:t>
            </a:r>
            <a:r>
              <a:rPr lang="en-US" sz="1600" i="1" dirty="0">
                <a:latin typeface="Arial" pitchFamily="34" charset="0"/>
              </a:rPr>
              <a:t>if NDA is filed and approved.</a:t>
            </a:r>
            <a:endParaRPr lang="en-US" sz="1600" b="1" i="1" dirty="0">
              <a:latin typeface="Arial" pitchFamily="34" charset="0"/>
            </a:endParaRPr>
          </a:p>
          <a:p>
            <a:pPr algn="ctr" eaLnBrk="0" fontAlgn="base" hangingPunct="0">
              <a:spcBef>
                <a:spcPct val="0"/>
              </a:spcBef>
              <a:spcAft>
                <a:spcPct val="0"/>
              </a:spcAft>
            </a:pPr>
            <a:r>
              <a:rPr lang="en-US" sz="1600" i="1" dirty="0">
                <a:latin typeface="Arial" pitchFamily="34" charset="0"/>
              </a:rPr>
              <a:t>Best-in-class fibrosis, cardiovascular, and metabolic benefits.</a:t>
            </a:r>
            <a:endParaRPr lang="en-US" sz="1600" b="1" i="1" dirty="0">
              <a:latin typeface="Arial" pitchFamily="34" charset="0"/>
            </a:endParaRPr>
          </a:p>
        </p:txBody>
      </p:sp>
      <p:sp>
        <p:nvSpPr>
          <p:cNvPr id="24" name="Rectangle 23">
            <a:extLst>
              <a:ext uri="{FF2B5EF4-FFF2-40B4-BE49-F238E27FC236}">
                <a16:creationId xmlns:a16="http://schemas.microsoft.com/office/drawing/2014/main" id="{74A13BB4-3826-B1E3-F4AA-C831C7029030}"/>
              </a:ext>
            </a:extLst>
          </p:cNvPr>
          <p:cNvSpPr/>
          <p:nvPr/>
        </p:nvSpPr>
        <p:spPr bwMode="auto">
          <a:xfrm>
            <a:off x="305906" y="4690625"/>
            <a:ext cx="4895984" cy="1902095"/>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eaLnBrk="0" fontAlgn="base" hangingPunct="0">
              <a:spcBef>
                <a:spcPct val="0"/>
              </a:spcBef>
              <a:spcAft>
                <a:spcPct val="0"/>
              </a:spcAft>
            </a:pPr>
            <a:r>
              <a:rPr lang="en-US" sz="1600" b="1" i="1" dirty="0">
                <a:latin typeface="Arial" pitchFamily="34" charset="0"/>
              </a:rPr>
              <a:t>A $400M+ Financing in October 2024 capitalized Inventiva to execute on the clinical trial through to NDA</a:t>
            </a:r>
            <a:r>
              <a:rPr lang="en-US" sz="1600" b="1" i="1" baseline="30000" dirty="0">
                <a:latin typeface="Arial" pitchFamily="34" charset="0"/>
              </a:rPr>
              <a:t>1</a:t>
            </a:r>
            <a:endParaRPr lang="en-US" sz="1600" i="1" dirty="0">
              <a:latin typeface="Arial" pitchFamily="34" charset="0"/>
            </a:endParaRPr>
          </a:p>
        </p:txBody>
      </p:sp>
      <p:sp>
        <p:nvSpPr>
          <p:cNvPr id="13" name="Espace réservé du pied de page 3">
            <a:extLst>
              <a:ext uri="{FF2B5EF4-FFF2-40B4-BE49-F238E27FC236}">
                <a16:creationId xmlns:a16="http://schemas.microsoft.com/office/drawing/2014/main" id="{BDC15979-F0A5-E3E4-015B-A1D9025145F9}"/>
              </a:ext>
            </a:extLst>
          </p:cNvPr>
          <p:cNvSpPr>
            <a:spLocks noGrp="1"/>
          </p:cNvSpPr>
          <p:nvPr>
            <p:ph type="ftr" sz="quarter" idx="3"/>
          </p:nvPr>
        </p:nvSpPr>
        <p:spPr>
          <a:xfrm>
            <a:off x="305906" y="7250206"/>
            <a:ext cx="2519720" cy="252000"/>
          </a:xfrm>
          <a:noFill/>
          <a:ln>
            <a:noFill/>
          </a:ln>
        </p:spPr>
        <p:txBody>
          <a:bodyPr lIns="0" tIns="36000" rIns="36000" bIns="36000" anchor="ctr" anchorCtr="0">
            <a:noAutofit/>
          </a:bodyPr>
          <a:lstStyle/>
          <a:p>
            <a:r>
              <a:rPr lang="en-US" altLang="fr-FR" kern="0" dirty="0">
                <a:solidFill>
                  <a:prstClr val="black">
                    <a:lumMod val="75000"/>
                    <a:lumOff val="25000"/>
                  </a:prstClr>
                </a:solidFill>
              </a:rPr>
              <a:t>Corporate Presentation | December 2024</a:t>
            </a:r>
            <a:endParaRPr lang="fr-FR" kern="0" dirty="0">
              <a:solidFill>
                <a:prstClr val="black">
                  <a:lumMod val="75000"/>
                  <a:lumOff val="25000"/>
                </a:prstClr>
              </a:solidFill>
            </a:endParaRPr>
          </a:p>
        </p:txBody>
      </p:sp>
      <p:sp>
        <p:nvSpPr>
          <p:cNvPr id="2" name="Oval 35">
            <a:extLst>
              <a:ext uri="{FF2B5EF4-FFF2-40B4-BE49-F238E27FC236}">
                <a16:creationId xmlns:a16="http://schemas.microsoft.com/office/drawing/2014/main" id="{0A8C715A-FADD-FD08-4319-E34E0676B800}"/>
              </a:ext>
            </a:extLst>
          </p:cNvPr>
          <p:cNvSpPr/>
          <p:nvPr/>
        </p:nvSpPr>
        <p:spPr>
          <a:xfrm>
            <a:off x="7220671" y="1559442"/>
            <a:ext cx="630996" cy="581320"/>
          </a:xfrm>
          <a:prstGeom prst="ellipse">
            <a:avLst/>
          </a:prstGeom>
          <a:solidFill>
            <a:srgbClr val="66990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2027</a:t>
            </a:r>
          </a:p>
        </p:txBody>
      </p:sp>
      <p:sp>
        <p:nvSpPr>
          <p:cNvPr id="14" name="Oval 35">
            <a:extLst>
              <a:ext uri="{FF2B5EF4-FFF2-40B4-BE49-F238E27FC236}">
                <a16:creationId xmlns:a16="http://schemas.microsoft.com/office/drawing/2014/main" id="{99ACA8DA-6308-1519-13C3-D27D48BD7E9A}"/>
              </a:ext>
            </a:extLst>
          </p:cNvPr>
          <p:cNvSpPr/>
          <p:nvPr/>
        </p:nvSpPr>
        <p:spPr>
          <a:xfrm>
            <a:off x="9396905" y="1559442"/>
            <a:ext cx="630996" cy="581320"/>
          </a:xfrm>
          <a:prstGeom prst="ellipse">
            <a:avLst/>
          </a:prstGeom>
          <a:solidFill>
            <a:srgbClr val="66990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2028</a:t>
            </a:r>
          </a:p>
        </p:txBody>
      </p:sp>
      <p:sp>
        <p:nvSpPr>
          <p:cNvPr id="17" name="TextBox 16">
            <a:extLst>
              <a:ext uri="{FF2B5EF4-FFF2-40B4-BE49-F238E27FC236}">
                <a16:creationId xmlns:a16="http://schemas.microsoft.com/office/drawing/2014/main" id="{E5A8F109-ECEE-CC51-7803-16867D57E9F6}"/>
              </a:ext>
            </a:extLst>
          </p:cNvPr>
          <p:cNvSpPr txBox="1"/>
          <p:nvPr/>
        </p:nvSpPr>
        <p:spPr>
          <a:xfrm>
            <a:off x="319935" y="6897181"/>
            <a:ext cx="10080000" cy="338554"/>
          </a:xfrm>
          <a:prstGeom prst="rect">
            <a:avLst/>
          </a:prstGeom>
          <a:noFill/>
        </p:spPr>
        <p:txBody>
          <a:bodyPr wrap="square" rtlCol="0">
            <a:spAutoFit/>
          </a:bodyPr>
          <a:lstStyle/>
          <a:p>
            <a:r>
              <a:rPr lang="en-GB" sz="800" dirty="0"/>
              <a:t>(1) In October 2024, Inventiva announced a multi-tranche equity financing of up to €348 million, subject to conditions, and up to $30 million in milestone payments. If all tranches close, the proceeds are expected to fully fund the development of lanifibranor through its Phase III trial and potential NDA filing.</a:t>
            </a:r>
            <a:endParaRPr lang="en-US" sz="800" dirty="0"/>
          </a:p>
        </p:txBody>
      </p:sp>
      <p:sp>
        <p:nvSpPr>
          <p:cNvPr id="15" name="Espace réservé du contenu 2">
            <a:extLst>
              <a:ext uri="{FF2B5EF4-FFF2-40B4-BE49-F238E27FC236}">
                <a16:creationId xmlns:a16="http://schemas.microsoft.com/office/drawing/2014/main" id="{499AB13F-7CE6-057F-0810-4AF42A8B8EA1}"/>
              </a:ext>
            </a:extLst>
          </p:cNvPr>
          <p:cNvSpPr txBox="1">
            <a:spLocks/>
          </p:cNvSpPr>
          <p:nvPr/>
        </p:nvSpPr>
        <p:spPr bwMode="auto">
          <a:xfrm>
            <a:off x="298450" y="1331565"/>
            <a:ext cx="10080000" cy="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36000" bIns="108000" numCol="1" anchor="b" anchorCtr="0" compatLnSpc="1">
            <a:prstTxWarp prst="textNoShape">
              <a:avLst/>
            </a:prstTxWarp>
            <a:noAutofit/>
          </a:bodyPr>
          <a:lstStyle>
            <a:lvl1pPr marL="266700" indent="-266700" algn="l" defTabSz="1076190" rtl="0" eaLnBrk="0" fontAlgn="base" hangingPunct="0">
              <a:spcBef>
                <a:spcPct val="50000"/>
              </a:spcBef>
              <a:spcAft>
                <a:spcPct val="0"/>
              </a:spcAft>
              <a:buClr>
                <a:srgbClr val="669800"/>
              </a:buClr>
              <a:buFont typeface="Wingdings 3" panose="05040102010807070707" pitchFamily="18" charset="2"/>
              <a:buChar char="u"/>
              <a:defRPr sz="1600" b="1">
                <a:solidFill>
                  <a:schemeClr val="tx1">
                    <a:lumMod val="75000"/>
                    <a:lumOff val="25000"/>
                  </a:schemeClr>
                </a:solidFill>
                <a:latin typeface="+mn-lt"/>
                <a:ea typeface="+mn-ea"/>
                <a:cs typeface="+mn-cs"/>
              </a:defRPr>
            </a:lvl1pPr>
            <a:lvl2pPr marL="542925" indent="-276225" algn="l" defTabSz="1076190" rtl="0" eaLnBrk="0" fontAlgn="base" hangingPunct="0">
              <a:spcBef>
                <a:spcPct val="50000"/>
              </a:spcBef>
              <a:spcAft>
                <a:spcPct val="0"/>
              </a:spcAft>
              <a:buClr>
                <a:srgbClr val="669800"/>
              </a:buClr>
              <a:buSzPct val="100000"/>
              <a:buFont typeface="Arial" panose="020B0604020202020204" pitchFamily="34" charset="0"/>
              <a:buChar char="–"/>
              <a:defRPr sz="1400" b="0">
                <a:solidFill>
                  <a:schemeClr val="tx1">
                    <a:lumMod val="75000"/>
                    <a:lumOff val="25000"/>
                  </a:schemeClr>
                </a:solidFill>
                <a:latin typeface="+mn-lt"/>
              </a:defRPr>
            </a:lvl2pPr>
            <a:lvl3pPr marL="809625" indent="-266700" algn="l" defTabSz="1076190" rtl="0" eaLnBrk="0" fontAlgn="base" hangingPunct="0">
              <a:spcBef>
                <a:spcPct val="50000"/>
              </a:spcBef>
              <a:spcAft>
                <a:spcPct val="0"/>
              </a:spcAft>
              <a:buClr>
                <a:srgbClr val="669800"/>
              </a:buClr>
              <a:buSzPct val="80000"/>
              <a:buFont typeface="Wingdings" panose="05000000000000000000" pitchFamily="2" charset="2"/>
              <a:buChar char="l"/>
              <a:defRPr sz="1400" b="0">
                <a:solidFill>
                  <a:schemeClr val="tx1">
                    <a:lumMod val="75000"/>
                    <a:lumOff val="25000"/>
                  </a:schemeClr>
                </a:solidFill>
                <a:latin typeface="+mn-lt"/>
              </a:defRPr>
            </a:lvl3pPr>
            <a:lvl4pPr marL="1076325" indent="-266700" algn="l" defTabSz="1076190" rtl="0" eaLnBrk="0" fontAlgn="base" hangingPunct="0">
              <a:spcBef>
                <a:spcPct val="50000"/>
              </a:spcBef>
              <a:spcAft>
                <a:spcPct val="0"/>
              </a:spcAft>
              <a:buClr>
                <a:srgbClr val="669800"/>
              </a:buClr>
              <a:buSzPct val="100000"/>
              <a:buFont typeface="Arial" panose="020B0604020202020204" pitchFamily="34" charset="0"/>
              <a:buChar char="–"/>
              <a:defRPr sz="1400" b="0">
                <a:solidFill>
                  <a:schemeClr val="tx1">
                    <a:lumMod val="75000"/>
                    <a:lumOff val="25000"/>
                  </a:schemeClr>
                </a:solidFill>
                <a:latin typeface="+mn-lt"/>
              </a:defRPr>
            </a:lvl4pPr>
            <a:lvl5pPr marL="5102712" indent="-306233" algn="l" defTabSz="1076190" rtl="0" eaLnBrk="0" fontAlgn="base" hangingPunct="0">
              <a:spcBef>
                <a:spcPct val="50000"/>
              </a:spcBef>
              <a:spcAft>
                <a:spcPct val="0"/>
              </a:spcAft>
              <a:buSzPct val="100000"/>
              <a:buChar char="-"/>
              <a:defRPr sz="1600" b="1">
                <a:solidFill>
                  <a:schemeClr val="tx1"/>
                </a:solidFill>
                <a:latin typeface="+mn-lt"/>
              </a:defRPr>
            </a:lvl5pPr>
            <a:lvl6pPr marL="5606684" indent="-306233" algn="l" defTabSz="1076190" rtl="0" eaLnBrk="0" fontAlgn="base" hangingPunct="0">
              <a:spcBef>
                <a:spcPct val="50000"/>
              </a:spcBef>
              <a:spcAft>
                <a:spcPct val="0"/>
              </a:spcAft>
              <a:buSzPct val="100000"/>
              <a:buChar char="-"/>
              <a:defRPr sz="1764" b="1">
                <a:solidFill>
                  <a:schemeClr val="tx1"/>
                </a:solidFill>
                <a:latin typeface="+mn-lt"/>
              </a:defRPr>
            </a:lvl6pPr>
            <a:lvl7pPr marL="6110655" indent="-306233" algn="l" defTabSz="1076190" rtl="0" eaLnBrk="0" fontAlgn="base" hangingPunct="0">
              <a:spcBef>
                <a:spcPct val="50000"/>
              </a:spcBef>
              <a:spcAft>
                <a:spcPct val="0"/>
              </a:spcAft>
              <a:buSzPct val="100000"/>
              <a:buChar char="-"/>
              <a:defRPr sz="1764" b="1">
                <a:solidFill>
                  <a:schemeClr val="tx1"/>
                </a:solidFill>
                <a:latin typeface="+mn-lt"/>
              </a:defRPr>
            </a:lvl7pPr>
            <a:lvl8pPr marL="6614627" indent="-306233" algn="l" defTabSz="1076190" rtl="0" eaLnBrk="0" fontAlgn="base" hangingPunct="0">
              <a:spcBef>
                <a:spcPct val="50000"/>
              </a:spcBef>
              <a:spcAft>
                <a:spcPct val="0"/>
              </a:spcAft>
              <a:buSzPct val="100000"/>
              <a:buChar char="-"/>
              <a:defRPr sz="1764" b="1">
                <a:solidFill>
                  <a:schemeClr val="tx1"/>
                </a:solidFill>
                <a:latin typeface="+mn-lt"/>
              </a:defRPr>
            </a:lvl8pPr>
            <a:lvl9pPr marL="7118598" indent="-306233" algn="l" defTabSz="1076190" rtl="0" eaLnBrk="0" fontAlgn="base" hangingPunct="0">
              <a:spcBef>
                <a:spcPct val="50000"/>
              </a:spcBef>
              <a:spcAft>
                <a:spcPct val="0"/>
              </a:spcAft>
              <a:buSzPct val="100000"/>
              <a:buChar char="-"/>
              <a:defRPr sz="1764" b="1">
                <a:solidFill>
                  <a:schemeClr val="tx1"/>
                </a:solidFill>
                <a:latin typeface="+mn-lt"/>
              </a:defRPr>
            </a:lvl9pPr>
          </a:lstStyle>
          <a:p>
            <a:pPr marL="0" indent="0">
              <a:buNone/>
              <a:defRPr/>
            </a:pPr>
            <a:r>
              <a:rPr lang="en-US" dirty="0">
                <a:solidFill>
                  <a:srgbClr val="385723"/>
                </a:solidFill>
                <a:latin typeface="Arial"/>
              </a:rPr>
              <a:t>Targeted timeline for anticipated catalysts </a:t>
            </a:r>
          </a:p>
        </p:txBody>
      </p:sp>
    </p:spTree>
    <p:extLst>
      <p:ext uri="{BB962C8B-B14F-4D97-AF65-F5344CB8AC3E}">
        <p14:creationId xmlns:p14="http://schemas.microsoft.com/office/powerpoint/2010/main" val="15158951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7"/>
          <a:stretch>
            <a:fillRect/>
          </a:stretch>
        </p:blipFill>
        <p:spPr>
          <a:xfrm>
            <a:off x="0" y="-11"/>
            <a:ext cx="1761897" cy="7559695"/>
          </a:xfrm>
          <a:prstGeom prst="rect">
            <a:avLst/>
          </a:prstGeom>
        </p:spPr>
      </p:pic>
      <p:sp>
        <p:nvSpPr>
          <p:cNvPr id="8" name="Espace réservé du contenu 2"/>
          <p:cNvSpPr txBox="1">
            <a:spLocks/>
          </p:cNvSpPr>
          <p:nvPr>
            <p:custDataLst>
              <p:tags r:id="rId1"/>
            </p:custDataLst>
          </p:nvPr>
        </p:nvSpPr>
        <p:spPr>
          <a:xfrm>
            <a:off x="1814421" y="5165328"/>
            <a:ext cx="3315461" cy="1021014"/>
          </a:xfrm>
          <a:prstGeom prst="rect">
            <a:avLst/>
          </a:prstGeom>
        </p:spPr>
        <p:txBody>
          <a:bodyPr/>
          <a:lstStyle>
            <a:lvl1pPr marL="377979" indent="-377979" algn="l" defTabSz="1076190" rtl="0" eaLnBrk="0" fontAlgn="base" hangingPunct="0">
              <a:spcBef>
                <a:spcPct val="50000"/>
              </a:spcBef>
              <a:spcAft>
                <a:spcPct val="0"/>
              </a:spcAft>
              <a:defRPr sz="1764" b="1">
                <a:solidFill>
                  <a:schemeClr val="tx1"/>
                </a:solidFill>
                <a:latin typeface="+mn-lt"/>
                <a:ea typeface="+mn-ea"/>
                <a:cs typeface="+mn-cs"/>
              </a:defRPr>
            </a:lvl1pPr>
            <a:lvl2pPr marL="944947" indent="-440975" algn="l" defTabSz="1076190" rtl="0" eaLnBrk="0" fontAlgn="base" hangingPunct="0">
              <a:spcBef>
                <a:spcPct val="50000"/>
              </a:spcBef>
              <a:spcAft>
                <a:spcPct val="0"/>
              </a:spcAft>
              <a:buSzPct val="100000"/>
              <a:buChar char="•"/>
              <a:defRPr sz="1764" b="1">
                <a:solidFill>
                  <a:schemeClr val="tx1"/>
                </a:solidFill>
                <a:latin typeface="+mn-lt"/>
              </a:defRPr>
            </a:lvl2pPr>
            <a:lvl3pPr marL="1511915" indent="-377979" algn="l" defTabSz="1076190" rtl="0" eaLnBrk="0" fontAlgn="base" hangingPunct="0">
              <a:spcBef>
                <a:spcPct val="50000"/>
              </a:spcBef>
              <a:spcAft>
                <a:spcPct val="0"/>
              </a:spcAft>
              <a:buSzPct val="100000"/>
              <a:buChar char="-"/>
              <a:defRPr sz="1764" b="1">
                <a:solidFill>
                  <a:schemeClr val="tx1"/>
                </a:solidFill>
                <a:latin typeface="+mn-lt"/>
              </a:defRPr>
            </a:lvl3pPr>
            <a:lvl4pPr marL="2015886" indent="-314982" algn="l" defTabSz="1076190" rtl="0" eaLnBrk="0" fontAlgn="base" hangingPunct="0">
              <a:spcBef>
                <a:spcPct val="50000"/>
              </a:spcBef>
              <a:spcAft>
                <a:spcPct val="0"/>
              </a:spcAft>
              <a:buSzPct val="100000"/>
              <a:buChar char="·"/>
              <a:defRPr sz="1764" b="1">
                <a:solidFill>
                  <a:schemeClr val="tx1"/>
                </a:solidFill>
                <a:latin typeface="+mn-lt"/>
              </a:defRPr>
            </a:lvl4pPr>
            <a:lvl5pPr marL="5102712" indent="-306233" algn="l" defTabSz="1076190" rtl="0" eaLnBrk="0" fontAlgn="base" hangingPunct="0">
              <a:spcBef>
                <a:spcPct val="50000"/>
              </a:spcBef>
              <a:spcAft>
                <a:spcPct val="0"/>
              </a:spcAft>
              <a:buSzPct val="100000"/>
              <a:buChar char="-"/>
              <a:defRPr sz="1764" b="1">
                <a:solidFill>
                  <a:schemeClr val="tx1"/>
                </a:solidFill>
                <a:latin typeface="+mn-lt"/>
              </a:defRPr>
            </a:lvl5pPr>
            <a:lvl6pPr marL="5606684" indent="-306233" algn="l" defTabSz="1076190" rtl="0" eaLnBrk="0" fontAlgn="base" hangingPunct="0">
              <a:spcBef>
                <a:spcPct val="50000"/>
              </a:spcBef>
              <a:spcAft>
                <a:spcPct val="0"/>
              </a:spcAft>
              <a:buSzPct val="100000"/>
              <a:buChar char="-"/>
              <a:defRPr sz="1764" b="1">
                <a:solidFill>
                  <a:schemeClr val="tx1"/>
                </a:solidFill>
                <a:latin typeface="+mn-lt"/>
              </a:defRPr>
            </a:lvl6pPr>
            <a:lvl7pPr marL="6110655" indent="-306233" algn="l" defTabSz="1076190" rtl="0" eaLnBrk="0" fontAlgn="base" hangingPunct="0">
              <a:spcBef>
                <a:spcPct val="50000"/>
              </a:spcBef>
              <a:spcAft>
                <a:spcPct val="0"/>
              </a:spcAft>
              <a:buSzPct val="100000"/>
              <a:buChar char="-"/>
              <a:defRPr sz="1764" b="1">
                <a:solidFill>
                  <a:schemeClr val="tx1"/>
                </a:solidFill>
                <a:latin typeface="+mn-lt"/>
              </a:defRPr>
            </a:lvl7pPr>
            <a:lvl8pPr marL="6614627" indent="-306233" algn="l" defTabSz="1076190" rtl="0" eaLnBrk="0" fontAlgn="base" hangingPunct="0">
              <a:spcBef>
                <a:spcPct val="50000"/>
              </a:spcBef>
              <a:spcAft>
                <a:spcPct val="0"/>
              </a:spcAft>
              <a:buSzPct val="100000"/>
              <a:buChar char="-"/>
              <a:defRPr sz="1764" b="1">
                <a:solidFill>
                  <a:schemeClr val="tx1"/>
                </a:solidFill>
                <a:latin typeface="+mn-lt"/>
              </a:defRPr>
            </a:lvl8pPr>
            <a:lvl9pPr marL="7118598" indent="-306233" algn="l" defTabSz="1076190" rtl="0" eaLnBrk="0" fontAlgn="base" hangingPunct="0">
              <a:spcBef>
                <a:spcPct val="50000"/>
              </a:spcBef>
              <a:spcAft>
                <a:spcPct val="0"/>
              </a:spcAft>
              <a:buSzPct val="100000"/>
              <a:buChar char="-"/>
              <a:defRPr sz="1764" b="1">
                <a:solidFill>
                  <a:schemeClr val="tx1"/>
                </a:solidFill>
                <a:latin typeface="+mn-lt"/>
              </a:defRPr>
            </a:lvl9pPr>
          </a:lstStyle>
          <a:p>
            <a:pPr marL="0" indent="0">
              <a:spcBef>
                <a:spcPts val="600"/>
              </a:spcBef>
              <a:spcAft>
                <a:spcPts val="600"/>
              </a:spcAft>
            </a:pPr>
            <a:r>
              <a:rPr lang="fr-FR" sz="1400" kern="1200" dirty="0"/>
              <a:t>Inventiva</a:t>
            </a:r>
          </a:p>
          <a:p>
            <a:pPr marL="0" indent="0">
              <a:spcBef>
                <a:spcPts val="0"/>
              </a:spcBef>
              <a:spcAft>
                <a:spcPts val="0"/>
              </a:spcAft>
            </a:pPr>
            <a:r>
              <a:rPr lang="en-US" sz="1400" b="0" kern="0" dirty="0"/>
              <a:t>Pascaline </a:t>
            </a:r>
            <a:r>
              <a:rPr lang="en-US" sz="1400" b="0" kern="0" dirty="0" err="1"/>
              <a:t>Clerc</a:t>
            </a:r>
            <a:endParaRPr lang="en-US" sz="1400" b="0" kern="0" dirty="0"/>
          </a:p>
          <a:p>
            <a:pPr marL="0" indent="0">
              <a:spcBef>
                <a:spcPts val="0"/>
              </a:spcBef>
              <a:spcAft>
                <a:spcPts val="0"/>
              </a:spcAft>
            </a:pPr>
            <a:r>
              <a:rPr lang="en-US" sz="1400" b="0" kern="0" dirty="0"/>
              <a:t>Executive VP</a:t>
            </a:r>
          </a:p>
          <a:p>
            <a:pPr marL="0" indent="0">
              <a:spcBef>
                <a:spcPts val="0"/>
              </a:spcBef>
              <a:spcAft>
                <a:spcPts val="0"/>
              </a:spcAft>
            </a:pPr>
            <a:r>
              <a:rPr lang="en-US" sz="1400" b="0" kern="0" dirty="0"/>
              <a:t>Strategy and Corporate Affairs	</a:t>
            </a:r>
          </a:p>
        </p:txBody>
      </p:sp>
      <p:sp>
        <p:nvSpPr>
          <p:cNvPr id="10" name="Espace réservé du contenu 2"/>
          <p:cNvSpPr txBox="1">
            <a:spLocks/>
          </p:cNvSpPr>
          <p:nvPr>
            <p:custDataLst>
              <p:tags r:id="rId2"/>
            </p:custDataLst>
          </p:nvPr>
        </p:nvSpPr>
        <p:spPr bwMode="auto">
          <a:xfrm>
            <a:off x="5181287" y="5165326"/>
            <a:ext cx="2592288" cy="1278807"/>
          </a:xfrm>
          <a:prstGeom prst="rect">
            <a:avLst/>
          </a:prstGeom>
          <a:noFill/>
          <a:ln w="9525">
            <a:noFill/>
            <a:miter lim="800000"/>
            <a:headEnd/>
            <a:tailEnd/>
          </a:ln>
        </p:spPr>
        <p:txBody>
          <a:bodyPr vert="horz" wrap="square" lIns="0" tIns="39683" rIns="39683" bIns="39683" numCol="1" anchor="t" anchorCtr="0" compatLnSpc="1">
            <a:prstTxWarp prst="textNoShape">
              <a:avLst/>
            </a:prstTxWarp>
          </a:bodyPr>
          <a:lstStyle>
            <a:lvl1pPr marL="361950" indent="-361950" algn="l" rtl="0" eaLnBrk="0" fontAlgn="base" hangingPunct="0">
              <a:lnSpc>
                <a:spcPct val="100000"/>
              </a:lnSpc>
              <a:spcBef>
                <a:spcPts val="0"/>
              </a:spcBef>
              <a:spcAft>
                <a:spcPts val="300"/>
              </a:spcAft>
              <a:buClr>
                <a:srgbClr val="8EC000"/>
              </a:buClr>
              <a:buSzPct val="75000"/>
              <a:buFont typeface="Arial" pitchFamily="34" charset="0"/>
              <a:buChar char="►"/>
              <a:defRPr sz="1600" b="0">
                <a:solidFill>
                  <a:srgbClr val="000000"/>
                </a:solidFill>
                <a:latin typeface="+mj-lt"/>
                <a:ea typeface="+mn-ea"/>
                <a:cs typeface="Calibri" pitchFamily="34" charset="0"/>
              </a:defRPr>
            </a:lvl1pPr>
            <a:lvl2pPr marL="628650" indent="-361950" algn="l" rtl="0" eaLnBrk="0" fontAlgn="base" hangingPunct="0">
              <a:lnSpc>
                <a:spcPct val="100000"/>
              </a:lnSpc>
              <a:spcBef>
                <a:spcPts val="0"/>
              </a:spcBef>
              <a:spcAft>
                <a:spcPts val="300"/>
              </a:spcAft>
              <a:buClr>
                <a:schemeClr val="tx1">
                  <a:lumMod val="75000"/>
                  <a:lumOff val="25000"/>
                </a:schemeClr>
              </a:buClr>
              <a:buSzPct val="100000"/>
              <a:buFont typeface="Arial" panose="020B0604020202020204" pitchFamily="34" charset="0"/>
              <a:buChar char="–"/>
              <a:defRPr sz="1600">
                <a:solidFill>
                  <a:srgbClr val="000000"/>
                </a:solidFill>
                <a:latin typeface="+mj-lt"/>
                <a:cs typeface="Calibri" pitchFamily="34" charset="0"/>
              </a:defRPr>
            </a:lvl2pPr>
            <a:lvl3pPr marL="1076325" indent="-361950" algn="l" rtl="0" eaLnBrk="0" fontAlgn="base" hangingPunct="0">
              <a:lnSpc>
                <a:spcPct val="100000"/>
              </a:lnSpc>
              <a:spcBef>
                <a:spcPts val="0"/>
              </a:spcBef>
              <a:spcAft>
                <a:spcPts val="300"/>
              </a:spcAft>
              <a:buClr>
                <a:schemeClr val="tx1">
                  <a:lumMod val="75000"/>
                  <a:lumOff val="25000"/>
                </a:schemeClr>
              </a:buClr>
              <a:buSzPct val="60000"/>
              <a:buFont typeface="Wingdings" panose="05000000000000000000" pitchFamily="2" charset="2"/>
              <a:buChar char=""/>
              <a:defRPr sz="1600">
                <a:solidFill>
                  <a:srgbClr val="000000"/>
                </a:solidFill>
                <a:latin typeface="+mj-lt"/>
                <a:cs typeface="Calibri" pitchFamily="34" charset="0"/>
              </a:defRPr>
            </a:lvl3pPr>
            <a:lvl4pPr marL="1438275" indent="-361950" algn="l" rtl="0" eaLnBrk="0" fontAlgn="base" hangingPunct="0">
              <a:lnSpc>
                <a:spcPct val="100000"/>
              </a:lnSpc>
              <a:spcBef>
                <a:spcPts val="0"/>
              </a:spcBef>
              <a:spcAft>
                <a:spcPts val="300"/>
              </a:spcAft>
              <a:buClr>
                <a:schemeClr val="tx1">
                  <a:lumMod val="75000"/>
                  <a:lumOff val="25000"/>
                </a:schemeClr>
              </a:buClr>
              <a:buSzPct val="60000"/>
              <a:buFont typeface="Wingdings" panose="05000000000000000000" pitchFamily="2" charset="2"/>
              <a:buChar char="n"/>
              <a:defRPr sz="1600">
                <a:solidFill>
                  <a:srgbClr val="000000"/>
                </a:solidFill>
                <a:latin typeface="+mj-lt"/>
                <a:cs typeface="Calibri" pitchFamily="34" charset="0"/>
              </a:defRPr>
            </a:lvl4pPr>
            <a:lvl5pPr marL="1790700" indent="-352425" algn="l" rtl="0" eaLnBrk="0" fontAlgn="base" hangingPunct="0">
              <a:lnSpc>
                <a:spcPct val="100000"/>
              </a:lnSpc>
              <a:spcBef>
                <a:spcPts val="0"/>
              </a:spcBef>
              <a:spcAft>
                <a:spcPts val="300"/>
              </a:spcAft>
              <a:buClr>
                <a:schemeClr val="tx1">
                  <a:lumMod val="75000"/>
                  <a:lumOff val="25000"/>
                </a:schemeClr>
              </a:buClr>
              <a:buFont typeface="Wingdings" panose="05000000000000000000" pitchFamily="2" charset="2"/>
              <a:buChar char="ü"/>
              <a:defRPr sz="1600">
                <a:solidFill>
                  <a:srgbClr val="000000"/>
                </a:solidFill>
                <a:latin typeface="+mj-lt"/>
                <a:cs typeface="Calibri" pitchFamily="34" charset="0"/>
              </a:defRPr>
            </a:lvl5pPr>
            <a:lvl6pPr marL="2513013" indent="-227013" algn="l" rtl="0" eaLnBrk="0" fontAlgn="base" hangingPunct="0">
              <a:spcBef>
                <a:spcPct val="20000"/>
              </a:spcBef>
              <a:spcAft>
                <a:spcPct val="10000"/>
              </a:spcAft>
              <a:buClr>
                <a:srgbClr val="336699"/>
              </a:buClr>
              <a:buFont typeface="Arial" pitchFamily="34" charset="0"/>
              <a:buChar char="–"/>
              <a:defRPr sz="1600">
                <a:solidFill>
                  <a:srgbClr val="000000"/>
                </a:solidFill>
                <a:latin typeface="+mn-lt"/>
                <a:cs typeface="+mn-cs"/>
              </a:defRPr>
            </a:lvl6pPr>
            <a:lvl7pPr marL="2970213" indent="-227013" algn="l" rtl="0" eaLnBrk="0" fontAlgn="base" hangingPunct="0">
              <a:spcBef>
                <a:spcPct val="20000"/>
              </a:spcBef>
              <a:spcAft>
                <a:spcPct val="10000"/>
              </a:spcAft>
              <a:buClr>
                <a:srgbClr val="336699"/>
              </a:buClr>
              <a:buFont typeface="Arial" pitchFamily="34" charset="0"/>
              <a:buChar char="–"/>
              <a:defRPr sz="1600">
                <a:solidFill>
                  <a:srgbClr val="000000"/>
                </a:solidFill>
                <a:latin typeface="+mn-lt"/>
                <a:cs typeface="+mn-cs"/>
              </a:defRPr>
            </a:lvl7pPr>
            <a:lvl8pPr marL="3427413" indent="-227013" algn="l" rtl="0" eaLnBrk="0" fontAlgn="base" hangingPunct="0">
              <a:spcBef>
                <a:spcPct val="20000"/>
              </a:spcBef>
              <a:spcAft>
                <a:spcPct val="10000"/>
              </a:spcAft>
              <a:buClr>
                <a:srgbClr val="336699"/>
              </a:buClr>
              <a:buFont typeface="Arial" pitchFamily="34" charset="0"/>
              <a:buChar char="–"/>
              <a:defRPr sz="1600">
                <a:solidFill>
                  <a:srgbClr val="000000"/>
                </a:solidFill>
                <a:latin typeface="+mn-lt"/>
                <a:cs typeface="+mn-cs"/>
              </a:defRPr>
            </a:lvl8pPr>
            <a:lvl9pPr marL="3884613" indent="-227013" algn="l" rtl="0" eaLnBrk="0" fontAlgn="base" hangingPunct="0">
              <a:spcBef>
                <a:spcPct val="20000"/>
              </a:spcBef>
              <a:spcAft>
                <a:spcPct val="10000"/>
              </a:spcAft>
              <a:buClr>
                <a:srgbClr val="336699"/>
              </a:buClr>
              <a:buFont typeface="Arial" pitchFamily="34" charset="0"/>
              <a:buChar char="–"/>
              <a:defRPr sz="1600">
                <a:solidFill>
                  <a:srgbClr val="000000"/>
                </a:solidFill>
                <a:latin typeface="+mn-lt"/>
                <a:cs typeface="+mn-cs"/>
              </a:defRPr>
            </a:lvl9pPr>
          </a:lstStyle>
          <a:p>
            <a:pPr marL="0" indent="0">
              <a:spcBef>
                <a:spcPts val="600"/>
              </a:spcBef>
              <a:spcAft>
                <a:spcPts val="600"/>
              </a:spcAft>
              <a:buNone/>
            </a:pPr>
            <a:r>
              <a:rPr lang="fr-FR" sz="1400" b="1" dirty="0">
                <a:solidFill>
                  <a:schemeClr val="tx1"/>
                </a:solidFill>
                <a:latin typeface="+mn-lt"/>
                <a:cs typeface="+mn-cs"/>
              </a:rPr>
              <a:t>Brunswick</a:t>
            </a:r>
          </a:p>
          <a:p>
            <a:pPr marL="0" indent="0">
              <a:spcAft>
                <a:spcPts val="0"/>
              </a:spcAft>
              <a:buNone/>
            </a:pPr>
            <a:r>
              <a:rPr lang="en-US" sz="1400" dirty="0">
                <a:solidFill>
                  <a:prstClr val="black"/>
                </a:solidFill>
              </a:rPr>
              <a:t>Tristan </a:t>
            </a:r>
            <a:r>
              <a:rPr lang="en-US" sz="1400" dirty="0" err="1">
                <a:solidFill>
                  <a:prstClr val="black"/>
                </a:solidFill>
              </a:rPr>
              <a:t>Roquet</a:t>
            </a:r>
            <a:r>
              <a:rPr lang="en-US" sz="1400" dirty="0">
                <a:solidFill>
                  <a:prstClr val="black"/>
                </a:solidFill>
              </a:rPr>
              <a:t> </a:t>
            </a:r>
            <a:r>
              <a:rPr lang="en-US" sz="1400" dirty="0" err="1">
                <a:solidFill>
                  <a:prstClr val="black"/>
                </a:solidFill>
              </a:rPr>
              <a:t>Montégon</a:t>
            </a:r>
            <a:r>
              <a:rPr lang="en-US" sz="1400" dirty="0">
                <a:solidFill>
                  <a:prstClr val="black"/>
                </a:solidFill>
              </a:rPr>
              <a:t> </a:t>
            </a:r>
          </a:p>
          <a:p>
            <a:pPr marL="0" indent="0">
              <a:spcAft>
                <a:spcPts val="0"/>
              </a:spcAft>
              <a:buNone/>
            </a:pPr>
            <a:r>
              <a:rPr lang="en-US" sz="1400" dirty="0">
                <a:solidFill>
                  <a:prstClr val="black"/>
                </a:solidFill>
              </a:rPr>
              <a:t>Aude Lepreux</a:t>
            </a:r>
          </a:p>
          <a:p>
            <a:pPr marL="0" indent="0">
              <a:spcAft>
                <a:spcPts val="0"/>
              </a:spcAft>
              <a:buNone/>
            </a:pPr>
            <a:r>
              <a:rPr lang="en-US" sz="1400" dirty="0">
                <a:solidFill>
                  <a:prstClr val="black"/>
                </a:solidFill>
              </a:rPr>
              <a:t>Julia </a:t>
            </a:r>
            <a:r>
              <a:rPr lang="en-US" sz="1400" dirty="0" err="1">
                <a:solidFill>
                  <a:prstClr val="black"/>
                </a:solidFill>
              </a:rPr>
              <a:t>Cailleteau</a:t>
            </a:r>
            <a:endParaRPr lang="fr-FR" sz="1400" dirty="0">
              <a:solidFill>
                <a:prstClr val="black"/>
              </a:solidFill>
            </a:endParaRPr>
          </a:p>
          <a:p>
            <a:pPr marL="0" indent="0">
              <a:spcBef>
                <a:spcPts val="600"/>
              </a:spcBef>
              <a:spcAft>
                <a:spcPts val="600"/>
              </a:spcAft>
              <a:buNone/>
            </a:pPr>
            <a:r>
              <a:rPr lang="en-US" sz="1400" dirty="0">
                <a:solidFill>
                  <a:schemeClr val="tx1"/>
                </a:solidFill>
              </a:rPr>
              <a:t>Media relations</a:t>
            </a:r>
            <a:endParaRPr lang="fr-FR" sz="1400" dirty="0">
              <a:solidFill>
                <a:schemeClr val="tx1">
                  <a:lumMod val="75000"/>
                  <a:lumOff val="25000"/>
                </a:schemeClr>
              </a:solidFill>
              <a:latin typeface="+mn-lt"/>
              <a:cs typeface="+mn-cs"/>
            </a:endParaRPr>
          </a:p>
        </p:txBody>
      </p:sp>
      <p:graphicFrame>
        <p:nvGraphicFramePr>
          <p:cNvPr id="11" name="Tableau 10"/>
          <p:cNvGraphicFramePr>
            <a:graphicFrameLocks noGrp="1"/>
          </p:cNvGraphicFramePr>
          <p:nvPr/>
        </p:nvGraphicFramePr>
        <p:xfrm>
          <a:off x="7824980" y="5165324"/>
          <a:ext cx="2770011" cy="792417"/>
        </p:xfrm>
        <a:graphic>
          <a:graphicData uri="http://schemas.openxmlformats.org/drawingml/2006/table">
            <a:tbl>
              <a:tblPr>
                <a:tableStyleId>{5C22544A-7EE6-4342-B048-85BDC9FD1C3A}</a:tableStyleId>
              </a:tblPr>
              <a:tblGrid>
                <a:gridCol w="2770011">
                  <a:extLst>
                    <a:ext uri="{9D8B030D-6E8A-4147-A177-3AD203B41FA5}">
                      <a16:colId xmlns:a16="http://schemas.microsoft.com/office/drawing/2014/main" val="647529761"/>
                    </a:ext>
                  </a:extLst>
                </a:gridCol>
              </a:tblGrid>
              <a:tr h="370205">
                <a:tc>
                  <a:txBody>
                    <a:bodyPr/>
                    <a:lstStyle/>
                    <a:p>
                      <a:pPr>
                        <a:lnSpc>
                          <a:spcPct val="115000"/>
                        </a:lnSpc>
                        <a:spcBef>
                          <a:spcPts val="600"/>
                        </a:spcBef>
                        <a:spcAft>
                          <a:spcPts val="600"/>
                        </a:spcAft>
                      </a:pPr>
                      <a:r>
                        <a:rPr lang="en-GB" sz="1400" b="1" dirty="0">
                          <a:effectLst/>
                        </a:rPr>
                        <a:t>Westwicke, an ICR Company</a:t>
                      </a:r>
                      <a:endParaRPr lang="fr-FR" sz="1400" b="1" dirty="0">
                        <a:effectLst/>
                      </a:endParaRPr>
                    </a:p>
                    <a:p>
                      <a:pPr algn="just">
                        <a:lnSpc>
                          <a:spcPct val="115000"/>
                        </a:lnSpc>
                        <a:spcBef>
                          <a:spcPts val="0"/>
                        </a:spcBef>
                        <a:spcAft>
                          <a:spcPts val="0"/>
                        </a:spcAft>
                      </a:pPr>
                      <a:r>
                        <a:rPr lang="en-US" sz="1400" dirty="0">
                          <a:effectLst/>
                        </a:rPr>
                        <a:t>Patricia L. Bank</a:t>
                      </a:r>
                      <a:endParaRPr lang="fr-FR" sz="1400" dirty="0">
                        <a:effectLst/>
                      </a:endParaRPr>
                    </a:p>
                    <a:p>
                      <a:pPr algn="just">
                        <a:lnSpc>
                          <a:spcPct val="115000"/>
                        </a:lnSpc>
                        <a:spcBef>
                          <a:spcPts val="0"/>
                        </a:spcBef>
                        <a:spcAft>
                          <a:spcPts val="0"/>
                        </a:spcAft>
                      </a:pPr>
                      <a:r>
                        <a:rPr lang="en-US" sz="1400" dirty="0">
                          <a:effectLst/>
                        </a:rPr>
                        <a:t>Investor relations</a:t>
                      </a:r>
                      <a:endParaRPr lang="fr-FR" sz="1400" dirty="0">
                        <a:effectLst/>
                        <a:latin typeface="Times New Roman" panose="02020603050405020304" pitchFamily="18" charset="0"/>
                        <a:ea typeface="Calibri" panose="020F0502020204030204" pitchFamily="34" charset="0"/>
                        <a:cs typeface="Shruti"/>
                      </a:endParaRPr>
                    </a:p>
                  </a:txBody>
                  <a:tcPr marL="68580" marR="68580" marT="0" marB="0">
                    <a:noFill/>
                  </a:tcPr>
                </a:tc>
                <a:extLst>
                  <a:ext uri="{0D108BD9-81ED-4DB2-BD59-A6C34878D82A}">
                    <a16:rowId xmlns:a16="http://schemas.microsoft.com/office/drawing/2014/main" val="216607154"/>
                  </a:ext>
                </a:extLst>
              </a:tr>
            </a:tbl>
          </a:graphicData>
        </a:graphic>
      </p:graphicFrame>
      <p:sp>
        <p:nvSpPr>
          <p:cNvPr id="12" name="Espace réservé du contenu 2"/>
          <p:cNvSpPr txBox="1">
            <a:spLocks/>
          </p:cNvSpPr>
          <p:nvPr>
            <p:custDataLst>
              <p:tags r:id="rId3"/>
            </p:custDataLst>
          </p:nvPr>
        </p:nvSpPr>
        <p:spPr>
          <a:xfrm>
            <a:off x="1814421" y="6407768"/>
            <a:ext cx="3315461" cy="846536"/>
          </a:xfrm>
          <a:prstGeom prst="rect">
            <a:avLst/>
          </a:prstGeom>
        </p:spPr>
        <p:txBody>
          <a:bodyPr anchor="t"/>
          <a:lstStyle>
            <a:lvl1pPr marL="377979" indent="-377979" algn="l" defTabSz="1076190" rtl="0" eaLnBrk="0" fontAlgn="base" hangingPunct="0">
              <a:spcBef>
                <a:spcPct val="50000"/>
              </a:spcBef>
              <a:spcAft>
                <a:spcPct val="0"/>
              </a:spcAft>
              <a:defRPr sz="1764" b="1">
                <a:solidFill>
                  <a:schemeClr val="tx1"/>
                </a:solidFill>
                <a:latin typeface="+mn-lt"/>
                <a:ea typeface="+mn-ea"/>
                <a:cs typeface="+mn-cs"/>
              </a:defRPr>
            </a:lvl1pPr>
            <a:lvl2pPr marL="944947" indent="-440975" algn="l" defTabSz="1076190" rtl="0" eaLnBrk="0" fontAlgn="base" hangingPunct="0">
              <a:spcBef>
                <a:spcPct val="50000"/>
              </a:spcBef>
              <a:spcAft>
                <a:spcPct val="0"/>
              </a:spcAft>
              <a:buSzPct val="100000"/>
              <a:buChar char="•"/>
              <a:defRPr sz="1764" b="1">
                <a:solidFill>
                  <a:schemeClr val="tx1"/>
                </a:solidFill>
                <a:latin typeface="+mn-lt"/>
              </a:defRPr>
            </a:lvl2pPr>
            <a:lvl3pPr marL="1511915" indent="-377979" algn="l" defTabSz="1076190" rtl="0" eaLnBrk="0" fontAlgn="base" hangingPunct="0">
              <a:spcBef>
                <a:spcPct val="50000"/>
              </a:spcBef>
              <a:spcAft>
                <a:spcPct val="0"/>
              </a:spcAft>
              <a:buSzPct val="100000"/>
              <a:buChar char="-"/>
              <a:defRPr sz="1764" b="1">
                <a:solidFill>
                  <a:schemeClr val="tx1"/>
                </a:solidFill>
                <a:latin typeface="+mn-lt"/>
              </a:defRPr>
            </a:lvl3pPr>
            <a:lvl4pPr marL="2015886" indent="-314982" algn="l" defTabSz="1076190" rtl="0" eaLnBrk="0" fontAlgn="base" hangingPunct="0">
              <a:spcBef>
                <a:spcPct val="50000"/>
              </a:spcBef>
              <a:spcAft>
                <a:spcPct val="0"/>
              </a:spcAft>
              <a:buSzPct val="100000"/>
              <a:buChar char="·"/>
              <a:defRPr sz="1764" b="1">
                <a:solidFill>
                  <a:schemeClr val="tx1"/>
                </a:solidFill>
                <a:latin typeface="+mn-lt"/>
              </a:defRPr>
            </a:lvl4pPr>
            <a:lvl5pPr marL="5102712" indent="-306233" algn="l" defTabSz="1076190" rtl="0" eaLnBrk="0" fontAlgn="base" hangingPunct="0">
              <a:spcBef>
                <a:spcPct val="50000"/>
              </a:spcBef>
              <a:spcAft>
                <a:spcPct val="0"/>
              </a:spcAft>
              <a:buSzPct val="100000"/>
              <a:buChar char="-"/>
              <a:defRPr sz="1764" b="1">
                <a:solidFill>
                  <a:schemeClr val="tx1"/>
                </a:solidFill>
                <a:latin typeface="+mn-lt"/>
              </a:defRPr>
            </a:lvl5pPr>
            <a:lvl6pPr marL="5606684" indent="-306233" algn="l" defTabSz="1076190" rtl="0" eaLnBrk="0" fontAlgn="base" hangingPunct="0">
              <a:spcBef>
                <a:spcPct val="50000"/>
              </a:spcBef>
              <a:spcAft>
                <a:spcPct val="0"/>
              </a:spcAft>
              <a:buSzPct val="100000"/>
              <a:buChar char="-"/>
              <a:defRPr sz="1764" b="1">
                <a:solidFill>
                  <a:schemeClr val="tx1"/>
                </a:solidFill>
                <a:latin typeface="+mn-lt"/>
              </a:defRPr>
            </a:lvl6pPr>
            <a:lvl7pPr marL="6110655" indent="-306233" algn="l" defTabSz="1076190" rtl="0" eaLnBrk="0" fontAlgn="base" hangingPunct="0">
              <a:spcBef>
                <a:spcPct val="50000"/>
              </a:spcBef>
              <a:spcAft>
                <a:spcPct val="0"/>
              </a:spcAft>
              <a:buSzPct val="100000"/>
              <a:buChar char="-"/>
              <a:defRPr sz="1764" b="1">
                <a:solidFill>
                  <a:schemeClr val="tx1"/>
                </a:solidFill>
                <a:latin typeface="+mn-lt"/>
              </a:defRPr>
            </a:lvl7pPr>
            <a:lvl8pPr marL="6614627" indent="-306233" algn="l" defTabSz="1076190" rtl="0" eaLnBrk="0" fontAlgn="base" hangingPunct="0">
              <a:spcBef>
                <a:spcPct val="50000"/>
              </a:spcBef>
              <a:spcAft>
                <a:spcPct val="0"/>
              </a:spcAft>
              <a:buSzPct val="100000"/>
              <a:buChar char="-"/>
              <a:defRPr sz="1764" b="1">
                <a:solidFill>
                  <a:schemeClr val="tx1"/>
                </a:solidFill>
                <a:latin typeface="+mn-lt"/>
              </a:defRPr>
            </a:lvl8pPr>
            <a:lvl9pPr marL="7118598" indent="-306233" algn="l" defTabSz="1076190" rtl="0" eaLnBrk="0" fontAlgn="base" hangingPunct="0">
              <a:spcBef>
                <a:spcPct val="50000"/>
              </a:spcBef>
              <a:spcAft>
                <a:spcPct val="0"/>
              </a:spcAft>
              <a:buSzPct val="100000"/>
              <a:buChar char="-"/>
              <a:defRPr sz="1764" b="1">
                <a:solidFill>
                  <a:schemeClr val="tx1"/>
                </a:solidFill>
                <a:latin typeface="+mn-lt"/>
              </a:defRPr>
            </a:lvl9pPr>
          </a:lstStyle>
          <a:p>
            <a:pPr marL="0" indent="0">
              <a:spcBef>
                <a:spcPts val="600"/>
              </a:spcBef>
              <a:spcAft>
                <a:spcPts val="600"/>
              </a:spcAft>
            </a:pPr>
            <a:r>
              <a:rPr lang="en-US" sz="1400" b="0" kern="0" dirty="0">
                <a:hlinkClick r:id="rId8"/>
              </a:rPr>
              <a:t>pascaline.clerc@inventivapharma.com</a:t>
            </a:r>
            <a:endParaRPr lang="en-US" sz="1400" b="0" kern="0" dirty="0"/>
          </a:p>
          <a:p>
            <a:pPr marL="0" indent="0">
              <a:spcBef>
                <a:spcPts val="600"/>
              </a:spcBef>
              <a:spcAft>
                <a:spcPts val="600"/>
              </a:spcAft>
            </a:pPr>
            <a:r>
              <a:rPr lang="en-US" sz="1400" b="0" kern="0" dirty="0"/>
              <a:t>+1 202 499 8937</a:t>
            </a:r>
          </a:p>
        </p:txBody>
      </p:sp>
      <p:sp>
        <p:nvSpPr>
          <p:cNvPr id="13" name="Espace réservé du contenu 2"/>
          <p:cNvSpPr txBox="1">
            <a:spLocks/>
          </p:cNvSpPr>
          <p:nvPr>
            <p:custDataLst>
              <p:tags r:id="rId4"/>
            </p:custDataLst>
          </p:nvPr>
        </p:nvSpPr>
        <p:spPr bwMode="auto">
          <a:xfrm>
            <a:off x="5181287" y="6419319"/>
            <a:ext cx="2592288" cy="846538"/>
          </a:xfrm>
          <a:prstGeom prst="rect">
            <a:avLst/>
          </a:prstGeom>
          <a:noFill/>
          <a:ln w="9525">
            <a:noFill/>
            <a:miter lim="800000"/>
            <a:headEnd/>
            <a:tailEnd/>
          </a:ln>
        </p:spPr>
        <p:txBody>
          <a:bodyPr vert="horz" wrap="square" lIns="0" tIns="39683" rIns="39683" bIns="39683" numCol="1" anchor="t" anchorCtr="0" compatLnSpc="1">
            <a:prstTxWarp prst="textNoShape">
              <a:avLst/>
            </a:prstTxWarp>
          </a:bodyPr>
          <a:lstStyle>
            <a:lvl1pPr marL="361950" indent="-361950" algn="l" rtl="0" eaLnBrk="0" fontAlgn="base" hangingPunct="0">
              <a:lnSpc>
                <a:spcPct val="100000"/>
              </a:lnSpc>
              <a:spcBef>
                <a:spcPts val="0"/>
              </a:spcBef>
              <a:spcAft>
                <a:spcPts val="300"/>
              </a:spcAft>
              <a:buClr>
                <a:srgbClr val="8EC000"/>
              </a:buClr>
              <a:buSzPct val="75000"/>
              <a:buFont typeface="Arial" pitchFamily="34" charset="0"/>
              <a:buChar char="►"/>
              <a:defRPr sz="1600" b="0">
                <a:solidFill>
                  <a:srgbClr val="000000"/>
                </a:solidFill>
                <a:latin typeface="+mj-lt"/>
                <a:ea typeface="+mn-ea"/>
                <a:cs typeface="Calibri" pitchFamily="34" charset="0"/>
              </a:defRPr>
            </a:lvl1pPr>
            <a:lvl2pPr marL="628650" indent="-361950" algn="l" rtl="0" eaLnBrk="0" fontAlgn="base" hangingPunct="0">
              <a:lnSpc>
                <a:spcPct val="100000"/>
              </a:lnSpc>
              <a:spcBef>
                <a:spcPts val="0"/>
              </a:spcBef>
              <a:spcAft>
                <a:spcPts val="300"/>
              </a:spcAft>
              <a:buClr>
                <a:schemeClr val="tx1">
                  <a:lumMod val="75000"/>
                  <a:lumOff val="25000"/>
                </a:schemeClr>
              </a:buClr>
              <a:buSzPct val="100000"/>
              <a:buFont typeface="Arial" panose="020B0604020202020204" pitchFamily="34" charset="0"/>
              <a:buChar char="–"/>
              <a:defRPr sz="1600">
                <a:solidFill>
                  <a:srgbClr val="000000"/>
                </a:solidFill>
                <a:latin typeface="+mj-lt"/>
                <a:cs typeface="Calibri" pitchFamily="34" charset="0"/>
              </a:defRPr>
            </a:lvl2pPr>
            <a:lvl3pPr marL="1076325" indent="-361950" algn="l" rtl="0" eaLnBrk="0" fontAlgn="base" hangingPunct="0">
              <a:lnSpc>
                <a:spcPct val="100000"/>
              </a:lnSpc>
              <a:spcBef>
                <a:spcPts val="0"/>
              </a:spcBef>
              <a:spcAft>
                <a:spcPts val="300"/>
              </a:spcAft>
              <a:buClr>
                <a:schemeClr val="tx1">
                  <a:lumMod val="75000"/>
                  <a:lumOff val="25000"/>
                </a:schemeClr>
              </a:buClr>
              <a:buSzPct val="60000"/>
              <a:buFont typeface="Wingdings" panose="05000000000000000000" pitchFamily="2" charset="2"/>
              <a:buChar char=""/>
              <a:defRPr sz="1600">
                <a:solidFill>
                  <a:srgbClr val="000000"/>
                </a:solidFill>
                <a:latin typeface="+mj-lt"/>
                <a:cs typeface="Calibri" pitchFamily="34" charset="0"/>
              </a:defRPr>
            </a:lvl3pPr>
            <a:lvl4pPr marL="1438275" indent="-361950" algn="l" rtl="0" eaLnBrk="0" fontAlgn="base" hangingPunct="0">
              <a:lnSpc>
                <a:spcPct val="100000"/>
              </a:lnSpc>
              <a:spcBef>
                <a:spcPts val="0"/>
              </a:spcBef>
              <a:spcAft>
                <a:spcPts val="300"/>
              </a:spcAft>
              <a:buClr>
                <a:schemeClr val="tx1">
                  <a:lumMod val="75000"/>
                  <a:lumOff val="25000"/>
                </a:schemeClr>
              </a:buClr>
              <a:buSzPct val="60000"/>
              <a:buFont typeface="Wingdings" panose="05000000000000000000" pitchFamily="2" charset="2"/>
              <a:buChar char="n"/>
              <a:defRPr sz="1600">
                <a:solidFill>
                  <a:srgbClr val="000000"/>
                </a:solidFill>
                <a:latin typeface="+mj-lt"/>
                <a:cs typeface="Calibri" pitchFamily="34" charset="0"/>
              </a:defRPr>
            </a:lvl4pPr>
            <a:lvl5pPr marL="1790700" indent="-352425" algn="l" rtl="0" eaLnBrk="0" fontAlgn="base" hangingPunct="0">
              <a:lnSpc>
                <a:spcPct val="100000"/>
              </a:lnSpc>
              <a:spcBef>
                <a:spcPts val="0"/>
              </a:spcBef>
              <a:spcAft>
                <a:spcPts val="300"/>
              </a:spcAft>
              <a:buClr>
                <a:schemeClr val="tx1">
                  <a:lumMod val="75000"/>
                  <a:lumOff val="25000"/>
                </a:schemeClr>
              </a:buClr>
              <a:buFont typeface="Wingdings" panose="05000000000000000000" pitchFamily="2" charset="2"/>
              <a:buChar char="ü"/>
              <a:defRPr sz="1600">
                <a:solidFill>
                  <a:srgbClr val="000000"/>
                </a:solidFill>
                <a:latin typeface="+mj-lt"/>
                <a:cs typeface="Calibri" pitchFamily="34" charset="0"/>
              </a:defRPr>
            </a:lvl5pPr>
            <a:lvl6pPr marL="2513013" indent="-227013" algn="l" rtl="0" eaLnBrk="0" fontAlgn="base" hangingPunct="0">
              <a:spcBef>
                <a:spcPct val="20000"/>
              </a:spcBef>
              <a:spcAft>
                <a:spcPct val="10000"/>
              </a:spcAft>
              <a:buClr>
                <a:srgbClr val="336699"/>
              </a:buClr>
              <a:buFont typeface="Arial" pitchFamily="34" charset="0"/>
              <a:buChar char="–"/>
              <a:defRPr sz="1600">
                <a:solidFill>
                  <a:srgbClr val="000000"/>
                </a:solidFill>
                <a:latin typeface="+mn-lt"/>
                <a:cs typeface="+mn-cs"/>
              </a:defRPr>
            </a:lvl6pPr>
            <a:lvl7pPr marL="2970213" indent="-227013" algn="l" rtl="0" eaLnBrk="0" fontAlgn="base" hangingPunct="0">
              <a:spcBef>
                <a:spcPct val="20000"/>
              </a:spcBef>
              <a:spcAft>
                <a:spcPct val="10000"/>
              </a:spcAft>
              <a:buClr>
                <a:srgbClr val="336699"/>
              </a:buClr>
              <a:buFont typeface="Arial" pitchFamily="34" charset="0"/>
              <a:buChar char="–"/>
              <a:defRPr sz="1600">
                <a:solidFill>
                  <a:srgbClr val="000000"/>
                </a:solidFill>
                <a:latin typeface="+mn-lt"/>
                <a:cs typeface="+mn-cs"/>
              </a:defRPr>
            </a:lvl7pPr>
            <a:lvl8pPr marL="3427413" indent="-227013" algn="l" rtl="0" eaLnBrk="0" fontAlgn="base" hangingPunct="0">
              <a:spcBef>
                <a:spcPct val="20000"/>
              </a:spcBef>
              <a:spcAft>
                <a:spcPct val="10000"/>
              </a:spcAft>
              <a:buClr>
                <a:srgbClr val="336699"/>
              </a:buClr>
              <a:buFont typeface="Arial" pitchFamily="34" charset="0"/>
              <a:buChar char="–"/>
              <a:defRPr sz="1600">
                <a:solidFill>
                  <a:srgbClr val="000000"/>
                </a:solidFill>
                <a:latin typeface="+mn-lt"/>
                <a:cs typeface="+mn-cs"/>
              </a:defRPr>
            </a:lvl8pPr>
            <a:lvl9pPr marL="3884613" indent="-227013" algn="l" rtl="0" eaLnBrk="0" fontAlgn="base" hangingPunct="0">
              <a:spcBef>
                <a:spcPct val="20000"/>
              </a:spcBef>
              <a:spcAft>
                <a:spcPct val="10000"/>
              </a:spcAft>
              <a:buClr>
                <a:srgbClr val="336699"/>
              </a:buClr>
              <a:buFont typeface="Arial" pitchFamily="34" charset="0"/>
              <a:buChar char="–"/>
              <a:defRPr sz="1600">
                <a:solidFill>
                  <a:srgbClr val="000000"/>
                </a:solidFill>
                <a:latin typeface="+mn-lt"/>
                <a:cs typeface="+mn-cs"/>
              </a:defRPr>
            </a:lvl9pPr>
          </a:lstStyle>
          <a:p>
            <a:pPr marL="0" indent="0">
              <a:spcBef>
                <a:spcPts val="600"/>
              </a:spcBef>
              <a:spcAft>
                <a:spcPts val="600"/>
              </a:spcAft>
              <a:buNone/>
            </a:pPr>
            <a:r>
              <a:rPr lang="it-IT" sz="1400" u="sng" dirty="0">
                <a:hlinkClick r:id="rId9"/>
              </a:rPr>
              <a:t>inventiva@brunswickgroup.com</a:t>
            </a:r>
            <a:endParaRPr lang="fr-FR" sz="1400" dirty="0"/>
          </a:p>
          <a:p>
            <a:pPr marL="0" indent="0">
              <a:spcBef>
                <a:spcPts val="600"/>
              </a:spcBef>
              <a:spcAft>
                <a:spcPts val="600"/>
              </a:spcAft>
              <a:buNone/>
            </a:pPr>
            <a:r>
              <a:rPr lang="it-IT" sz="1400" dirty="0">
                <a:solidFill>
                  <a:schemeClr val="tx1"/>
                </a:solidFill>
              </a:rPr>
              <a:t>+ 33 1 53 96 83 83</a:t>
            </a:r>
            <a:r>
              <a:rPr lang="en-US" sz="1400" dirty="0">
                <a:solidFill>
                  <a:schemeClr val="tx1"/>
                </a:solidFill>
                <a:latin typeface="+mn-lt"/>
                <a:cs typeface="+mn-cs"/>
              </a:rPr>
              <a:t>	</a:t>
            </a:r>
          </a:p>
          <a:p>
            <a:pPr marL="0" indent="0" defTabSz="1076190">
              <a:spcBef>
                <a:spcPts val="600"/>
              </a:spcBef>
              <a:spcAft>
                <a:spcPts val="600"/>
              </a:spcAft>
              <a:buClr>
                <a:srgbClr val="669800"/>
              </a:buClr>
              <a:buNone/>
            </a:pPr>
            <a:endParaRPr lang="fr-FR" sz="1400" dirty="0">
              <a:solidFill>
                <a:schemeClr val="tx1">
                  <a:lumMod val="75000"/>
                  <a:lumOff val="25000"/>
                </a:schemeClr>
              </a:solidFill>
              <a:latin typeface="+mn-lt"/>
              <a:cs typeface="+mn-cs"/>
            </a:endParaRPr>
          </a:p>
        </p:txBody>
      </p:sp>
      <p:graphicFrame>
        <p:nvGraphicFramePr>
          <p:cNvPr id="14" name="Tableau 13"/>
          <p:cNvGraphicFramePr>
            <a:graphicFrameLocks noGrp="1"/>
          </p:cNvGraphicFramePr>
          <p:nvPr/>
        </p:nvGraphicFramePr>
        <p:xfrm>
          <a:off x="7824980" y="6444133"/>
          <a:ext cx="2608679" cy="846540"/>
        </p:xfrm>
        <a:graphic>
          <a:graphicData uri="http://schemas.openxmlformats.org/drawingml/2006/table">
            <a:tbl>
              <a:tblPr>
                <a:tableStyleId>{5C22544A-7EE6-4342-B048-85BDC9FD1C3A}</a:tableStyleId>
              </a:tblPr>
              <a:tblGrid>
                <a:gridCol w="2608679">
                  <a:extLst>
                    <a:ext uri="{9D8B030D-6E8A-4147-A177-3AD203B41FA5}">
                      <a16:colId xmlns:a16="http://schemas.microsoft.com/office/drawing/2014/main" val="647529761"/>
                    </a:ext>
                  </a:extLst>
                </a:gridCol>
              </a:tblGrid>
              <a:tr h="846540">
                <a:tc>
                  <a:txBody>
                    <a:bodyPr/>
                    <a:lstStyle/>
                    <a:p>
                      <a:pPr>
                        <a:lnSpc>
                          <a:spcPct val="115000"/>
                        </a:lnSpc>
                        <a:spcBef>
                          <a:spcPts val="600"/>
                        </a:spcBef>
                        <a:spcAft>
                          <a:spcPts val="600"/>
                        </a:spcAft>
                      </a:pPr>
                      <a:r>
                        <a:rPr lang="it-IT" sz="1400" u="sng" dirty="0">
                          <a:effectLst/>
                          <a:hlinkClick r:id="rId10"/>
                        </a:rPr>
                        <a:t>patti.bank@westwicke.com</a:t>
                      </a:r>
                      <a:endParaRPr lang="fr-FR" sz="1400" dirty="0">
                        <a:effectLst/>
                      </a:endParaRPr>
                    </a:p>
                    <a:p>
                      <a:pPr algn="just">
                        <a:lnSpc>
                          <a:spcPct val="115000"/>
                        </a:lnSpc>
                        <a:spcBef>
                          <a:spcPts val="600"/>
                        </a:spcBef>
                        <a:spcAft>
                          <a:spcPts val="600"/>
                        </a:spcAft>
                      </a:pPr>
                      <a:r>
                        <a:rPr lang="en-US" sz="1400" dirty="0">
                          <a:effectLst/>
                        </a:rPr>
                        <a:t>+1 415 513</a:t>
                      </a:r>
                      <a:r>
                        <a:rPr lang="en-US" sz="1400" baseline="0" dirty="0">
                          <a:effectLst/>
                        </a:rPr>
                        <a:t> </a:t>
                      </a:r>
                      <a:r>
                        <a:rPr lang="en-US" sz="1400" dirty="0">
                          <a:effectLst/>
                        </a:rPr>
                        <a:t>1284</a:t>
                      </a:r>
                      <a:endParaRPr lang="fr-FR" sz="1400" dirty="0">
                        <a:effectLst/>
                        <a:latin typeface="Times New Roman" panose="02020603050405020304" pitchFamily="18" charset="0"/>
                        <a:ea typeface="Calibri" panose="020F0502020204030204" pitchFamily="34" charset="0"/>
                        <a:cs typeface="Shruti"/>
                      </a:endParaRPr>
                    </a:p>
                  </a:txBody>
                  <a:tcPr marL="68580" marR="68580" marT="0" marB="0">
                    <a:noFill/>
                  </a:tcPr>
                </a:tc>
                <a:extLst>
                  <a:ext uri="{0D108BD9-81ED-4DB2-BD59-A6C34878D82A}">
                    <a16:rowId xmlns:a16="http://schemas.microsoft.com/office/drawing/2014/main" val="216607154"/>
                  </a:ext>
                </a:extLst>
              </a:tr>
            </a:tbl>
          </a:graphicData>
        </a:graphic>
      </p:graphicFrame>
      <p:sp>
        <p:nvSpPr>
          <p:cNvPr id="15" name="TextBox 53"/>
          <p:cNvSpPr txBox="1">
            <a:spLocks noChangeArrowheads="1"/>
          </p:cNvSpPr>
          <p:nvPr/>
        </p:nvSpPr>
        <p:spPr bwMode="auto">
          <a:xfrm>
            <a:off x="1889522" y="4715941"/>
            <a:ext cx="8640960" cy="377375"/>
          </a:xfrm>
          <a:prstGeom prst="roundRect">
            <a:avLst/>
          </a:prstGeom>
          <a:solidFill>
            <a:srgbClr val="669900"/>
          </a:solidFill>
          <a:ln w="31750">
            <a:noFill/>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252000" tIns="36000" rIns="288000" bIns="36000" anchor="ctr" anchorCtr="0">
            <a:noAutofit/>
          </a:bodyPr>
          <a:lstStyle/>
          <a:p>
            <a:pPr algn="ctr">
              <a:defRPr/>
            </a:pPr>
            <a:r>
              <a:rPr lang="fr-FR" sz="1600" b="1" dirty="0">
                <a:solidFill>
                  <a:schemeClr val="bg1"/>
                </a:solidFill>
              </a:rPr>
              <a:t>Contacts</a:t>
            </a:r>
          </a:p>
        </p:txBody>
      </p:sp>
    </p:spTree>
    <p:extLst>
      <p:ext uri="{BB962C8B-B14F-4D97-AF65-F5344CB8AC3E}">
        <p14:creationId xmlns:p14="http://schemas.microsoft.com/office/powerpoint/2010/main" val="3002577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fr-FR"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Corporate Presentation | December 2024</a:t>
            </a:r>
            <a:endParaRPr kumimoji="0" lang="fr-FR" altLang="fr-FR"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sp>
        <p:nvSpPr>
          <p:cNvPr id="8" name="Text Placeholder 7">
            <a:extLst>
              <a:ext uri="{FF2B5EF4-FFF2-40B4-BE49-F238E27FC236}">
                <a16:creationId xmlns:a16="http://schemas.microsoft.com/office/drawing/2014/main" id="{B024DE72-7234-B06D-1C15-4DF97133FD8C}"/>
              </a:ext>
            </a:extLst>
          </p:cNvPr>
          <p:cNvSpPr>
            <a:spLocks noGrp="1"/>
          </p:cNvSpPr>
          <p:nvPr>
            <p:ph type="body" idx="15"/>
          </p:nvPr>
        </p:nvSpPr>
        <p:spPr>
          <a:xfrm>
            <a:off x="305906" y="6697880"/>
            <a:ext cx="10080000" cy="564690"/>
          </a:xfrm>
        </p:spPr>
        <p:txBody>
          <a:bodyPr/>
          <a:lstStyle/>
          <a:p>
            <a:pPr>
              <a:spcBef>
                <a:spcPts val="0"/>
              </a:spcBef>
            </a:pPr>
            <a:r>
              <a:rPr lang="en-US" dirty="0"/>
              <a:t>(1) </a:t>
            </a:r>
            <a:r>
              <a:rPr lang="en-GB" dirty="0"/>
              <a:t>In October 2024, Inventiva announced a multi-tranche equity financing of up to €348 million, subject to conditions, and up to $30 million in milestone payments. If all tranches close, the proceeds are expected to fully fund the development of lanifibranor through its Phase III trial and potential NDA filing</a:t>
            </a:r>
            <a:endParaRPr lang="en-US" dirty="0"/>
          </a:p>
        </p:txBody>
      </p:sp>
      <p:grpSp>
        <p:nvGrpSpPr>
          <p:cNvPr id="9" name="Group 8">
            <a:extLst>
              <a:ext uri="{FF2B5EF4-FFF2-40B4-BE49-F238E27FC236}">
                <a16:creationId xmlns:a16="http://schemas.microsoft.com/office/drawing/2014/main" id="{E1257B32-4197-46ED-1142-870CAFF9C5D9}"/>
              </a:ext>
            </a:extLst>
          </p:cNvPr>
          <p:cNvGrpSpPr/>
          <p:nvPr/>
        </p:nvGrpSpPr>
        <p:grpSpPr>
          <a:xfrm>
            <a:off x="5496126" y="1135074"/>
            <a:ext cx="4895984" cy="1997226"/>
            <a:chOff x="305906" y="1849496"/>
            <a:chExt cx="4895984" cy="1765358"/>
          </a:xfrm>
        </p:grpSpPr>
        <p:sp>
          <p:nvSpPr>
            <p:cNvPr id="10" name="Rectangle 9">
              <a:extLst>
                <a:ext uri="{FF2B5EF4-FFF2-40B4-BE49-F238E27FC236}">
                  <a16:creationId xmlns:a16="http://schemas.microsoft.com/office/drawing/2014/main" id="{41282CDB-38FE-65CA-E12C-CE1D5F31C612}"/>
                </a:ext>
              </a:extLst>
            </p:cNvPr>
            <p:cNvSpPr/>
            <p:nvPr/>
          </p:nvSpPr>
          <p:spPr bwMode="auto">
            <a:xfrm>
              <a:off x="305906" y="1849496"/>
              <a:ext cx="4895984" cy="299250"/>
            </a:xfrm>
            <a:prstGeom prst="rect">
              <a:avLst/>
            </a:prstGeom>
            <a:solidFill>
              <a:srgbClr val="679524"/>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u="none" strike="noStrike" cap="none" normalizeH="0" baseline="0" dirty="0">
                  <a:ln>
                    <a:noFill/>
                  </a:ln>
                  <a:solidFill>
                    <a:schemeClr val="bg1"/>
                  </a:solidFill>
                  <a:effectLst/>
                  <a:latin typeface="Arial" pitchFamily="34" charset="0"/>
                </a:rPr>
                <a:t>Differentiated pan-PPAR Agonist</a:t>
              </a:r>
            </a:p>
          </p:txBody>
        </p:sp>
        <p:sp>
          <p:nvSpPr>
            <p:cNvPr id="11" name="Rectangle 10">
              <a:extLst>
                <a:ext uri="{FF2B5EF4-FFF2-40B4-BE49-F238E27FC236}">
                  <a16:creationId xmlns:a16="http://schemas.microsoft.com/office/drawing/2014/main" id="{25EC73AF-3B1E-B296-BF18-7354BC50DF3F}"/>
                </a:ext>
              </a:extLst>
            </p:cNvPr>
            <p:cNvSpPr/>
            <p:nvPr/>
          </p:nvSpPr>
          <p:spPr bwMode="auto">
            <a:xfrm>
              <a:off x="305906" y="2148293"/>
              <a:ext cx="4895984" cy="1466561"/>
            </a:xfrm>
            <a:prstGeom prst="rect">
              <a:avLst/>
            </a:prstGeom>
            <a:solidFill>
              <a:srgbClr val="F7F7F7"/>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eaLnBrk="0" fontAlgn="base" hangingPunct="0">
                <a:spcBef>
                  <a:spcPct val="0"/>
                </a:spcBef>
                <a:spcAft>
                  <a:spcPct val="0"/>
                </a:spcAft>
              </a:pPr>
              <a:r>
                <a:rPr lang="en-US" sz="1400" b="1" dirty="0">
                  <a:latin typeface="Arial" pitchFamily="34" charset="0"/>
                </a:rPr>
                <a:t>Balanced pan-PPAR agonist activity</a:t>
              </a:r>
              <a:r>
                <a:rPr lang="en-US" sz="1400" dirty="0">
                  <a:latin typeface="Arial" pitchFamily="34" charset="0"/>
                </a:rPr>
                <a:t>, once-daily dosing, IP protection through 2040 </a:t>
              </a:r>
              <a:endParaRPr lang="en-US" sz="1400" strike="sngStrike" dirty="0">
                <a:latin typeface="Arial"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u="none" strike="noStrike" cap="none" normalizeH="0" baseline="0" dirty="0">
                <a:ln>
                  <a:noFill/>
                </a:ln>
                <a:effectLst/>
                <a:latin typeface="Arial" pitchFamily="34" charset="0"/>
              </a:endParaRPr>
            </a:p>
            <a:p>
              <a:pPr marL="0" indent="0" algn="ctr">
                <a:buNone/>
              </a:pPr>
              <a:r>
                <a:rPr lang="en-US" sz="1400" dirty="0">
                  <a:solidFill>
                    <a:schemeClr val="tx1"/>
                  </a:solidFill>
                  <a:latin typeface="Arial"/>
                </a:rPr>
                <a:t>Two </a:t>
              </a:r>
              <a:r>
                <a:rPr lang="en-GB" sz="1400" dirty="0">
                  <a:latin typeface="Arial"/>
                </a:rPr>
                <a:t>novel PPAR agents approved for use in chronic liver disease and included in hepatology guidelines suggesting interest in novel PPAR class agents</a:t>
              </a:r>
              <a:endParaRPr lang="en-US" sz="1400" dirty="0">
                <a:latin typeface="Arial"/>
              </a:endParaRPr>
            </a:p>
          </p:txBody>
        </p:sp>
      </p:grpSp>
      <p:grpSp>
        <p:nvGrpSpPr>
          <p:cNvPr id="13" name="Group 12">
            <a:extLst>
              <a:ext uri="{FF2B5EF4-FFF2-40B4-BE49-F238E27FC236}">
                <a16:creationId xmlns:a16="http://schemas.microsoft.com/office/drawing/2014/main" id="{B9393B9E-C47C-9497-2C29-05A8D2184037}"/>
              </a:ext>
            </a:extLst>
          </p:cNvPr>
          <p:cNvGrpSpPr/>
          <p:nvPr/>
        </p:nvGrpSpPr>
        <p:grpSpPr>
          <a:xfrm>
            <a:off x="305346" y="1135074"/>
            <a:ext cx="4895984" cy="1987110"/>
            <a:chOff x="5489922" y="1858306"/>
            <a:chExt cx="4895984" cy="1751634"/>
          </a:xfrm>
        </p:grpSpPr>
        <p:sp>
          <p:nvSpPr>
            <p:cNvPr id="14" name="Rectangle 13">
              <a:extLst>
                <a:ext uri="{FF2B5EF4-FFF2-40B4-BE49-F238E27FC236}">
                  <a16:creationId xmlns:a16="http://schemas.microsoft.com/office/drawing/2014/main" id="{CC70E8EC-A7D8-E4A8-E52E-811D6440F563}"/>
                </a:ext>
              </a:extLst>
            </p:cNvPr>
            <p:cNvSpPr/>
            <p:nvPr/>
          </p:nvSpPr>
          <p:spPr bwMode="auto">
            <a:xfrm>
              <a:off x="5489922" y="1858306"/>
              <a:ext cx="4895984" cy="298435"/>
            </a:xfrm>
            <a:prstGeom prst="rect">
              <a:avLst/>
            </a:prstGeom>
            <a:solidFill>
              <a:srgbClr val="679524"/>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u="none" strike="noStrike" cap="none" normalizeH="0" baseline="0" dirty="0">
                  <a:ln>
                    <a:noFill/>
                  </a:ln>
                  <a:solidFill>
                    <a:schemeClr val="bg1"/>
                  </a:solidFill>
                  <a:effectLst/>
                  <a:latin typeface="Arial" pitchFamily="34" charset="0"/>
                </a:rPr>
                <a:t>Best in Class Oral Efficacy Data</a:t>
              </a:r>
            </a:p>
          </p:txBody>
        </p:sp>
        <p:sp>
          <p:nvSpPr>
            <p:cNvPr id="15" name="Rectangle 14">
              <a:extLst>
                <a:ext uri="{FF2B5EF4-FFF2-40B4-BE49-F238E27FC236}">
                  <a16:creationId xmlns:a16="http://schemas.microsoft.com/office/drawing/2014/main" id="{A2310501-49EE-9CE4-370B-F813FB1CEF36}"/>
                </a:ext>
              </a:extLst>
            </p:cNvPr>
            <p:cNvSpPr/>
            <p:nvPr/>
          </p:nvSpPr>
          <p:spPr bwMode="auto">
            <a:xfrm>
              <a:off x="5489922" y="2148293"/>
              <a:ext cx="4895984" cy="1461647"/>
            </a:xfrm>
            <a:prstGeom prst="rect">
              <a:avLst/>
            </a:prstGeom>
            <a:solidFill>
              <a:srgbClr val="F7F7F7"/>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eaLnBrk="0" fontAlgn="base" hangingPunct="0">
                <a:spcBef>
                  <a:spcPct val="0"/>
                </a:spcBef>
                <a:spcAft>
                  <a:spcPct val="0"/>
                </a:spcAft>
              </a:pPr>
              <a:r>
                <a:rPr lang="en-US" sz="1400" dirty="0">
                  <a:latin typeface="Arial" pitchFamily="34" charset="0"/>
                </a:rPr>
                <a:t>Phase IIb demonstrated </a:t>
              </a:r>
              <a:r>
                <a:rPr lang="en-US" sz="1400" b="1" dirty="0">
                  <a:latin typeface="Arial" pitchFamily="34" charset="0"/>
                </a:rPr>
                <a:t>18% fibrosis placebo-adjusted improvement at 6 months</a:t>
              </a:r>
            </a:p>
            <a:p>
              <a:pPr algn="ctr" eaLnBrk="0" fontAlgn="base" hangingPunct="0">
                <a:spcBef>
                  <a:spcPct val="0"/>
                </a:spcBef>
                <a:spcAft>
                  <a:spcPct val="0"/>
                </a:spcAft>
              </a:pPr>
              <a:endParaRPr lang="en-US" sz="1400" b="1" dirty="0">
                <a:latin typeface="Arial" pitchFamily="34" charset="0"/>
              </a:endParaRPr>
            </a:p>
            <a:p>
              <a:pPr algn="ctr" eaLnBrk="0" fontAlgn="base" hangingPunct="0">
                <a:spcBef>
                  <a:spcPct val="0"/>
                </a:spcBef>
                <a:spcAft>
                  <a:spcPct val="0"/>
                </a:spcAft>
              </a:pPr>
              <a:r>
                <a:rPr lang="en-US" sz="1400" dirty="0">
                  <a:latin typeface="Arial" pitchFamily="34" charset="0"/>
                </a:rPr>
                <a:t>Differentiated profile that </a:t>
              </a:r>
              <a:r>
                <a:rPr lang="en-US" sz="1400" b="1" dirty="0">
                  <a:latin typeface="Arial" pitchFamily="34" charset="0"/>
                </a:rPr>
                <a:t>has been observed to improve cardiovascular, glycemic and metabolic markers and reduce insulin resistance</a:t>
              </a:r>
              <a:endParaRPr lang="en-US" sz="1400" b="1" dirty="0">
                <a:highlight>
                  <a:srgbClr val="FFFF00"/>
                </a:highlight>
                <a:latin typeface="Arial" pitchFamily="34" charset="0"/>
              </a:endParaRPr>
            </a:p>
          </p:txBody>
        </p:sp>
      </p:grpSp>
      <p:grpSp>
        <p:nvGrpSpPr>
          <p:cNvPr id="16" name="Group 15">
            <a:extLst>
              <a:ext uri="{FF2B5EF4-FFF2-40B4-BE49-F238E27FC236}">
                <a16:creationId xmlns:a16="http://schemas.microsoft.com/office/drawing/2014/main" id="{9094F597-212F-DCFE-B897-5F61758A5D56}"/>
              </a:ext>
            </a:extLst>
          </p:cNvPr>
          <p:cNvGrpSpPr/>
          <p:nvPr/>
        </p:nvGrpSpPr>
        <p:grpSpPr>
          <a:xfrm>
            <a:off x="5489922" y="3302618"/>
            <a:ext cx="4895984" cy="2050370"/>
            <a:chOff x="5489922" y="4367882"/>
            <a:chExt cx="4895984" cy="2050370"/>
          </a:xfrm>
        </p:grpSpPr>
        <p:sp>
          <p:nvSpPr>
            <p:cNvPr id="19" name="Rectangle 18">
              <a:extLst>
                <a:ext uri="{FF2B5EF4-FFF2-40B4-BE49-F238E27FC236}">
                  <a16:creationId xmlns:a16="http://schemas.microsoft.com/office/drawing/2014/main" id="{2AB836A9-083B-64F7-16FF-37DD54149446}"/>
                </a:ext>
              </a:extLst>
            </p:cNvPr>
            <p:cNvSpPr/>
            <p:nvPr/>
          </p:nvSpPr>
          <p:spPr bwMode="auto">
            <a:xfrm>
              <a:off x="5489922" y="4367882"/>
              <a:ext cx="4895984" cy="338554"/>
            </a:xfrm>
            <a:prstGeom prst="rect">
              <a:avLst/>
            </a:prstGeom>
            <a:solidFill>
              <a:srgbClr val="679524"/>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u="none" strike="noStrike" cap="none" normalizeH="0" baseline="0" dirty="0">
                  <a:ln>
                    <a:noFill/>
                  </a:ln>
                  <a:solidFill>
                    <a:schemeClr val="bg1"/>
                  </a:solidFill>
                  <a:effectLst/>
                  <a:latin typeface="Arial" pitchFamily="34" charset="0"/>
                </a:rPr>
                <a:t>Significant Near-Term Commercial Opportunity</a:t>
              </a:r>
            </a:p>
          </p:txBody>
        </p:sp>
        <p:sp>
          <p:nvSpPr>
            <p:cNvPr id="21" name="Rectangle 20">
              <a:extLst>
                <a:ext uri="{FF2B5EF4-FFF2-40B4-BE49-F238E27FC236}">
                  <a16:creationId xmlns:a16="http://schemas.microsoft.com/office/drawing/2014/main" id="{B9140B32-B807-C1E4-1C53-594452C4E886}"/>
                </a:ext>
              </a:extLst>
            </p:cNvPr>
            <p:cNvSpPr/>
            <p:nvPr/>
          </p:nvSpPr>
          <p:spPr bwMode="auto">
            <a:xfrm>
              <a:off x="5489922" y="4683689"/>
              <a:ext cx="4895984" cy="1734563"/>
            </a:xfrm>
            <a:prstGeom prst="rect">
              <a:avLst/>
            </a:prstGeom>
            <a:solidFill>
              <a:srgbClr val="F7F7F7"/>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eaLnBrk="0" fontAlgn="base" hangingPunct="0">
                <a:spcBef>
                  <a:spcPct val="0"/>
                </a:spcBef>
                <a:spcAft>
                  <a:spcPct val="0"/>
                </a:spcAft>
              </a:pPr>
              <a:r>
                <a:rPr lang="en-US" sz="1400" b="1" dirty="0">
                  <a:latin typeface="Arial" pitchFamily="34" charset="0"/>
                </a:rPr>
                <a:t>Phase III ~95% enrolled; </a:t>
              </a:r>
              <a:r>
                <a:rPr lang="en-US" sz="1400" dirty="0">
                  <a:latin typeface="Arial" pitchFamily="34" charset="0"/>
                </a:rPr>
                <a:t>projected </a:t>
              </a:r>
              <a:r>
                <a:rPr lang="en-US" sz="1400" b="1" dirty="0">
                  <a:latin typeface="Arial" pitchFamily="34" charset="0"/>
                </a:rPr>
                <a:t>1H25 enrollment completion </a:t>
              </a:r>
              <a:r>
                <a:rPr lang="en-US" sz="1400" dirty="0">
                  <a:latin typeface="Arial" pitchFamily="34" charset="0"/>
                </a:rPr>
                <a:t>and </a:t>
              </a:r>
              <a:r>
                <a:rPr lang="en-US" sz="1400" b="1" dirty="0">
                  <a:latin typeface="Arial" pitchFamily="34" charset="0"/>
                </a:rPr>
                <a:t>2H26 Phase III data readout</a:t>
              </a:r>
            </a:p>
            <a:p>
              <a:pPr algn="ctr" eaLnBrk="0" fontAlgn="base" hangingPunct="0">
                <a:spcBef>
                  <a:spcPct val="0"/>
                </a:spcBef>
                <a:spcAft>
                  <a:spcPct val="0"/>
                </a:spcAft>
              </a:pPr>
              <a:endParaRPr lang="en-US" sz="1400" b="1" dirty="0">
                <a:latin typeface="Arial" pitchFamily="34" charset="0"/>
              </a:endParaRPr>
            </a:p>
            <a:p>
              <a:pPr algn="ctr" eaLnBrk="0" fontAlgn="base" hangingPunct="0">
                <a:spcBef>
                  <a:spcPct val="0"/>
                </a:spcBef>
                <a:spcAft>
                  <a:spcPct val="0"/>
                </a:spcAft>
              </a:pPr>
              <a:r>
                <a:rPr lang="en-US" sz="1400" dirty="0">
                  <a:latin typeface="Arial" pitchFamily="34" charset="0"/>
                </a:rPr>
                <a:t>Lanifibranor could be the second liver-targeted and the next oral agent on the market in 2028</a:t>
              </a:r>
            </a:p>
          </p:txBody>
        </p:sp>
      </p:grpSp>
      <p:grpSp>
        <p:nvGrpSpPr>
          <p:cNvPr id="22" name="Group 21">
            <a:extLst>
              <a:ext uri="{FF2B5EF4-FFF2-40B4-BE49-F238E27FC236}">
                <a16:creationId xmlns:a16="http://schemas.microsoft.com/office/drawing/2014/main" id="{C77A9019-A579-3E08-0442-08263D8E11EE}"/>
              </a:ext>
            </a:extLst>
          </p:cNvPr>
          <p:cNvGrpSpPr/>
          <p:nvPr/>
        </p:nvGrpSpPr>
        <p:grpSpPr>
          <a:xfrm>
            <a:off x="305906" y="3307190"/>
            <a:ext cx="4895984" cy="2045798"/>
            <a:chOff x="305906" y="4372454"/>
            <a:chExt cx="4895984" cy="2045798"/>
          </a:xfrm>
        </p:grpSpPr>
        <p:sp>
          <p:nvSpPr>
            <p:cNvPr id="24" name="Rectangle 23">
              <a:extLst>
                <a:ext uri="{FF2B5EF4-FFF2-40B4-BE49-F238E27FC236}">
                  <a16:creationId xmlns:a16="http://schemas.microsoft.com/office/drawing/2014/main" id="{87E35971-82F9-9F88-091B-A0AD262FC0DA}"/>
                </a:ext>
              </a:extLst>
            </p:cNvPr>
            <p:cNvSpPr/>
            <p:nvPr/>
          </p:nvSpPr>
          <p:spPr bwMode="auto">
            <a:xfrm>
              <a:off x="305906" y="4372454"/>
              <a:ext cx="4895984" cy="338554"/>
            </a:xfrm>
            <a:prstGeom prst="rect">
              <a:avLst/>
            </a:prstGeom>
            <a:solidFill>
              <a:srgbClr val="679524"/>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u="none" strike="noStrike" cap="none" normalizeH="0" baseline="0" dirty="0">
                  <a:ln>
                    <a:noFill/>
                  </a:ln>
                  <a:solidFill>
                    <a:schemeClr val="bg1"/>
                  </a:solidFill>
                  <a:effectLst/>
                  <a:latin typeface="Arial" pitchFamily="34" charset="0"/>
                </a:rPr>
                <a:t>Differentiated Safety &amp; Tolerability Profile</a:t>
              </a:r>
            </a:p>
          </p:txBody>
        </p:sp>
        <p:sp>
          <p:nvSpPr>
            <p:cNvPr id="25" name="Rectangle 24">
              <a:extLst>
                <a:ext uri="{FF2B5EF4-FFF2-40B4-BE49-F238E27FC236}">
                  <a16:creationId xmlns:a16="http://schemas.microsoft.com/office/drawing/2014/main" id="{AD9C0C93-657D-2375-A9ED-ABC384DCDE01}"/>
                </a:ext>
              </a:extLst>
            </p:cNvPr>
            <p:cNvSpPr/>
            <p:nvPr/>
          </p:nvSpPr>
          <p:spPr bwMode="auto">
            <a:xfrm>
              <a:off x="305906" y="4683690"/>
              <a:ext cx="4895984" cy="1734562"/>
            </a:xfrm>
            <a:prstGeom prst="rect">
              <a:avLst/>
            </a:prstGeom>
            <a:solidFill>
              <a:srgbClr val="F7F7F7"/>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eaLnBrk="0" fontAlgn="base" hangingPunct="0">
                <a:spcBef>
                  <a:spcPct val="0"/>
                </a:spcBef>
                <a:spcAft>
                  <a:spcPct val="0"/>
                </a:spcAft>
              </a:pPr>
              <a:r>
                <a:rPr lang="en-US" sz="1400" b="1" dirty="0">
                  <a:latin typeface="Arial" pitchFamily="34" charset="0"/>
                </a:rPr>
                <a:t>Differentiated safety profile </a:t>
              </a:r>
              <a:r>
                <a:rPr lang="en-US" sz="1400" dirty="0">
                  <a:latin typeface="Arial" pitchFamily="34" charset="0"/>
                </a:rPr>
                <a:t>in the PPAR class that surveyed KOLs and Gastroenterologists/Hepatologists are very comfortable with if confirmed in Phase III</a:t>
              </a:r>
            </a:p>
            <a:p>
              <a:pPr algn="ctr" eaLnBrk="0" fontAlgn="base" hangingPunct="0">
                <a:spcBef>
                  <a:spcPct val="0"/>
                </a:spcBef>
                <a:spcAft>
                  <a:spcPct val="0"/>
                </a:spcAft>
              </a:pPr>
              <a:endParaRPr lang="en-US" sz="1400" dirty="0">
                <a:latin typeface="Arial" pitchFamily="34" charset="0"/>
              </a:endParaRPr>
            </a:p>
            <a:p>
              <a:pPr algn="ctr" eaLnBrk="0" fontAlgn="base" hangingPunct="0">
                <a:spcBef>
                  <a:spcPct val="0"/>
                </a:spcBef>
                <a:spcAft>
                  <a:spcPct val="0"/>
                </a:spcAft>
              </a:pPr>
              <a:r>
                <a:rPr lang="en-US" sz="1400" b="1" dirty="0">
                  <a:latin typeface="Arial" pitchFamily="34" charset="0"/>
                </a:rPr>
                <a:t>Non-overlapping AE profile </a:t>
              </a:r>
              <a:r>
                <a:rPr lang="en-US" sz="1400" dirty="0">
                  <a:latin typeface="Arial" pitchFamily="34" charset="0"/>
                </a:rPr>
                <a:t>with incretin agonists, allowing for combination therapy</a:t>
              </a:r>
              <a:endParaRPr lang="en-US" sz="1400" b="1" dirty="0">
                <a:latin typeface="Arial" pitchFamily="34" charset="0"/>
              </a:endParaRPr>
            </a:p>
          </p:txBody>
        </p:sp>
      </p:grpSp>
      <p:sp>
        <p:nvSpPr>
          <p:cNvPr id="5" name="Titre 1">
            <a:extLst>
              <a:ext uri="{FF2B5EF4-FFF2-40B4-BE49-F238E27FC236}">
                <a16:creationId xmlns:a16="http://schemas.microsoft.com/office/drawing/2014/main" id="{E968DF97-5496-E7CA-7D3D-933F279546A2}"/>
              </a:ext>
            </a:extLst>
          </p:cNvPr>
          <p:cNvSpPr txBox="1">
            <a:spLocks/>
          </p:cNvSpPr>
          <p:nvPr/>
        </p:nvSpPr>
        <p:spPr>
          <a:xfrm>
            <a:off x="305906" y="77795"/>
            <a:ext cx="10080000" cy="831639"/>
          </a:xfrm>
          <a:prstGeom prst="rect">
            <a:avLst/>
          </a:prstGeom>
        </p:spPr>
        <p:txBody>
          <a:bodyPr lIns="0" tIns="36000" rIns="0" bIns="36000" anchor="ctr" anchorCtr="0">
            <a:noAutofit/>
          </a:bodyPr>
          <a:lstStyle>
            <a:lvl1pPr algn="l" defTabSz="1076190" rtl="0" eaLnBrk="0" fontAlgn="base" hangingPunct="0">
              <a:spcBef>
                <a:spcPct val="0"/>
              </a:spcBef>
              <a:spcAft>
                <a:spcPct val="0"/>
              </a:spcAft>
              <a:defRPr sz="2400" b="1">
                <a:solidFill>
                  <a:srgbClr val="669800"/>
                </a:solidFill>
                <a:latin typeface="+mj-lt"/>
                <a:ea typeface="+mj-ea"/>
                <a:cs typeface="+mj-cs"/>
              </a:defRPr>
            </a:lvl1pPr>
            <a:lvl2pPr algn="l" defTabSz="1076190" rtl="0" eaLnBrk="0" fontAlgn="base" hangingPunct="0">
              <a:spcBef>
                <a:spcPct val="0"/>
              </a:spcBef>
              <a:spcAft>
                <a:spcPct val="0"/>
              </a:spcAft>
              <a:defRPr sz="2205" b="1">
                <a:solidFill>
                  <a:srgbClr val="4B4B4D"/>
                </a:solidFill>
                <a:latin typeface="Arial" pitchFamily="34" charset="0"/>
              </a:defRPr>
            </a:lvl2pPr>
            <a:lvl3pPr algn="l" defTabSz="1076190" rtl="0" eaLnBrk="0" fontAlgn="base" hangingPunct="0">
              <a:spcBef>
                <a:spcPct val="0"/>
              </a:spcBef>
              <a:spcAft>
                <a:spcPct val="0"/>
              </a:spcAft>
              <a:defRPr sz="2205" b="1">
                <a:solidFill>
                  <a:srgbClr val="4B4B4D"/>
                </a:solidFill>
                <a:latin typeface="Arial" pitchFamily="34" charset="0"/>
              </a:defRPr>
            </a:lvl3pPr>
            <a:lvl4pPr algn="l" defTabSz="1076190" rtl="0" eaLnBrk="0" fontAlgn="base" hangingPunct="0">
              <a:spcBef>
                <a:spcPct val="0"/>
              </a:spcBef>
              <a:spcAft>
                <a:spcPct val="0"/>
              </a:spcAft>
              <a:defRPr sz="2205" b="1">
                <a:solidFill>
                  <a:srgbClr val="4B4B4D"/>
                </a:solidFill>
                <a:latin typeface="Arial" pitchFamily="34" charset="0"/>
              </a:defRPr>
            </a:lvl4pPr>
            <a:lvl5pPr algn="l" defTabSz="1076190" rtl="0" eaLnBrk="0" fontAlgn="base" hangingPunct="0">
              <a:spcBef>
                <a:spcPct val="0"/>
              </a:spcBef>
              <a:spcAft>
                <a:spcPct val="0"/>
              </a:spcAft>
              <a:defRPr sz="2205" b="1">
                <a:solidFill>
                  <a:srgbClr val="4B4B4D"/>
                </a:solidFill>
                <a:latin typeface="Arial" pitchFamily="34" charset="0"/>
              </a:defRPr>
            </a:lvl5pPr>
            <a:lvl6pPr marL="503972" algn="l" defTabSz="1076190" rtl="0" eaLnBrk="0" fontAlgn="base" hangingPunct="0">
              <a:spcBef>
                <a:spcPct val="0"/>
              </a:spcBef>
              <a:spcAft>
                <a:spcPct val="0"/>
              </a:spcAft>
              <a:defRPr sz="2425" b="1">
                <a:solidFill>
                  <a:schemeClr val="tx2"/>
                </a:solidFill>
                <a:latin typeface="Arial" pitchFamily="34" charset="0"/>
              </a:defRPr>
            </a:lvl6pPr>
            <a:lvl7pPr marL="1007943" algn="l" defTabSz="1076190" rtl="0" eaLnBrk="0" fontAlgn="base" hangingPunct="0">
              <a:spcBef>
                <a:spcPct val="0"/>
              </a:spcBef>
              <a:spcAft>
                <a:spcPct val="0"/>
              </a:spcAft>
              <a:defRPr sz="2425" b="1">
                <a:solidFill>
                  <a:schemeClr val="tx2"/>
                </a:solidFill>
                <a:latin typeface="Arial" pitchFamily="34" charset="0"/>
              </a:defRPr>
            </a:lvl7pPr>
            <a:lvl8pPr marL="1511915" algn="l" defTabSz="1076190" rtl="0" eaLnBrk="0" fontAlgn="base" hangingPunct="0">
              <a:spcBef>
                <a:spcPct val="0"/>
              </a:spcBef>
              <a:spcAft>
                <a:spcPct val="0"/>
              </a:spcAft>
              <a:defRPr sz="2425" b="1">
                <a:solidFill>
                  <a:schemeClr val="tx2"/>
                </a:solidFill>
                <a:latin typeface="Arial" pitchFamily="34" charset="0"/>
              </a:defRPr>
            </a:lvl8pPr>
            <a:lvl9pPr marL="2015886" algn="l" defTabSz="1076190" rtl="0" eaLnBrk="0" fontAlgn="base" hangingPunct="0">
              <a:spcBef>
                <a:spcPct val="0"/>
              </a:spcBef>
              <a:spcAft>
                <a:spcPct val="0"/>
              </a:spcAft>
              <a:defRPr sz="2425" b="1">
                <a:solidFill>
                  <a:schemeClr val="tx2"/>
                </a:solidFill>
                <a:latin typeface="Arial" pitchFamily="34" charset="0"/>
              </a:defRPr>
            </a:lvl9pPr>
          </a:lstStyle>
          <a:p>
            <a:pPr eaLnBrk="0" fontAlgn="base" hangingPunct="0">
              <a:spcBef>
                <a:spcPct val="0"/>
              </a:spcBef>
              <a:spcAft>
                <a:spcPct val="0"/>
              </a:spcAft>
            </a:pPr>
            <a:r>
              <a:rPr lang="en-US" sz="2200" dirty="0" err="1">
                <a:latin typeface="Arial" pitchFamily="34" charset="0"/>
              </a:rPr>
              <a:t>Lanifibranor</a:t>
            </a:r>
            <a:r>
              <a:rPr lang="en-US" sz="2200" dirty="0">
                <a:latin typeface="Arial" pitchFamily="34" charset="0"/>
              </a:rPr>
              <a:t>: strong therapeutic profile for the MASH market</a:t>
            </a:r>
          </a:p>
          <a:p>
            <a:pPr eaLnBrk="0" fontAlgn="base" hangingPunct="0">
              <a:spcBef>
                <a:spcPct val="0"/>
              </a:spcBef>
              <a:spcAft>
                <a:spcPct val="0"/>
              </a:spcAft>
            </a:pPr>
            <a:r>
              <a:rPr lang="en-US" sz="1800" b="0" i="1" dirty="0">
                <a:latin typeface="Arial" pitchFamily="34" charset="0"/>
              </a:rPr>
              <a:t>Potential to be the second oral liver-targeted therapy to the market</a:t>
            </a:r>
            <a:r>
              <a:rPr lang="en-US" sz="1800" b="0" dirty="0">
                <a:latin typeface="Arial" pitchFamily="34" charset="0"/>
              </a:rPr>
              <a:t> </a:t>
            </a:r>
          </a:p>
        </p:txBody>
      </p:sp>
      <p:sp>
        <p:nvSpPr>
          <p:cNvPr id="3" name="Rectangle: Rounded Corners 2">
            <a:extLst>
              <a:ext uri="{FF2B5EF4-FFF2-40B4-BE49-F238E27FC236}">
                <a16:creationId xmlns:a16="http://schemas.microsoft.com/office/drawing/2014/main" id="{3BD8F765-AF32-70B4-0D16-40174968DBA9}"/>
              </a:ext>
            </a:extLst>
          </p:cNvPr>
          <p:cNvSpPr/>
          <p:nvPr/>
        </p:nvSpPr>
        <p:spPr bwMode="auto">
          <a:xfrm>
            <a:off x="305346" y="5673985"/>
            <a:ext cx="10086764" cy="919401"/>
          </a:xfrm>
          <a:prstGeom prst="roundRect">
            <a:avLst/>
          </a:prstGeom>
          <a:noFill/>
          <a:ln w="38100" cap="flat" cmpd="sng" algn="ctr">
            <a:solidFill>
              <a:srgbClr val="679524"/>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eaLnBrk="0" fontAlgn="base" hangingPunct="0">
              <a:spcBef>
                <a:spcPct val="0"/>
              </a:spcBef>
              <a:spcAft>
                <a:spcPct val="0"/>
              </a:spcAft>
              <a:buClr>
                <a:srgbClr val="669900"/>
              </a:buClr>
            </a:pPr>
            <a:r>
              <a:rPr lang="en-US" sz="1600" b="1" dirty="0">
                <a:latin typeface="+mj-lt"/>
              </a:rPr>
              <a:t>A multi-tranche equity financing of $400M+ secured in October 2024 led by New Enterprise Associates, BVF Partners and Samsara </a:t>
            </a:r>
            <a:r>
              <a:rPr lang="en-US" sz="1600" b="1" dirty="0" err="1">
                <a:latin typeface="+mj-lt"/>
              </a:rPr>
              <a:t>BioCapital</a:t>
            </a:r>
            <a:r>
              <a:rPr lang="en-US" sz="1600" b="1" dirty="0">
                <a:latin typeface="+mj-lt"/>
              </a:rPr>
              <a:t> capitalized Inventiva to execute on the clinical trial through NDA</a:t>
            </a:r>
            <a:r>
              <a:rPr lang="en-US" sz="1600" b="1" baseline="30000" dirty="0">
                <a:latin typeface="+mj-lt"/>
              </a:rPr>
              <a:t>(1)</a:t>
            </a:r>
          </a:p>
        </p:txBody>
      </p:sp>
    </p:spTree>
    <p:extLst>
      <p:ext uri="{BB962C8B-B14F-4D97-AF65-F5344CB8AC3E}">
        <p14:creationId xmlns:p14="http://schemas.microsoft.com/office/powerpoint/2010/main" val="3375520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0D7477-D1C4-0796-D4FD-99497BBAF5E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CC1B678-FD9A-CB37-3DC6-841ED4A0421D}"/>
              </a:ext>
            </a:extLst>
          </p:cNvPr>
          <p:cNvSpPr>
            <a:spLocks noGrp="1"/>
          </p:cNvSpPr>
          <p:nvPr>
            <p:ph type="title"/>
          </p:nvPr>
        </p:nvSpPr>
        <p:spPr>
          <a:xfrm>
            <a:off x="305905" y="77795"/>
            <a:ext cx="10076689" cy="831639"/>
          </a:xfrm>
          <a:noFill/>
        </p:spPr>
        <p:txBody>
          <a:bodyPr/>
          <a:lstStyle/>
          <a:p>
            <a:r>
              <a:rPr kumimoji="0" lang="en-GB" sz="2200" b="1" i="0" u="none" strike="noStrike" kern="0" cap="none" spc="0" normalizeH="0" baseline="0" noProof="0" dirty="0">
                <a:ln>
                  <a:noFill/>
                </a:ln>
                <a:solidFill>
                  <a:srgbClr val="669800"/>
                </a:solidFill>
                <a:effectLst/>
                <a:uLnTx/>
                <a:uFillTx/>
                <a:latin typeface="Arial"/>
                <a:ea typeface="+mj-ea"/>
                <a:cs typeface="Calibri" panose="020F0502020204030204" pitchFamily="34" charset="0"/>
              </a:rPr>
              <a:t>The PP</a:t>
            </a:r>
            <a:r>
              <a:rPr kumimoji="0" lang="en-GB" sz="2200" b="1" i="0" u="none" strike="noStrike" kern="0" cap="none" spc="0" normalizeH="0" baseline="0" noProof="0" dirty="0">
                <a:ln>
                  <a:noFill/>
                </a:ln>
                <a:solidFill>
                  <a:srgbClr val="669900"/>
                </a:solidFill>
                <a:effectLst/>
                <a:uLnTx/>
                <a:uFillTx/>
                <a:latin typeface="Arial"/>
                <a:ea typeface="+mj-ea"/>
                <a:cs typeface="Calibri" panose="020F0502020204030204" pitchFamily="34" charset="0"/>
              </a:rPr>
              <a:t>AR</a:t>
            </a:r>
            <a:r>
              <a:rPr kumimoji="0" lang="en-GB" sz="2200" b="1" i="0" u="none" strike="noStrike" kern="0" cap="none" spc="0" normalizeH="0" baseline="0" noProof="0" dirty="0">
                <a:ln>
                  <a:noFill/>
                </a:ln>
                <a:solidFill>
                  <a:srgbClr val="669800"/>
                </a:solidFill>
                <a:effectLst/>
                <a:uLnTx/>
                <a:uFillTx/>
                <a:latin typeface="Arial"/>
                <a:ea typeface="+mj-ea"/>
                <a:cs typeface="Calibri" panose="020F0502020204030204" pitchFamily="34" charset="0"/>
              </a:rPr>
              <a:t> story has evolved: two novel agents are now approved in PBC</a:t>
            </a:r>
            <a:br>
              <a:rPr kumimoji="0" lang="en-GB" sz="2200" b="1" i="0" u="none" strike="noStrike" kern="0" cap="none" spc="0" normalizeH="0" baseline="0" noProof="0" dirty="0">
                <a:ln>
                  <a:noFill/>
                </a:ln>
                <a:solidFill>
                  <a:srgbClr val="669800"/>
                </a:solidFill>
                <a:effectLst/>
                <a:uLnTx/>
                <a:uFillTx/>
                <a:latin typeface="Arial"/>
                <a:ea typeface="+mj-ea"/>
                <a:cs typeface="Calibri" panose="020F0502020204030204" pitchFamily="34" charset="0"/>
              </a:rPr>
            </a:br>
            <a:r>
              <a:rPr kumimoji="0" lang="en-GB" sz="1800" b="0" i="1" u="none" strike="noStrike" kern="0" cap="none" spc="0" normalizeH="0" baseline="0" noProof="0" dirty="0">
                <a:ln>
                  <a:noFill/>
                </a:ln>
                <a:solidFill>
                  <a:srgbClr val="669800"/>
                </a:solidFill>
                <a:effectLst/>
                <a:uLnTx/>
                <a:uFillTx/>
                <a:latin typeface="Arial"/>
                <a:ea typeface="+mj-ea"/>
                <a:cs typeface="Calibri" panose="020F0502020204030204" pitchFamily="34" charset="0"/>
              </a:rPr>
              <a:t>Regulatory authorities have shifted to a more positive stance on the class</a:t>
            </a:r>
            <a:endParaRPr lang="en-US" sz="2200" strike="sngStrike" dirty="0">
              <a:solidFill>
                <a:srgbClr val="FF0000"/>
              </a:solidFill>
              <a:latin typeface="+mn-lt"/>
            </a:endParaRPr>
          </a:p>
        </p:txBody>
      </p:sp>
      <p:sp>
        <p:nvSpPr>
          <p:cNvPr id="8" name="Text Placeholder 7">
            <a:extLst>
              <a:ext uri="{FF2B5EF4-FFF2-40B4-BE49-F238E27FC236}">
                <a16:creationId xmlns:a16="http://schemas.microsoft.com/office/drawing/2014/main" id="{FCDA7C4F-51A8-5F60-8E43-49233FAD0116}"/>
              </a:ext>
            </a:extLst>
          </p:cNvPr>
          <p:cNvSpPr>
            <a:spLocks noGrp="1"/>
          </p:cNvSpPr>
          <p:nvPr>
            <p:ph type="body" idx="15"/>
          </p:nvPr>
        </p:nvSpPr>
        <p:spPr>
          <a:xfrm>
            <a:off x="305905" y="6910002"/>
            <a:ext cx="10080000" cy="261555"/>
          </a:xfrm>
        </p:spPr>
        <p:txBody>
          <a:bodyPr/>
          <a:lstStyle/>
          <a:p>
            <a:r>
              <a:rPr lang="en-US" dirty="0"/>
              <a:t>Source: GILD/CBAY Press Releases; IPN Press Releases; FDA Communications; KOL Interviews; Inventiva Analysis.</a:t>
            </a:r>
          </a:p>
          <a:p>
            <a:pPr>
              <a:spcBef>
                <a:spcPts val="0"/>
              </a:spcBef>
            </a:pPr>
            <a:r>
              <a:rPr lang="en-US" dirty="0"/>
              <a:t>PBC: Primary Biliary Cholangitis; T2D: Type 2 Diabetes; REMS: Risk Evaluation and Mitigation Strategy; TZD: Thiazolidinediones</a:t>
            </a:r>
          </a:p>
        </p:txBody>
      </p:sp>
      <p:sp>
        <p:nvSpPr>
          <p:cNvPr id="5" name="Espace réservé du pied de page 3">
            <a:extLst>
              <a:ext uri="{FF2B5EF4-FFF2-40B4-BE49-F238E27FC236}">
                <a16:creationId xmlns:a16="http://schemas.microsoft.com/office/drawing/2014/main" id="{5F3AEEB3-7CB5-E60E-BF24-AA3FDD2D3A10}"/>
              </a:ext>
            </a:extLst>
          </p:cNvPr>
          <p:cNvSpPr>
            <a:spLocks noGrp="1"/>
          </p:cNvSpPr>
          <p:nvPr>
            <p:ph type="ftr" sz="quarter" idx="3"/>
          </p:nvPr>
        </p:nvSpPr>
        <p:spPr>
          <a:xfrm>
            <a:off x="305906" y="7250206"/>
            <a:ext cx="2519720" cy="252000"/>
          </a:xfrm>
          <a:prstGeom prst="rect">
            <a:avLst/>
          </a:prstGeom>
          <a:noFill/>
          <a:ln>
            <a:noFill/>
          </a:ln>
        </p:spPr>
        <p:txBody>
          <a:bodyPr lIns="0" tIns="36000" rIns="36000" bIns="36000" anchor="ctr" anchorCtr="0">
            <a:noAutofit/>
          </a:bodyPr>
          <a:lstStyle>
            <a:defPPr>
              <a:defRPr lang="fr-FR"/>
            </a:defPPr>
            <a:lvl1pPr marL="0" algn="l" defTabSz="914400" rtl="0" eaLnBrk="1" latinLnBrk="0" hangingPunct="1">
              <a:defRPr sz="900" b="1"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fr-FR" dirty="0"/>
              <a:t>Corporate Presentation | December 2024</a:t>
            </a:r>
            <a:endParaRPr kumimoji="0" lang="fr-FR" altLang="fr-FR"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grpSp>
        <p:nvGrpSpPr>
          <p:cNvPr id="40" name="Group 39">
            <a:extLst>
              <a:ext uri="{FF2B5EF4-FFF2-40B4-BE49-F238E27FC236}">
                <a16:creationId xmlns:a16="http://schemas.microsoft.com/office/drawing/2014/main" id="{0CCA8EF0-521B-80F8-E8B3-D2F8AE6F50D0}"/>
              </a:ext>
            </a:extLst>
          </p:cNvPr>
          <p:cNvGrpSpPr/>
          <p:nvPr/>
        </p:nvGrpSpPr>
        <p:grpSpPr>
          <a:xfrm>
            <a:off x="305906" y="1682725"/>
            <a:ext cx="1944216" cy="2653579"/>
            <a:chOff x="593378" y="1610842"/>
            <a:chExt cx="1772224" cy="2505382"/>
          </a:xfrm>
          <a:effectLst>
            <a:outerShdw blurRad="50800" dist="38100" dir="2700000" algn="tl" rotWithShape="0">
              <a:prstClr val="black">
                <a:alpha val="40000"/>
              </a:prstClr>
            </a:outerShdw>
          </a:effectLst>
        </p:grpSpPr>
        <p:grpSp>
          <p:nvGrpSpPr>
            <p:cNvPr id="39" name="Group 38">
              <a:extLst>
                <a:ext uri="{FF2B5EF4-FFF2-40B4-BE49-F238E27FC236}">
                  <a16:creationId xmlns:a16="http://schemas.microsoft.com/office/drawing/2014/main" id="{1C596D1F-F441-6B06-13A8-A7D803F660FD}"/>
                </a:ext>
              </a:extLst>
            </p:cNvPr>
            <p:cNvGrpSpPr/>
            <p:nvPr/>
          </p:nvGrpSpPr>
          <p:grpSpPr>
            <a:xfrm>
              <a:off x="593378" y="1610842"/>
              <a:ext cx="1772224" cy="2505382"/>
              <a:chOff x="593378" y="1610842"/>
              <a:chExt cx="1772224" cy="2505382"/>
            </a:xfrm>
          </p:grpSpPr>
          <p:sp>
            <p:nvSpPr>
              <p:cNvPr id="38" name="Rectangle 37">
                <a:extLst>
                  <a:ext uri="{FF2B5EF4-FFF2-40B4-BE49-F238E27FC236}">
                    <a16:creationId xmlns:a16="http://schemas.microsoft.com/office/drawing/2014/main" id="{CCEDAEE1-2B46-4788-A2B6-684FBD13431D}"/>
                  </a:ext>
                </a:extLst>
              </p:cNvPr>
              <p:cNvSpPr/>
              <p:nvPr/>
            </p:nvSpPr>
            <p:spPr bwMode="auto">
              <a:xfrm>
                <a:off x="593378" y="2134061"/>
                <a:ext cx="1772224" cy="1982163"/>
              </a:xfrm>
              <a:prstGeom prst="rect">
                <a:avLst/>
              </a:prstGeom>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Autofit/>
              </a:bodyPr>
              <a:lstStyle/>
              <a:p>
                <a:pPr algn="ctr"/>
                <a:endParaRPr lang="en-US" sz="1400" b="1" dirty="0"/>
              </a:p>
            </p:txBody>
          </p:sp>
          <p:sp>
            <p:nvSpPr>
              <p:cNvPr id="37" name="Rectangle 36">
                <a:extLst>
                  <a:ext uri="{FF2B5EF4-FFF2-40B4-BE49-F238E27FC236}">
                    <a16:creationId xmlns:a16="http://schemas.microsoft.com/office/drawing/2014/main" id="{AC1C7D38-E0C3-7AD5-4D5F-87379F120AC5}"/>
                  </a:ext>
                </a:extLst>
              </p:cNvPr>
              <p:cNvSpPr/>
              <p:nvPr/>
            </p:nvSpPr>
            <p:spPr bwMode="auto">
              <a:xfrm>
                <a:off x="593378" y="1610842"/>
                <a:ext cx="1772224" cy="523220"/>
              </a:xfrm>
              <a:prstGeom prst="rect">
                <a:avLst/>
              </a:prstGeom>
              <a:solidFill>
                <a:srgbClr val="6699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a:r>
                  <a:rPr lang="en-US" sz="1400" b="1" dirty="0">
                    <a:solidFill>
                      <a:schemeClr val="bg1"/>
                    </a:solidFill>
                  </a:rPr>
                  <a:t>1999 FDA Approval of Pioglitazone</a:t>
                </a:r>
              </a:p>
            </p:txBody>
          </p:sp>
        </p:grpSp>
        <p:pic>
          <p:nvPicPr>
            <p:cNvPr id="16" name="Picture 2" descr="Pioglitazone HCl 45 mg Tablet 30 Tablets - McKesson">
              <a:extLst>
                <a:ext uri="{FF2B5EF4-FFF2-40B4-BE49-F238E27FC236}">
                  <a16:creationId xmlns:a16="http://schemas.microsoft.com/office/drawing/2014/main" id="{0B40BCA7-A18D-63C7-7B27-360EDD7D04B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420" y="2319413"/>
              <a:ext cx="1554140" cy="1554140"/>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9" name="Straight Arrow Connector 8">
            <a:extLst>
              <a:ext uri="{FF2B5EF4-FFF2-40B4-BE49-F238E27FC236}">
                <a16:creationId xmlns:a16="http://schemas.microsoft.com/office/drawing/2014/main" id="{CA452D5E-EEAA-82D6-0954-AB17379F835A}"/>
              </a:ext>
            </a:extLst>
          </p:cNvPr>
          <p:cNvCxnSpPr/>
          <p:nvPr/>
        </p:nvCxnSpPr>
        <p:spPr bwMode="auto">
          <a:xfrm>
            <a:off x="305906" y="1383978"/>
            <a:ext cx="10076688" cy="0"/>
          </a:xfrm>
          <a:prstGeom prst="straightConnector1">
            <a:avLst/>
          </a:prstGeom>
          <a:solidFill>
            <a:schemeClr val="accent1"/>
          </a:solidFill>
          <a:ln w="127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Rectangle 9">
            <a:extLst>
              <a:ext uri="{FF2B5EF4-FFF2-40B4-BE49-F238E27FC236}">
                <a16:creationId xmlns:a16="http://schemas.microsoft.com/office/drawing/2014/main" id="{8904FA72-139E-D1C2-4ACE-9B7AA049659B}"/>
              </a:ext>
            </a:extLst>
          </p:cNvPr>
          <p:cNvSpPr/>
          <p:nvPr/>
        </p:nvSpPr>
        <p:spPr bwMode="auto">
          <a:xfrm>
            <a:off x="305907" y="1043533"/>
            <a:ext cx="639919" cy="338554"/>
          </a:xfrm>
          <a:prstGeom prst="rect">
            <a:avLst/>
          </a:prstGeom>
          <a:no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effectLst/>
                <a:latin typeface="Arial" pitchFamily="34" charset="0"/>
              </a:rPr>
              <a:t>1999</a:t>
            </a:r>
          </a:p>
        </p:txBody>
      </p:sp>
      <p:sp>
        <p:nvSpPr>
          <p:cNvPr id="15" name="Rectangle 14">
            <a:extLst>
              <a:ext uri="{FF2B5EF4-FFF2-40B4-BE49-F238E27FC236}">
                <a16:creationId xmlns:a16="http://schemas.microsoft.com/office/drawing/2014/main" id="{64DCBBCA-5B84-5CFF-03EC-F71CB6A174D1}"/>
              </a:ext>
            </a:extLst>
          </p:cNvPr>
          <p:cNvSpPr/>
          <p:nvPr/>
        </p:nvSpPr>
        <p:spPr bwMode="auto">
          <a:xfrm>
            <a:off x="9742676" y="1043533"/>
            <a:ext cx="639919" cy="338554"/>
          </a:xfrm>
          <a:prstGeom prst="rect">
            <a:avLst/>
          </a:prstGeom>
          <a:no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effectLst/>
                <a:latin typeface="Arial" pitchFamily="34" charset="0"/>
              </a:rPr>
              <a:t>2024</a:t>
            </a:r>
          </a:p>
        </p:txBody>
      </p:sp>
      <p:sp>
        <p:nvSpPr>
          <p:cNvPr id="27" name="Rectangle 26">
            <a:extLst>
              <a:ext uri="{FF2B5EF4-FFF2-40B4-BE49-F238E27FC236}">
                <a16:creationId xmlns:a16="http://schemas.microsoft.com/office/drawing/2014/main" id="{7EDBAB41-4E7A-18FB-36A7-19B1713AE971}"/>
              </a:ext>
            </a:extLst>
          </p:cNvPr>
          <p:cNvSpPr/>
          <p:nvPr/>
        </p:nvSpPr>
        <p:spPr bwMode="auto">
          <a:xfrm>
            <a:off x="2193261" y="1043533"/>
            <a:ext cx="639919" cy="338554"/>
          </a:xfrm>
          <a:prstGeom prst="rect">
            <a:avLst/>
          </a:prstGeom>
          <a:no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effectLst/>
                <a:latin typeface="Arial" pitchFamily="34" charset="0"/>
              </a:rPr>
              <a:t>2004</a:t>
            </a:r>
          </a:p>
        </p:txBody>
      </p:sp>
      <p:sp>
        <p:nvSpPr>
          <p:cNvPr id="34" name="Rectangle 33">
            <a:extLst>
              <a:ext uri="{FF2B5EF4-FFF2-40B4-BE49-F238E27FC236}">
                <a16:creationId xmlns:a16="http://schemas.microsoft.com/office/drawing/2014/main" id="{0EB8DB52-BC85-DBA3-A10F-50E92C4BED58}"/>
              </a:ext>
            </a:extLst>
          </p:cNvPr>
          <p:cNvSpPr/>
          <p:nvPr/>
        </p:nvSpPr>
        <p:spPr bwMode="auto">
          <a:xfrm>
            <a:off x="4080615" y="1043533"/>
            <a:ext cx="639919" cy="338554"/>
          </a:xfrm>
          <a:prstGeom prst="rect">
            <a:avLst/>
          </a:prstGeom>
          <a:no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effectLst/>
                <a:latin typeface="Arial" pitchFamily="34" charset="0"/>
              </a:rPr>
              <a:t>2009</a:t>
            </a:r>
          </a:p>
        </p:txBody>
      </p:sp>
      <p:sp>
        <p:nvSpPr>
          <p:cNvPr id="35" name="Rectangle 34">
            <a:extLst>
              <a:ext uri="{FF2B5EF4-FFF2-40B4-BE49-F238E27FC236}">
                <a16:creationId xmlns:a16="http://schemas.microsoft.com/office/drawing/2014/main" id="{C563877F-5D06-5099-BD17-521E14FB7E89}"/>
              </a:ext>
            </a:extLst>
          </p:cNvPr>
          <p:cNvSpPr/>
          <p:nvPr/>
        </p:nvSpPr>
        <p:spPr bwMode="auto">
          <a:xfrm>
            <a:off x="5967969" y="1043533"/>
            <a:ext cx="639919" cy="338554"/>
          </a:xfrm>
          <a:prstGeom prst="rect">
            <a:avLst/>
          </a:prstGeom>
          <a:no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effectLst/>
                <a:latin typeface="Arial" pitchFamily="34" charset="0"/>
              </a:rPr>
              <a:t>2014</a:t>
            </a:r>
          </a:p>
        </p:txBody>
      </p:sp>
      <p:sp>
        <p:nvSpPr>
          <p:cNvPr id="36" name="Rectangle 35">
            <a:extLst>
              <a:ext uri="{FF2B5EF4-FFF2-40B4-BE49-F238E27FC236}">
                <a16:creationId xmlns:a16="http://schemas.microsoft.com/office/drawing/2014/main" id="{C8B94682-0D6F-6B10-81FE-53C506511AF0}"/>
              </a:ext>
            </a:extLst>
          </p:cNvPr>
          <p:cNvSpPr/>
          <p:nvPr/>
        </p:nvSpPr>
        <p:spPr bwMode="auto">
          <a:xfrm>
            <a:off x="7855323" y="1043533"/>
            <a:ext cx="639919" cy="338554"/>
          </a:xfrm>
          <a:prstGeom prst="rect">
            <a:avLst/>
          </a:prstGeom>
          <a:no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effectLst/>
                <a:latin typeface="Arial" pitchFamily="34" charset="0"/>
              </a:rPr>
              <a:t>2019</a:t>
            </a:r>
          </a:p>
        </p:txBody>
      </p:sp>
      <p:cxnSp>
        <p:nvCxnSpPr>
          <p:cNvPr id="42" name="Connector: Elbow 41">
            <a:extLst>
              <a:ext uri="{FF2B5EF4-FFF2-40B4-BE49-F238E27FC236}">
                <a16:creationId xmlns:a16="http://schemas.microsoft.com/office/drawing/2014/main" id="{9C6B361F-300F-09E2-A84C-78ABECC2E1F2}"/>
              </a:ext>
            </a:extLst>
          </p:cNvPr>
          <p:cNvCxnSpPr>
            <a:stCxn id="37" idx="0"/>
            <a:endCxn id="10" idx="2"/>
          </p:cNvCxnSpPr>
          <p:nvPr/>
        </p:nvCxnSpPr>
        <p:spPr bwMode="auto">
          <a:xfrm rot="16200000" flipV="1">
            <a:off x="801622" y="1206332"/>
            <a:ext cx="300638" cy="652147"/>
          </a:xfrm>
          <a:prstGeom prst="bentConnector3">
            <a:avLst>
              <a:gd name="adj1" fmla="val 50000"/>
            </a:avLst>
          </a:prstGeom>
          <a:solidFill>
            <a:schemeClr val="accent1"/>
          </a:solidFill>
          <a:ln w="12700" cap="flat" cmpd="sng" algn="ctr">
            <a:solidFill>
              <a:schemeClr val="tx1"/>
            </a:solidFill>
            <a:prstDash val="solid"/>
            <a:round/>
            <a:headEnd type="oval"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 name="Rectangle 42">
            <a:extLst>
              <a:ext uri="{FF2B5EF4-FFF2-40B4-BE49-F238E27FC236}">
                <a16:creationId xmlns:a16="http://schemas.microsoft.com/office/drawing/2014/main" id="{0C005FF8-32D6-C176-5C5E-4898126C0974}"/>
              </a:ext>
            </a:extLst>
          </p:cNvPr>
          <p:cNvSpPr/>
          <p:nvPr/>
        </p:nvSpPr>
        <p:spPr bwMode="auto">
          <a:xfrm>
            <a:off x="3460955" y="1043533"/>
            <a:ext cx="639919" cy="338554"/>
          </a:xfrm>
          <a:prstGeom prst="rect">
            <a:avLst/>
          </a:prstGeom>
          <a:no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1"/>
                </a:solidFill>
                <a:effectLst/>
                <a:latin typeface="Arial" pitchFamily="34" charset="0"/>
              </a:rPr>
              <a:t>2008</a:t>
            </a:r>
          </a:p>
        </p:txBody>
      </p:sp>
      <p:grpSp>
        <p:nvGrpSpPr>
          <p:cNvPr id="50" name="Group 49">
            <a:extLst>
              <a:ext uri="{FF2B5EF4-FFF2-40B4-BE49-F238E27FC236}">
                <a16:creationId xmlns:a16="http://schemas.microsoft.com/office/drawing/2014/main" id="{C84E264B-F8FA-EB91-00C0-121437C160E4}"/>
              </a:ext>
            </a:extLst>
          </p:cNvPr>
          <p:cNvGrpSpPr/>
          <p:nvPr/>
        </p:nvGrpSpPr>
        <p:grpSpPr>
          <a:xfrm>
            <a:off x="3017834" y="1682725"/>
            <a:ext cx="1944216" cy="2653579"/>
            <a:chOff x="3923839" y="1774328"/>
            <a:chExt cx="1944216" cy="2653579"/>
          </a:xfrm>
          <a:effectLst>
            <a:outerShdw blurRad="50800" dist="38100" dir="2700000" algn="tl" rotWithShape="0">
              <a:prstClr val="black">
                <a:alpha val="40000"/>
              </a:prstClr>
            </a:outerShdw>
          </a:effectLst>
        </p:grpSpPr>
        <p:sp>
          <p:nvSpPr>
            <p:cNvPr id="47" name="Rectangle 46">
              <a:extLst>
                <a:ext uri="{FF2B5EF4-FFF2-40B4-BE49-F238E27FC236}">
                  <a16:creationId xmlns:a16="http://schemas.microsoft.com/office/drawing/2014/main" id="{C507BB0D-400B-059F-3187-58153D5003C1}"/>
                </a:ext>
              </a:extLst>
            </p:cNvPr>
            <p:cNvSpPr/>
            <p:nvPr/>
          </p:nvSpPr>
          <p:spPr bwMode="auto">
            <a:xfrm>
              <a:off x="3923839" y="2328496"/>
              <a:ext cx="1944216" cy="2099411"/>
            </a:xfrm>
            <a:prstGeom prst="rect">
              <a:avLst/>
            </a:prstGeom>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Autofit/>
            </a:bodyPr>
            <a:lstStyle/>
            <a:p>
              <a:pPr algn="ctr"/>
              <a:endParaRPr lang="en-US" sz="1400" b="1" dirty="0"/>
            </a:p>
          </p:txBody>
        </p:sp>
        <p:sp>
          <p:nvSpPr>
            <p:cNvPr id="48" name="Rectangle 47">
              <a:extLst>
                <a:ext uri="{FF2B5EF4-FFF2-40B4-BE49-F238E27FC236}">
                  <a16:creationId xmlns:a16="http://schemas.microsoft.com/office/drawing/2014/main" id="{55798BE9-9DE8-5432-DD88-F22C66B8DBC7}"/>
                </a:ext>
              </a:extLst>
            </p:cNvPr>
            <p:cNvSpPr/>
            <p:nvPr/>
          </p:nvSpPr>
          <p:spPr bwMode="auto">
            <a:xfrm>
              <a:off x="3923839" y="1774328"/>
              <a:ext cx="1944216" cy="554169"/>
            </a:xfrm>
            <a:prstGeom prst="rect">
              <a:avLst/>
            </a:prstGeom>
            <a:solidFill>
              <a:srgbClr val="6699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a:r>
                <a:rPr lang="en-US" sz="1400" b="1" dirty="0">
                  <a:solidFill>
                    <a:schemeClr val="bg1"/>
                  </a:solidFill>
                </a:rPr>
                <a:t>2008 Rosiglitazone REMS Program</a:t>
              </a:r>
            </a:p>
          </p:txBody>
        </p:sp>
        <p:pic>
          <p:nvPicPr>
            <p:cNvPr id="49" name="Picture 48">
              <a:extLst>
                <a:ext uri="{FF2B5EF4-FFF2-40B4-BE49-F238E27FC236}">
                  <a16:creationId xmlns:a16="http://schemas.microsoft.com/office/drawing/2014/main" id="{9AF2C6D2-11D5-5248-4908-0D1DF63CBCBC}"/>
                </a:ext>
              </a:extLst>
            </p:cNvPr>
            <p:cNvPicPr>
              <a:picLocks noChangeAspect="1"/>
            </p:cNvPicPr>
            <p:nvPr/>
          </p:nvPicPr>
          <p:blipFill>
            <a:blip r:embed="rId4"/>
            <a:stretch>
              <a:fillRect/>
            </a:stretch>
          </p:blipFill>
          <p:spPr>
            <a:xfrm>
              <a:off x="4160345" y="2523373"/>
              <a:ext cx="1471204" cy="1709656"/>
            </a:xfrm>
            <a:prstGeom prst="rect">
              <a:avLst/>
            </a:prstGeom>
            <a:ln>
              <a:solidFill>
                <a:schemeClr val="tx1"/>
              </a:solidFill>
            </a:ln>
            <a:effectLst/>
          </p:spPr>
        </p:pic>
      </p:grpSp>
      <p:cxnSp>
        <p:nvCxnSpPr>
          <p:cNvPr id="51" name="Connector: Elbow 50">
            <a:extLst>
              <a:ext uri="{FF2B5EF4-FFF2-40B4-BE49-F238E27FC236}">
                <a16:creationId xmlns:a16="http://schemas.microsoft.com/office/drawing/2014/main" id="{6E5B90D5-830D-CDC1-DFB7-1FC0E014FC6A}"/>
              </a:ext>
            </a:extLst>
          </p:cNvPr>
          <p:cNvCxnSpPr>
            <a:stCxn id="48" idx="0"/>
            <a:endCxn id="43" idx="2"/>
          </p:cNvCxnSpPr>
          <p:nvPr/>
        </p:nvCxnSpPr>
        <p:spPr bwMode="auto">
          <a:xfrm rot="16200000" flipV="1">
            <a:off x="3735110" y="1427892"/>
            <a:ext cx="300638" cy="209027"/>
          </a:xfrm>
          <a:prstGeom prst="bentConnector3">
            <a:avLst>
              <a:gd name="adj1" fmla="val 50000"/>
            </a:avLst>
          </a:prstGeom>
          <a:solidFill>
            <a:schemeClr val="accent1"/>
          </a:solidFill>
          <a:ln w="12700" cap="flat" cmpd="sng" algn="ctr">
            <a:solidFill>
              <a:schemeClr val="tx1"/>
            </a:solidFill>
            <a:prstDash val="solid"/>
            <a:round/>
            <a:headEnd type="oval"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8" name="Rectangle 57">
            <a:extLst>
              <a:ext uri="{FF2B5EF4-FFF2-40B4-BE49-F238E27FC236}">
                <a16:creationId xmlns:a16="http://schemas.microsoft.com/office/drawing/2014/main" id="{A8AE864A-5B2E-579E-585C-B07FDEF4E2D0}"/>
              </a:ext>
            </a:extLst>
          </p:cNvPr>
          <p:cNvSpPr/>
          <p:nvPr/>
        </p:nvSpPr>
        <p:spPr bwMode="auto">
          <a:xfrm>
            <a:off x="5161839" y="1043533"/>
            <a:ext cx="639919" cy="338554"/>
          </a:xfrm>
          <a:prstGeom prst="rect">
            <a:avLst/>
          </a:prstGeom>
          <a:no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1"/>
                </a:solidFill>
                <a:effectLst/>
                <a:latin typeface="Arial" pitchFamily="34" charset="0"/>
              </a:rPr>
              <a:t>2008</a:t>
            </a:r>
          </a:p>
        </p:txBody>
      </p:sp>
      <p:grpSp>
        <p:nvGrpSpPr>
          <p:cNvPr id="1024" name="Group 1023">
            <a:extLst>
              <a:ext uri="{FF2B5EF4-FFF2-40B4-BE49-F238E27FC236}">
                <a16:creationId xmlns:a16="http://schemas.microsoft.com/office/drawing/2014/main" id="{B6B4F0F1-6CCF-4BB0-15AF-FFA7AFF27049}"/>
              </a:ext>
            </a:extLst>
          </p:cNvPr>
          <p:cNvGrpSpPr/>
          <p:nvPr/>
        </p:nvGrpSpPr>
        <p:grpSpPr>
          <a:xfrm>
            <a:off x="5729762" y="1682725"/>
            <a:ext cx="1944216" cy="2653579"/>
            <a:chOff x="5405907" y="1774328"/>
            <a:chExt cx="1944216" cy="2653579"/>
          </a:xfrm>
          <a:effectLst>
            <a:outerShdw blurRad="50800" dist="38100" dir="2700000" algn="tl" rotWithShape="0">
              <a:prstClr val="black">
                <a:alpha val="40000"/>
              </a:prstClr>
            </a:outerShdw>
          </a:effectLst>
        </p:grpSpPr>
        <p:sp>
          <p:nvSpPr>
            <p:cNvPr id="55" name="Rectangle 54">
              <a:extLst>
                <a:ext uri="{FF2B5EF4-FFF2-40B4-BE49-F238E27FC236}">
                  <a16:creationId xmlns:a16="http://schemas.microsoft.com/office/drawing/2014/main" id="{135F48C8-1284-89B0-913D-84AA5D25AA78}"/>
                </a:ext>
              </a:extLst>
            </p:cNvPr>
            <p:cNvSpPr/>
            <p:nvPr/>
          </p:nvSpPr>
          <p:spPr bwMode="auto">
            <a:xfrm>
              <a:off x="5405907" y="2328496"/>
              <a:ext cx="1944216" cy="2099411"/>
            </a:xfrm>
            <a:prstGeom prst="rect">
              <a:avLst/>
            </a:prstGeom>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Autofit/>
            </a:bodyPr>
            <a:lstStyle/>
            <a:p>
              <a:pPr algn="ctr"/>
              <a:endParaRPr lang="en-US" sz="1400" b="1" dirty="0"/>
            </a:p>
          </p:txBody>
        </p:sp>
        <p:sp>
          <p:nvSpPr>
            <p:cNvPr id="56" name="Rectangle 55">
              <a:extLst>
                <a:ext uri="{FF2B5EF4-FFF2-40B4-BE49-F238E27FC236}">
                  <a16:creationId xmlns:a16="http://schemas.microsoft.com/office/drawing/2014/main" id="{81939802-EC35-1A83-5400-01E4701C755F}"/>
                </a:ext>
              </a:extLst>
            </p:cNvPr>
            <p:cNvSpPr/>
            <p:nvPr/>
          </p:nvSpPr>
          <p:spPr bwMode="auto">
            <a:xfrm>
              <a:off x="5405907" y="1774328"/>
              <a:ext cx="1944216" cy="554169"/>
            </a:xfrm>
            <a:prstGeom prst="rect">
              <a:avLst/>
            </a:prstGeom>
            <a:solidFill>
              <a:srgbClr val="6699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a:r>
                <a:rPr lang="en-US" sz="1400" b="1" dirty="0">
                  <a:solidFill>
                    <a:schemeClr val="bg1"/>
                  </a:solidFill>
                </a:rPr>
                <a:t>2012 Rosiglitazone REMS Removed</a:t>
              </a:r>
            </a:p>
          </p:txBody>
        </p:sp>
        <p:grpSp>
          <p:nvGrpSpPr>
            <p:cNvPr id="63" name="Group 62">
              <a:extLst>
                <a:ext uri="{FF2B5EF4-FFF2-40B4-BE49-F238E27FC236}">
                  <a16:creationId xmlns:a16="http://schemas.microsoft.com/office/drawing/2014/main" id="{08D6B856-7B76-54A8-C27B-D599E0D5333D}"/>
                </a:ext>
              </a:extLst>
            </p:cNvPr>
            <p:cNvGrpSpPr/>
            <p:nvPr/>
          </p:nvGrpSpPr>
          <p:grpSpPr>
            <a:xfrm>
              <a:off x="5477903" y="2576056"/>
              <a:ext cx="1835041" cy="1604290"/>
              <a:chOff x="5477903" y="2538135"/>
              <a:chExt cx="1835041" cy="1604290"/>
            </a:xfrm>
          </p:grpSpPr>
          <p:pic>
            <p:nvPicPr>
              <p:cNvPr id="61" name="Picture 60">
                <a:extLst>
                  <a:ext uri="{FF2B5EF4-FFF2-40B4-BE49-F238E27FC236}">
                    <a16:creationId xmlns:a16="http://schemas.microsoft.com/office/drawing/2014/main" id="{6D1C72DB-5843-2DFD-7B78-75410FBD52D4}"/>
                  </a:ext>
                </a:extLst>
              </p:cNvPr>
              <p:cNvPicPr>
                <a:picLocks noChangeAspect="1"/>
              </p:cNvPicPr>
              <p:nvPr/>
            </p:nvPicPr>
            <p:blipFill>
              <a:blip r:embed="rId5"/>
              <a:stretch>
                <a:fillRect/>
              </a:stretch>
            </p:blipFill>
            <p:spPr>
              <a:xfrm>
                <a:off x="5514079" y="2538135"/>
                <a:ext cx="1727872" cy="431968"/>
              </a:xfrm>
              <a:prstGeom prst="rect">
                <a:avLst/>
              </a:prstGeom>
              <a:ln>
                <a:solidFill>
                  <a:schemeClr val="tx1"/>
                </a:solidFill>
              </a:ln>
              <a:effectLst>
                <a:outerShdw blurRad="50800" dist="38100" dir="2700000" algn="tl" rotWithShape="0">
                  <a:prstClr val="black">
                    <a:alpha val="40000"/>
                  </a:prstClr>
                </a:outerShdw>
              </a:effectLst>
            </p:spPr>
          </p:pic>
          <p:sp>
            <p:nvSpPr>
              <p:cNvPr id="62" name="ZoneTexte 1156">
                <a:extLst>
                  <a:ext uri="{FF2B5EF4-FFF2-40B4-BE49-F238E27FC236}">
                    <a16:creationId xmlns:a16="http://schemas.microsoft.com/office/drawing/2014/main" id="{F4187DEF-FA53-DB32-8777-60D1FC8BB470}"/>
                  </a:ext>
                </a:extLst>
              </p:cNvPr>
              <p:cNvSpPr txBox="1"/>
              <p:nvPr/>
            </p:nvSpPr>
            <p:spPr>
              <a:xfrm>
                <a:off x="5477903" y="3089188"/>
                <a:ext cx="1835041" cy="1053237"/>
              </a:xfrm>
              <a:prstGeom prst="rect">
                <a:avLst/>
              </a:prstGeom>
              <a:noFill/>
            </p:spPr>
            <p:txBody>
              <a:bodyPr wrap="square" rtlCol="0" anchor="t">
                <a:noAutofit/>
              </a:bodyPr>
              <a:lstStyle>
                <a:defPPr>
                  <a:defRPr lang="fr-FR"/>
                </a:defPPr>
                <a:lvl1pPr marL="285750" marR="0" lvl="0" indent="-285750" defTabSz="1007943" fontAlgn="auto">
                  <a:lnSpc>
                    <a:spcPct val="100000"/>
                  </a:lnSpc>
                  <a:spcBef>
                    <a:spcPts val="600"/>
                  </a:spcBef>
                  <a:buClr>
                    <a:srgbClr val="669900"/>
                  </a:buClr>
                  <a:buSzTx/>
                  <a:buFont typeface="Courier New" panose="02070309020205020404" pitchFamily="49" charset="0"/>
                  <a:buChar char="o"/>
                  <a:tabLst/>
                  <a:defRPr kumimoji="0" sz="1600" b="1" i="0" u="none" strike="noStrike" cap="none" spc="0" normalizeH="0" baseline="0">
                    <a:ln>
                      <a:noFill/>
                    </a:ln>
                    <a:solidFill>
                      <a:srgbClr val="669900"/>
                    </a:solidFill>
                    <a:effectLst/>
                    <a:uLnTx/>
                    <a:uFillTx/>
                    <a:latin typeface="Arial"/>
                    <a:ea typeface="MS PGothic" panose="020B0600070205080204" pitchFamily="34" charset="-128"/>
                    <a:cs typeface="Arial" panose="020B0604020202020204" pitchFamily="34" charset="0"/>
                  </a:defRPr>
                </a:lvl1pPr>
              </a:lstStyle>
              <a:p>
                <a:pPr marL="0" marR="0" lvl="0" indent="0" algn="ctr" defTabSz="1007943" rtl="0" eaLnBrk="1" fontAlgn="auto" latinLnBrk="0" hangingPunct="1">
                  <a:lnSpc>
                    <a:spcPct val="100000"/>
                  </a:lnSpc>
                  <a:spcBef>
                    <a:spcPts val="600"/>
                  </a:spcBef>
                  <a:spcAft>
                    <a:spcPts val="0"/>
                  </a:spcAft>
                  <a:buClr>
                    <a:srgbClr val="669900"/>
                  </a:buClr>
                  <a:buSzTx/>
                  <a:buNone/>
                  <a:tabLst/>
                  <a:defRPr/>
                </a:pPr>
                <a:r>
                  <a:rPr lang="en-US" sz="1200" b="0" i="1" dirty="0">
                    <a:solidFill>
                      <a:srgbClr val="333333"/>
                    </a:solidFill>
                    <a:effectLst/>
                    <a:latin typeface="+mj-lt"/>
                  </a:rPr>
                  <a:t>Rosiglitazone did not demonstrate an increased risk of heart attack compared to the standard T2D medicines</a:t>
                </a:r>
                <a:endParaRPr kumimoji="0" lang="en-US" sz="1200" b="0" i="1" u="none" strike="noStrike" kern="1200" cap="none" spc="0" normalizeH="0" baseline="0" noProof="0" dirty="0">
                  <a:ln>
                    <a:noFill/>
                  </a:ln>
                  <a:solidFill>
                    <a:prstClr val="black"/>
                  </a:solidFill>
                  <a:effectLst/>
                  <a:uLnTx/>
                  <a:uFillTx/>
                  <a:latin typeface="+mj-lt"/>
                  <a:ea typeface="MS PGothic" panose="020B0600070205080204" pitchFamily="34" charset="-128"/>
                  <a:cs typeface="Arial" panose="020B0604020202020204" pitchFamily="34" charset="0"/>
                </a:endParaRPr>
              </a:p>
            </p:txBody>
          </p:sp>
        </p:grpSp>
      </p:grpSp>
      <p:cxnSp>
        <p:nvCxnSpPr>
          <p:cNvPr id="59" name="Connector: Elbow 58">
            <a:extLst>
              <a:ext uri="{FF2B5EF4-FFF2-40B4-BE49-F238E27FC236}">
                <a16:creationId xmlns:a16="http://schemas.microsoft.com/office/drawing/2014/main" id="{47FC75F5-A4D0-2D60-0E87-8013A1FCAA5B}"/>
              </a:ext>
            </a:extLst>
          </p:cNvPr>
          <p:cNvCxnSpPr>
            <a:cxnSpLocks/>
            <a:stCxn id="56" idx="0"/>
            <a:endCxn id="58" idx="2"/>
          </p:cNvCxnSpPr>
          <p:nvPr/>
        </p:nvCxnSpPr>
        <p:spPr bwMode="auto">
          <a:xfrm rot="16200000" flipV="1">
            <a:off x="5941516" y="922370"/>
            <a:ext cx="300638" cy="1220071"/>
          </a:xfrm>
          <a:prstGeom prst="bentConnector3">
            <a:avLst>
              <a:gd name="adj1" fmla="val 50000"/>
            </a:avLst>
          </a:prstGeom>
          <a:solidFill>
            <a:schemeClr val="accent1"/>
          </a:solidFill>
          <a:ln w="12700" cap="flat" cmpd="sng" algn="ctr">
            <a:solidFill>
              <a:schemeClr val="tx1"/>
            </a:solidFill>
            <a:prstDash val="solid"/>
            <a:round/>
            <a:headEnd type="oval"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038" name="Group 1037">
            <a:extLst>
              <a:ext uri="{FF2B5EF4-FFF2-40B4-BE49-F238E27FC236}">
                <a16:creationId xmlns:a16="http://schemas.microsoft.com/office/drawing/2014/main" id="{EDD60EF3-2E60-3DF0-8D99-97B4443B57B1}"/>
              </a:ext>
            </a:extLst>
          </p:cNvPr>
          <p:cNvGrpSpPr/>
          <p:nvPr/>
        </p:nvGrpSpPr>
        <p:grpSpPr>
          <a:xfrm>
            <a:off x="8441690" y="1682725"/>
            <a:ext cx="1944216" cy="2653579"/>
            <a:chOff x="8441690" y="1774328"/>
            <a:chExt cx="1944216" cy="2653579"/>
          </a:xfrm>
          <a:effectLst>
            <a:outerShdw blurRad="50800" dist="38100" dir="2700000" algn="tl" rotWithShape="0">
              <a:prstClr val="black">
                <a:alpha val="40000"/>
              </a:prstClr>
            </a:outerShdw>
          </a:effectLst>
        </p:grpSpPr>
        <p:sp>
          <p:nvSpPr>
            <p:cNvPr id="1027" name="Rectangle 1026">
              <a:extLst>
                <a:ext uri="{FF2B5EF4-FFF2-40B4-BE49-F238E27FC236}">
                  <a16:creationId xmlns:a16="http://schemas.microsoft.com/office/drawing/2014/main" id="{265C69BF-B869-8388-D33A-F3B984D7DDEF}"/>
                </a:ext>
              </a:extLst>
            </p:cNvPr>
            <p:cNvSpPr/>
            <p:nvPr/>
          </p:nvSpPr>
          <p:spPr bwMode="auto">
            <a:xfrm>
              <a:off x="8441690" y="2328496"/>
              <a:ext cx="1944216" cy="2099411"/>
            </a:xfrm>
            <a:prstGeom prst="rect">
              <a:avLst/>
            </a:prstGeom>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Autofit/>
            </a:bodyPr>
            <a:lstStyle/>
            <a:p>
              <a:pPr algn="ctr"/>
              <a:endParaRPr lang="en-US" sz="1400" b="1" dirty="0"/>
            </a:p>
          </p:txBody>
        </p:sp>
        <p:sp>
          <p:nvSpPr>
            <p:cNvPr id="1028" name="Rectangle 1027">
              <a:extLst>
                <a:ext uri="{FF2B5EF4-FFF2-40B4-BE49-F238E27FC236}">
                  <a16:creationId xmlns:a16="http://schemas.microsoft.com/office/drawing/2014/main" id="{E3A1812B-9560-6D7E-39E1-C9648BB58043}"/>
                </a:ext>
              </a:extLst>
            </p:cNvPr>
            <p:cNvSpPr/>
            <p:nvPr/>
          </p:nvSpPr>
          <p:spPr bwMode="auto">
            <a:xfrm>
              <a:off x="8441690" y="1774328"/>
              <a:ext cx="1944216" cy="554169"/>
            </a:xfrm>
            <a:prstGeom prst="rect">
              <a:avLst/>
            </a:prstGeom>
            <a:solidFill>
              <a:srgbClr val="6699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a:r>
                <a:rPr lang="en-US" sz="1400" b="1" dirty="0">
                  <a:solidFill>
                    <a:schemeClr val="bg1"/>
                  </a:solidFill>
                </a:rPr>
                <a:t>2024 </a:t>
              </a:r>
              <a:r>
                <a:rPr lang="en-US" sz="1400" b="1" i="1" dirty="0">
                  <a:solidFill>
                    <a:schemeClr val="bg1"/>
                  </a:solidFill>
                </a:rPr>
                <a:t>Approval of two PPARs for PBC</a:t>
              </a:r>
            </a:p>
          </p:txBody>
        </p:sp>
        <p:grpSp>
          <p:nvGrpSpPr>
            <p:cNvPr id="1034" name="Group 1033">
              <a:extLst>
                <a:ext uri="{FF2B5EF4-FFF2-40B4-BE49-F238E27FC236}">
                  <a16:creationId xmlns:a16="http://schemas.microsoft.com/office/drawing/2014/main" id="{6EDABB1E-62C6-AAFF-20E4-1D38F66AD704}"/>
                </a:ext>
              </a:extLst>
            </p:cNvPr>
            <p:cNvGrpSpPr/>
            <p:nvPr/>
          </p:nvGrpSpPr>
          <p:grpSpPr>
            <a:xfrm>
              <a:off x="8513138" y="2716934"/>
              <a:ext cx="1801320" cy="1306559"/>
              <a:chOff x="8513138" y="2619266"/>
              <a:chExt cx="1801320" cy="1306559"/>
            </a:xfrm>
          </p:grpSpPr>
          <p:pic>
            <p:nvPicPr>
              <p:cNvPr id="1032" name="Picture 2" descr="IQIRVO elafibranor 80 mg tablets">
                <a:extLst>
                  <a:ext uri="{FF2B5EF4-FFF2-40B4-BE49-F238E27FC236}">
                    <a16:creationId xmlns:a16="http://schemas.microsoft.com/office/drawing/2014/main" id="{B0CC392F-F868-2AF1-2B45-320604573A6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05137" y="2619266"/>
                <a:ext cx="1417323" cy="605584"/>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4" descr="What is LIVDELZI® (seladelpar)?">
                <a:extLst>
                  <a:ext uri="{FF2B5EF4-FFF2-40B4-BE49-F238E27FC236}">
                    <a16:creationId xmlns:a16="http://schemas.microsoft.com/office/drawing/2014/main" id="{79C84E5C-A9A2-0B4B-70EE-609EAFD084DD}"/>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40015" b="34296"/>
              <a:stretch/>
            </p:blipFill>
            <p:spPr bwMode="auto">
              <a:xfrm>
                <a:off x="8513138" y="3463077"/>
                <a:ext cx="1801320" cy="462748"/>
              </a:xfrm>
              <a:prstGeom prst="rect">
                <a:avLst/>
              </a:prstGeom>
              <a:noFill/>
              <a:extLst>
                <a:ext uri="{909E8E84-426E-40DD-AFC4-6F175D3DCCD1}">
                  <a14:hiddenFill xmlns:a14="http://schemas.microsoft.com/office/drawing/2010/main">
                    <a:solidFill>
                      <a:srgbClr val="FFFFFF"/>
                    </a:solidFill>
                  </a14:hiddenFill>
                </a:ext>
              </a:extLst>
            </p:spPr>
          </p:pic>
        </p:grpSp>
      </p:grpSp>
      <p:cxnSp>
        <p:nvCxnSpPr>
          <p:cNvPr id="1035" name="Connector: Elbow 1034">
            <a:extLst>
              <a:ext uri="{FF2B5EF4-FFF2-40B4-BE49-F238E27FC236}">
                <a16:creationId xmlns:a16="http://schemas.microsoft.com/office/drawing/2014/main" id="{5376DB05-8BF6-9CA3-511A-76EECF48D67A}"/>
              </a:ext>
            </a:extLst>
          </p:cNvPr>
          <p:cNvCxnSpPr>
            <a:cxnSpLocks/>
            <a:stCxn id="1028" idx="0"/>
            <a:endCxn id="15" idx="2"/>
          </p:cNvCxnSpPr>
          <p:nvPr/>
        </p:nvCxnSpPr>
        <p:spPr bwMode="auto">
          <a:xfrm rot="5400000" flipH="1" flipV="1">
            <a:off x="9587898" y="1207987"/>
            <a:ext cx="300638" cy="648838"/>
          </a:xfrm>
          <a:prstGeom prst="bentConnector3">
            <a:avLst>
              <a:gd name="adj1" fmla="val 50000"/>
            </a:avLst>
          </a:prstGeom>
          <a:solidFill>
            <a:schemeClr val="accent1"/>
          </a:solidFill>
          <a:ln w="12700" cap="flat" cmpd="sng" algn="ctr">
            <a:solidFill>
              <a:schemeClr val="tx1"/>
            </a:solidFill>
            <a:prstDash val="solid"/>
            <a:round/>
            <a:headEnd type="oval"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a:extLst>
              <a:ext uri="{FF2B5EF4-FFF2-40B4-BE49-F238E27FC236}">
                <a16:creationId xmlns:a16="http://schemas.microsoft.com/office/drawing/2014/main" id="{1E2EBCEE-2978-76AF-037D-4DAC80218004}"/>
              </a:ext>
            </a:extLst>
          </p:cNvPr>
          <p:cNvCxnSpPr>
            <a:stCxn id="27" idx="2"/>
            <a:endCxn id="27" idx="2"/>
          </p:cNvCxnSpPr>
          <p:nvPr/>
        </p:nvCxnSpPr>
        <p:spPr bwMode="auto">
          <a:xfrm flipH="1" flipV="1">
            <a:off x="2513220" y="1311970"/>
            <a:ext cx="1" cy="70117"/>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Connector 18">
            <a:extLst>
              <a:ext uri="{FF2B5EF4-FFF2-40B4-BE49-F238E27FC236}">
                <a16:creationId xmlns:a16="http://schemas.microsoft.com/office/drawing/2014/main" id="{6A14C4FF-348D-64A8-56B5-A2F4D7DF3DC1}"/>
              </a:ext>
            </a:extLst>
          </p:cNvPr>
          <p:cNvCxnSpPr/>
          <p:nvPr/>
        </p:nvCxnSpPr>
        <p:spPr bwMode="auto">
          <a:xfrm flipH="1" flipV="1">
            <a:off x="4392079" y="1311970"/>
            <a:ext cx="1" cy="70117"/>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9">
            <a:extLst>
              <a:ext uri="{FF2B5EF4-FFF2-40B4-BE49-F238E27FC236}">
                <a16:creationId xmlns:a16="http://schemas.microsoft.com/office/drawing/2014/main" id="{E26D38A2-DB40-075C-25C5-8BF381F2F082}"/>
              </a:ext>
            </a:extLst>
          </p:cNvPr>
          <p:cNvCxnSpPr/>
          <p:nvPr/>
        </p:nvCxnSpPr>
        <p:spPr bwMode="auto">
          <a:xfrm flipH="1" flipV="1">
            <a:off x="8175040" y="1311970"/>
            <a:ext cx="1" cy="70117"/>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Rectangle: Rounded Corners 20">
            <a:extLst>
              <a:ext uri="{FF2B5EF4-FFF2-40B4-BE49-F238E27FC236}">
                <a16:creationId xmlns:a16="http://schemas.microsoft.com/office/drawing/2014/main" id="{7E40017C-DEBB-9CF0-A9A7-7CCBF22975A2}"/>
              </a:ext>
            </a:extLst>
          </p:cNvPr>
          <p:cNvSpPr/>
          <p:nvPr/>
        </p:nvSpPr>
        <p:spPr bwMode="auto">
          <a:xfrm>
            <a:off x="305346" y="6037097"/>
            <a:ext cx="10086764" cy="646986"/>
          </a:xfrm>
          <a:prstGeom prst="roundRect">
            <a:avLst/>
          </a:prstGeom>
          <a:noFill/>
          <a:ln w="38100" cap="flat" cmpd="sng" algn="ctr">
            <a:solidFill>
              <a:srgbClr val="679524"/>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eaLnBrk="0" fontAlgn="base" hangingPunct="0">
              <a:spcBef>
                <a:spcPct val="0"/>
              </a:spcBef>
              <a:spcAft>
                <a:spcPct val="0"/>
              </a:spcAft>
            </a:pPr>
            <a:r>
              <a:rPr lang="en-GB" sz="1600" b="1" dirty="0">
                <a:latin typeface="+mj-lt"/>
              </a:rPr>
              <a:t>PPARs approved for use in PBC, and if lanifibranor is approved for the treatment of MASH and gets to market, the hepatology community is likely to broadly accept PPARs for chronic liver disease.</a:t>
            </a:r>
          </a:p>
        </p:txBody>
      </p:sp>
      <p:sp>
        <p:nvSpPr>
          <p:cNvPr id="23" name="TextBox 22">
            <a:extLst>
              <a:ext uri="{FF2B5EF4-FFF2-40B4-BE49-F238E27FC236}">
                <a16:creationId xmlns:a16="http://schemas.microsoft.com/office/drawing/2014/main" id="{0576A221-F11D-C8E3-67D1-A78E179028FF}"/>
              </a:ext>
            </a:extLst>
          </p:cNvPr>
          <p:cNvSpPr txBox="1"/>
          <p:nvPr/>
        </p:nvSpPr>
        <p:spPr>
          <a:xfrm>
            <a:off x="305906" y="4357509"/>
            <a:ext cx="1940616" cy="1404000"/>
          </a:xfrm>
          <a:prstGeom prst="rect">
            <a:avLst/>
          </a:prstGeom>
          <a:solidFill>
            <a:srgbClr val="F7F7F7"/>
          </a:solidFill>
          <a:ln w="28575">
            <a:solidFill>
              <a:srgbClr val="679524"/>
            </a:solidFill>
          </a:ln>
        </p:spPr>
        <p:txBody>
          <a:bodyPr wrap="square" rtlCol="0" anchor="ctr">
            <a:spAutoFit/>
          </a:bodyPr>
          <a:lstStyle/>
          <a:p>
            <a:pPr marL="0" indent="0" algn="ctr">
              <a:buNone/>
              <a:defRPr/>
            </a:pPr>
            <a:r>
              <a:rPr kumimoji="0" lang="en-US" sz="1400" b="0" u="none" strike="noStrike" kern="1200" cap="none" spc="0" normalizeH="0" baseline="0" noProof="0" dirty="0">
                <a:ln>
                  <a:noFill/>
                </a:ln>
                <a:effectLst/>
                <a:uLnTx/>
                <a:uFillTx/>
                <a:ea typeface="MS PGothic" panose="020B0600070205080204" pitchFamily="34" charset="-128"/>
                <a:cs typeface="Arial" panose="020B0604020202020204" pitchFamily="34" charset="0"/>
              </a:rPr>
              <a:t>Side effects including </a:t>
            </a:r>
            <a:r>
              <a:rPr lang="en-US" sz="1400" b="0" dirty="0"/>
              <a:t>s</a:t>
            </a:r>
            <a:r>
              <a:rPr kumimoji="0" lang="en-US" sz="1400" b="0" u="none" strike="noStrike" kern="1200" cap="none" spc="0" normalizeH="0" baseline="0" noProof="0" dirty="0" err="1">
                <a:ln>
                  <a:noFill/>
                </a:ln>
                <a:effectLst/>
                <a:uLnTx/>
                <a:uFillTx/>
                <a:ea typeface="MS PGothic" panose="020B0600070205080204" pitchFamily="34" charset="-128"/>
                <a:cs typeface="Arial" panose="020B0604020202020204" pitchFamily="34" charset="0"/>
              </a:rPr>
              <a:t>uspicion</a:t>
            </a:r>
            <a:r>
              <a:rPr kumimoji="0" lang="en-US" sz="1400" b="0" u="none" strike="noStrike" kern="1200" cap="none" spc="0" normalizeH="0" baseline="0" noProof="0" dirty="0">
                <a:ln>
                  <a:noFill/>
                </a:ln>
                <a:effectLst/>
                <a:uLnTx/>
                <a:uFillTx/>
                <a:ea typeface="MS PGothic" panose="020B0600070205080204" pitchFamily="34" charset="-128"/>
                <a:cs typeface="Arial" panose="020B0604020202020204" pitchFamily="34" charset="0"/>
              </a:rPr>
              <a:t> of bladder cancer, and cardiac toxicity erodes the perception of PPARs, especially TZD’s</a:t>
            </a:r>
          </a:p>
        </p:txBody>
      </p:sp>
      <p:sp>
        <p:nvSpPr>
          <p:cNvPr id="24" name="TextBox 23">
            <a:extLst>
              <a:ext uri="{FF2B5EF4-FFF2-40B4-BE49-F238E27FC236}">
                <a16:creationId xmlns:a16="http://schemas.microsoft.com/office/drawing/2014/main" id="{A5BF5BAC-D700-7421-C70E-B6F317EF0397}"/>
              </a:ext>
            </a:extLst>
          </p:cNvPr>
          <p:cNvSpPr txBox="1"/>
          <p:nvPr/>
        </p:nvSpPr>
        <p:spPr>
          <a:xfrm>
            <a:off x="3021434" y="4357509"/>
            <a:ext cx="1940616" cy="1404000"/>
          </a:xfrm>
          <a:prstGeom prst="rect">
            <a:avLst/>
          </a:prstGeom>
          <a:solidFill>
            <a:srgbClr val="F7F7F7"/>
          </a:solidFill>
          <a:ln w="28575">
            <a:solidFill>
              <a:srgbClr val="679524"/>
            </a:solidFill>
          </a:ln>
        </p:spPr>
        <p:txBody>
          <a:bodyPr wrap="square" rtlCol="0" anchor="ctr">
            <a:spAutoFit/>
          </a:bodyPr>
          <a:lstStyle/>
          <a:p>
            <a:pPr algn="ctr"/>
            <a:r>
              <a:rPr lang="en-US" sz="1400" dirty="0"/>
              <a:t>Rosiglitazone REMS program leaves a cloud over the whole PPAR field</a:t>
            </a:r>
          </a:p>
        </p:txBody>
      </p:sp>
      <p:sp>
        <p:nvSpPr>
          <p:cNvPr id="25" name="TextBox 24">
            <a:extLst>
              <a:ext uri="{FF2B5EF4-FFF2-40B4-BE49-F238E27FC236}">
                <a16:creationId xmlns:a16="http://schemas.microsoft.com/office/drawing/2014/main" id="{873C679E-10CF-7971-9DD3-8C38DDD8DF90}"/>
              </a:ext>
            </a:extLst>
          </p:cNvPr>
          <p:cNvSpPr txBox="1"/>
          <p:nvPr/>
        </p:nvSpPr>
        <p:spPr>
          <a:xfrm>
            <a:off x="5729762" y="4357509"/>
            <a:ext cx="4662348" cy="1404000"/>
          </a:xfrm>
          <a:prstGeom prst="rect">
            <a:avLst/>
          </a:prstGeom>
          <a:solidFill>
            <a:srgbClr val="F7F7F7"/>
          </a:solidFill>
          <a:ln w="28575">
            <a:solidFill>
              <a:srgbClr val="679524"/>
            </a:solidFill>
          </a:ln>
        </p:spPr>
        <p:txBody>
          <a:bodyPr wrap="square" rtlCol="0" anchor="ctr">
            <a:spAutoFit/>
          </a:bodyPr>
          <a:lstStyle/>
          <a:p>
            <a:pPr algn="ctr"/>
            <a:r>
              <a:rPr lang="en-US" sz="1400" dirty="0"/>
              <a:t>Beyond Rosiglitazone – since 2012, meta-analyses demonstrated no association between pioglitazone and bladder cancer.</a:t>
            </a:r>
          </a:p>
          <a:p>
            <a:pPr algn="ctr"/>
            <a:r>
              <a:rPr lang="en-US" sz="1400" dirty="0"/>
              <a:t>Pioglitazone consistently shows outcomes benefit in multiple patient populations</a:t>
            </a:r>
          </a:p>
        </p:txBody>
      </p:sp>
    </p:spTree>
    <p:extLst>
      <p:ext uri="{BB962C8B-B14F-4D97-AF65-F5344CB8AC3E}">
        <p14:creationId xmlns:p14="http://schemas.microsoft.com/office/powerpoint/2010/main" val="2535171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264C2-EA4E-0DA7-B8CB-E5EAC707DC26}"/>
            </a:ext>
          </a:extLst>
        </p:cNvPr>
        <p:cNvGrpSpPr/>
        <p:nvPr/>
      </p:nvGrpSpPr>
      <p:grpSpPr>
        <a:xfrm>
          <a:off x="0" y="0"/>
          <a:ext cx="0" cy="0"/>
          <a:chOff x="0" y="0"/>
          <a:chExt cx="0" cy="0"/>
        </a:xfrm>
      </p:grpSpPr>
      <p:sp>
        <p:nvSpPr>
          <p:cNvPr id="13" name="ZoneTexte 1156">
            <a:extLst>
              <a:ext uri="{FF2B5EF4-FFF2-40B4-BE49-F238E27FC236}">
                <a16:creationId xmlns:a16="http://schemas.microsoft.com/office/drawing/2014/main" id="{DE18A7EA-1197-7D08-D59A-666A3507F48D}"/>
              </a:ext>
            </a:extLst>
          </p:cNvPr>
          <p:cNvSpPr txBox="1"/>
          <p:nvPr/>
        </p:nvSpPr>
        <p:spPr>
          <a:xfrm>
            <a:off x="263403" y="4643932"/>
            <a:ext cx="5440681" cy="2233373"/>
          </a:xfrm>
          <a:prstGeom prst="rect">
            <a:avLst/>
          </a:prstGeom>
          <a:solidFill>
            <a:schemeClr val="bg1">
              <a:lumMod val="95000"/>
            </a:schemeClr>
          </a:solidFill>
          <a:ln>
            <a:solidFill>
              <a:srgbClr val="669800"/>
            </a:solidFill>
          </a:ln>
        </p:spPr>
        <p:txBody>
          <a:bodyPr wrap="square" tIns="91440" bIns="91440" rtlCol="0" anchor="ctr">
            <a:noAutofit/>
          </a:bodyPr>
          <a:lstStyle/>
          <a:p>
            <a:pPr marL="285750" indent="-285750" eaLnBrk="0" fontAlgn="base" hangingPunct="0">
              <a:spcBef>
                <a:spcPct val="0"/>
              </a:spcBef>
              <a:spcAft>
                <a:spcPct val="0"/>
              </a:spcAft>
              <a:buClr>
                <a:srgbClr val="669900"/>
              </a:buClr>
              <a:buFont typeface="Wingdings 3" panose="05040102010807070707" pitchFamily="18" charset="2"/>
              <a:buChar char="u"/>
              <a:defRPr/>
            </a:pPr>
            <a:r>
              <a:rPr lang="en-US" sz="1400" dirty="0"/>
              <a:t>Pioglitazone is one of the recommended diabetes pharmacotherapy for patients with MASLD F0 to compensated cirrhosis</a:t>
            </a:r>
            <a:r>
              <a:rPr lang="en-US" sz="1400" baseline="30000" dirty="0"/>
              <a:t>(1)</a:t>
            </a:r>
          </a:p>
          <a:p>
            <a:pPr marL="285750" indent="-285750" eaLnBrk="0" fontAlgn="base" hangingPunct="0">
              <a:spcBef>
                <a:spcPct val="0"/>
              </a:spcBef>
              <a:spcAft>
                <a:spcPct val="0"/>
              </a:spcAft>
              <a:buClr>
                <a:srgbClr val="669900"/>
              </a:buClr>
              <a:buFont typeface="Wingdings 3" panose="05040102010807070707" pitchFamily="18" charset="2"/>
              <a:buChar char="u"/>
              <a:defRPr/>
            </a:pPr>
            <a:endParaRPr kumimoji="0" lang="en-US" sz="1400" b="0" i="1" u="none" strike="noStrike" kern="1200" cap="none" spc="0" normalizeH="0" baseline="0" noProof="0" dirty="0">
              <a:ln>
                <a:noFill/>
              </a:ln>
              <a:solidFill>
                <a:prstClr val="black"/>
              </a:solidFill>
              <a:effectLst/>
              <a:uLnTx/>
              <a:uFillTx/>
              <a:latin typeface="Arial" pitchFamily="34" charset="0"/>
              <a:ea typeface="+mn-ea"/>
              <a:cs typeface="+mn-cs"/>
            </a:endParaRPr>
          </a:p>
          <a:p>
            <a:pPr algn="ctr" eaLnBrk="0" fontAlgn="base" hangingPunct="0">
              <a:spcBef>
                <a:spcPct val="0"/>
              </a:spcBef>
              <a:spcAft>
                <a:spcPct val="0"/>
              </a:spcAft>
              <a:buClr>
                <a:srgbClr val="669900"/>
              </a:buClr>
              <a:defRPr/>
            </a:pPr>
            <a:r>
              <a:rPr kumimoji="0" lang="en-US" sz="1400" b="0" i="1" u="none" strike="noStrike" kern="1200" cap="none" spc="0" normalizeH="0" baseline="0" noProof="0" dirty="0">
                <a:ln>
                  <a:noFill/>
                </a:ln>
                <a:solidFill>
                  <a:prstClr val="black"/>
                </a:solidFill>
                <a:effectLst/>
                <a:uLnTx/>
                <a:uFillTx/>
                <a:latin typeface="Arial" pitchFamily="34" charset="0"/>
                <a:ea typeface="+mn-ea"/>
                <a:cs typeface="+mn-cs"/>
              </a:rPr>
              <a:t>“It is my opinion that PPAR gamma activation remains most effective in repletion of adiponectin levels and adiponectin is the missing link that connects the health of visceral adipose depot to systemic inflammation.” </a:t>
            </a:r>
            <a:br>
              <a:rPr kumimoji="0" lang="en-US" sz="1400" b="0" i="1" u="none" strike="noStrike" kern="1200" cap="none" spc="0" normalizeH="0" baseline="0" noProof="0" dirty="0">
                <a:ln>
                  <a:noFill/>
                </a:ln>
                <a:solidFill>
                  <a:prstClr val="black"/>
                </a:solidFill>
                <a:effectLst/>
                <a:uLnTx/>
                <a:uFillTx/>
                <a:latin typeface="Arial" pitchFamily="34" charset="0"/>
                <a:ea typeface="+mn-ea"/>
                <a:cs typeface="+mn-cs"/>
              </a:rPr>
            </a:br>
            <a:r>
              <a:rPr kumimoji="0" lang="en-US" sz="1400" b="0" i="1" u="none" strike="noStrike" kern="1200" cap="none" spc="0" normalizeH="0" baseline="0" noProof="0" dirty="0">
                <a:ln>
                  <a:noFill/>
                </a:ln>
                <a:solidFill>
                  <a:prstClr val="black"/>
                </a:solidFill>
                <a:effectLst/>
                <a:uLnTx/>
                <a:uFillTx/>
                <a:latin typeface="Arial" pitchFamily="34" charset="0"/>
                <a:ea typeface="+mn-ea"/>
                <a:cs typeface="+mn-cs"/>
              </a:rPr>
              <a:t>– </a:t>
            </a:r>
            <a:r>
              <a:rPr kumimoji="0" lang="en-US" sz="1400" b="1" i="1" u="none" strike="noStrike" kern="1200" cap="none" spc="0" normalizeH="0" baseline="0" noProof="0" dirty="0">
                <a:ln>
                  <a:noFill/>
                </a:ln>
                <a:solidFill>
                  <a:prstClr val="black"/>
                </a:solidFill>
                <a:effectLst/>
                <a:uLnTx/>
                <a:uFillTx/>
                <a:latin typeface="Arial" pitchFamily="34" charset="0"/>
                <a:ea typeface="+mn-ea"/>
                <a:cs typeface="+mn-cs"/>
              </a:rPr>
              <a:t>Kris Kowdley, Director at Liver Institute Northwest, </a:t>
            </a:r>
            <a:r>
              <a:rPr kumimoji="0" lang="en-GB" sz="1400" b="1" i="1" u="none" strike="noStrike" kern="1200" cap="none" spc="0" normalizeH="0" baseline="0" noProof="0" dirty="0">
                <a:ln>
                  <a:noFill/>
                </a:ln>
                <a:solidFill>
                  <a:prstClr val="black"/>
                </a:solidFill>
                <a:effectLst/>
                <a:uLnTx/>
                <a:uFillTx/>
                <a:latin typeface="Arial" pitchFamily="34" charset="0"/>
                <a:ea typeface="+mn-ea"/>
                <a:cs typeface="+mn-cs"/>
              </a:rPr>
              <a:t>Washington</a:t>
            </a:r>
            <a:r>
              <a:rPr kumimoji="0" lang="en-GB" sz="1400" i="1" u="none" strike="noStrike" kern="1200" cap="none" spc="0" normalizeH="0" baseline="0" noProof="0" dirty="0">
                <a:ln>
                  <a:noFill/>
                </a:ln>
                <a:solidFill>
                  <a:prstClr val="black"/>
                </a:solidFill>
                <a:effectLst/>
                <a:uLnTx/>
                <a:uFillTx/>
                <a:latin typeface="Arial" pitchFamily="34" charset="0"/>
                <a:ea typeface="+mn-ea"/>
                <a:cs typeface="+mn-cs"/>
              </a:rPr>
              <a:t>.</a:t>
            </a:r>
            <a:endParaRPr kumimoji="0" lang="en-US" sz="1400" i="1"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2" name="Titre 1">
            <a:extLst>
              <a:ext uri="{FF2B5EF4-FFF2-40B4-BE49-F238E27FC236}">
                <a16:creationId xmlns:a16="http://schemas.microsoft.com/office/drawing/2014/main" id="{354B2073-75A7-F15F-8F42-D48DC01191AA}"/>
              </a:ext>
            </a:extLst>
          </p:cNvPr>
          <p:cNvSpPr>
            <a:spLocks noGrp="1"/>
          </p:cNvSpPr>
          <p:nvPr>
            <p:ph type="title"/>
          </p:nvPr>
        </p:nvSpPr>
        <p:spPr>
          <a:xfrm>
            <a:off x="305906" y="77795"/>
            <a:ext cx="10080000" cy="831639"/>
          </a:xfrm>
        </p:spPr>
        <p:txBody>
          <a:bodyPr lIns="0" tIns="36000" rIns="0" bIns="36000" anchor="ctr" anchorCtr="0">
            <a:noAutofit/>
          </a:bodyPr>
          <a:lstStyle/>
          <a:p>
            <a:r>
              <a:rPr kumimoji="0" lang="en-US" altLang="fr-FR" sz="2200" b="1" i="0" u="none" strike="noStrike" kern="0" cap="none" spc="0" normalizeH="0" baseline="0" noProof="0" dirty="0">
                <a:ln>
                  <a:noFill/>
                </a:ln>
                <a:solidFill>
                  <a:srgbClr val="669800"/>
                </a:solidFill>
                <a:effectLst/>
                <a:uLnTx/>
                <a:uFillTx/>
                <a:latin typeface="Arial"/>
                <a:ea typeface="+mj-ea"/>
                <a:cs typeface="Calibri" panose="020F0502020204030204" pitchFamily="34" charset="0"/>
                <a:sym typeface="Wingdings" panose="05000000000000000000" pitchFamily="2" charset="2"/>
              </a:rPr>
              <a:t>Clinicians and industry have recognized the value of PPAR agonists</a:t>
            </a:r>
            <a:br>
              <a:rPr kumimoji="0" lang="en-US" altLang="fr-FR" sz="2200" b="1" i="0" u="none" strike="noStrike" kern="0" cap="none" spc="0" normalizeH="0" baseline="0" noProof="0" dirty="0">
                <a:ln>
                  <a:noFill/>
                </a:ln>
                <a:solidFill>
                  <a:srgbClr val="669800"/>
                </a:solidFill>
                <a:effectLst/>
                <a:uLnTx/>
                <a:uFillTx/>
                <a:latin typeface="Arial"/>
                <a:ea typeface="+mj-ea"/>
                <a:cs typeface="Calibri" panose="020F0502020204030204" pitchFamily="34" charset="0"/>
                <a:sym typeface="Wingdings" panose="05000000000000000000" pitchFamily="2" charset="2"/>
              </a:rPr>
            </a:br>
            <a:r>
              <a:rPr kumimoji="0" lang="en-US" sz="1800" b="0" i="1" u="none" strike="noStrike" kern="0" cap="none" spc="0" normalizeH="0" baseline="0" noProof="0" dirty="0">
                <a:ln>
                  <a:noFill/>
                </a:ln>
                <a:solidFill>
                  <a:srgbClr val="669800"/>
                </a:solidFill>
                <a:effectLst/>
                <a:uLnTx/>
                <a:uFillTx/>
                <a:latin typeface="Arial"/>
                <a:ea typeface="+mj-ea"/>
                <a:cs typeface="Calibri" panose="020F0502020204030204" pitchFamily="34" charset="0"/>
              </a:rPr>
              <a:t>Prescriptions and M&amp;A support the potential of this class of drugs</a:t>
            </a:r>
            <a:endParaRPr lang="en-US" altLang="fr-FR" sz="2200" strike="sngStrike" dirty="0">
              <a:solidFill>
                <a:srgbClr val="FF0000"/>
              </a:solidFill>
              <a:latin typeface="+mn-lt"/>
              <a:cs typeface="Calibri" panose="020F0502020204030204" pitchFamily="34" charset="0"/>
              <a:sym typeface="Wingdings" panose="05000000000000000000" pitchFamily="2" charset="2"/>
            </a:endParaRPr>
          </a:p>
        </p:txBody>
      </p:sp>
      <p:sp>
        <p:nvSpPr>
          <p:cNvPr id="8" name="Text Placeholder 7">
            <a:extLst>
              <a:ext uri="{FF2B5EF4-FFF2-40B4-BE49-F238E27FC236}">
                <a16:creationId xmlns:a16="http://schemas.microsoft.com/office/drawing/2014/main" id="{4C0CB000-AD36-7202-1F80-6A8CBA499C6A}"/>
              </a:ext>
            </a:extLst>
          </p:cNvPr>
          <p:cNvSpPr>
            <a:spLocks noGrp="1"/>
          </p:cNvSpPr>
          <p:nvPr>
            <p:ph type="body" idx="15"/>
          </p:nvPr>
        </p:nvSpPr>
        <p:spPr/>
        <p:txBody>
          <a:bodyPr/>
          <a:lstStyle/>
          <a:p>
            <a:r>
              <a:rPr lang="en-US" dirty="0"/>
              <a:t>Source: IQVIA Script Data; KOL Interviews; Inventiva Analysis; (1) </a:t>
            </a:r>
            <a:r>
              <a:rPr lang="fr-FR" sz="800" dirty="0"/>
              <a:t>2025 ADA Standard of care</a:t>
            </a:r>
            <a:endParaRPr lang="en-US" dirty="0"/>
          </a:p>
        </p:txBody>
      </p:sp>
      <p:sp>
        <p:nvSpPr>
          <p:cNvPr id="12" name="Slide Title">
            <a:extLst>
              <a:ext uri="{FF2B5EF4-FFF2-40B4-BE49-F238E27FC236}">
                <a16:creationId xmlns:a16="http://schemas.microsoft.com/office/drawing/2014/main" id="{FC40076C-4AD5-3AF7-047B-4D318DDC824C}"/>
              </a:ext>
            </a:extLst>
          </p:cNvPr>
          <p:cNvSpPr txBox="1">
            <a:spLocks/>
          </p:cNvSpPr>
          <p:nvPr/>
        </p:nvSpPr>
        <p:spPr>
          <a:xfrm>
            <a:off x="263403" y="1721396"/>
            <a:ext cx="5440681" cy="274320"/>
          </a:xfrm>
          <a:prstGeom prst="rect">
            <a:avLst/>
          </a:prstGeom>
        </p:spPr>
        <p:txBody>
          <a:bodyPr wrap="none" lIns="0" tIns="0" rIns="0" bIns="0" anchor="t"/>
          <a:lstStyle>
            <a:defPPr>
              <a:defRPr lang="fr-FR"/>
            </a:defPPr>
            <a:lvl1pPr marL="114300" indent="-114300" algn="ctr" defTabSz="762000" fontAlgn="base">
              <a:spcBef>
                <a:spcPts val="300"/>
              </a:spcBef>
              <a:spcAft>
                <a:spcPts val="300"/>
              </a:spcAft>
              <a:buFontTx/>
              <a:buNone/>
              <a:defRPr sz="1600" b="1">
                <a:latin typeface="+mj-lt"/>
                <a:cs typeface="Arial" charset="0"/>
              </a:defRPr>
            </a:lvl1pPr>
            <a:lvl2pPr marL="685800" indent="-457200">
              <a:spcBef>
                <a:spcPct val="20000"/>
              </a:spcBef>
              <a:buFont typeface="Arial" pitchFamily="34" charset="0"/>
              <a:buChar char="–"/>
              <a:defRPr sz="1300">
                <a:solidFill>
                  <a:srgbClr val="000000"/>
                </a:solidFill>
                <a:latin typeface="+mj-lt"/>
                <a:cs typeface="Arial" pitchFamily="34" charset="0"/>
              </a:defRPr>
            </a:lvl2pPr>
            <a:lvl3pPr marL="685800" indent="-457200">
              <a:spcBef>
                <a:spcPct val="20000"/>
              </a:spcBef>
              <a:buFont typeface="Arial" pitchFamily="34" charset="0"/>
              <a:buChar char="•"/>
              <a:defRPr sz="1300"/>
            </a:lvl3pPr>
            <a:lvl4pPr marL="685800" indent="-457200">
              <a:spcBef>
                <a:spcPct val="20000"/>
              </a:spcBef>
              <a:buFont typeface="Arial" pitchFamily="34" charset="0"/>
              <a:buChar char="–"/>
              <a:defRPr sz="1300"/>
            </a:lvl4pPr>
            <a:lvl5pPr marL="685800" indent="-457200">
              <a:spcBef>
                <a:spcPct val="20000"/>
              </a:spcBef>
              <a:buFont typeface="Arial" pitchFamily="34" charset="0"/>
              <a:buChar char="»"/>
              <a:defRPr sz="13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dirty="0">
                <a:solidFill>
                  <a:srgbClr val="385723"/>
                </a:solidFill>
                <a:latin typeface="Arial"/>
                <a:cs typeface="+mn-cs"/>
              </a:rPr>
              <a:t>Pioglitazone U.S</a:t>
            </a:r>
            <a:r>
              <a:rPr lang="en-US" dirty="0"/>
              <a:t>. </a:t>
            </a:r>
            <a:r>
              <a:rPr lang="en-US" dirty="0">
                <a:solidFill>
                  <a:srgbClr val="385723"/>
                </a:solidFill>
                <a:latin typeface="Arial"/>
                <a:cs typeface="+mn-cs"/>
              </a:rPr>
              <a:t>Annual </a:t>
            </a:r>
            <a:r>
              <a:rPr lang="en-US" dirty="0" err="1">
                <a:solidFill>
                  <a:srgbClr val="385723"/>
                </a:solidFill>
                <a:latin typeface="Arial"/>
                <a:cs typeface="+mn-cs"/>
              </a:rPr>
              <a:t>TRx</a:t>
            </a:r>
            <a:r>
              <a:rPr lang="en-US" dirty="0">
                <a:solidFill>
                  <a:srgbClr val="385723"/>
                </a:solidFill>
                <a:latin typeface="Arial"/>
                <a:cs typeface="+mn-cs"/>
              </a:rPr>
              <a:t> </a:t>
            </a:r>
          </a:p>
        </p:txBody>
      </p:sp>
      <p:sp>
        <p:nvSpPr>
          <p:cNvPr id="3" name="Espace réservé du pied de page 3">
            <a:extLst>
              <a:ext uri="{FF2B5EF4-FFF2-40B4-BE49-F238E27FC236}">
                <a16:creationId xmlns:a16="http://schemas.microsoft.com/office/drawing/2014/main" id="{9E5CDB2E-D656-94B5-8F41-F0B8A2DA80C7}"/>
              </a:ext>
            </a:extLst>
          </p:cNvPr>
          <p:cNvSpPr>
            <a:spLocks noGrp="1"/>
          </p:cNvSpPr>
          <p:nvPr>
            <p:ph type="ftr" sz="quarter" idx="3"/>
          </p:nvPr>
        </p:nvSpPr>
        <p:spPr>
          <a:xfrm>
            <a:off x="305906" y="7250206"/>
            <a:ext cx="2519720" cy="252000"/>
          </a:xfrm>
          <a:prstGeom prst="rect">
            <a:avLst/>
          </a:prstGeom>
          <a:noFill/>
          <a:ln>
            <a:noFill/>
          </a:ln>
        </p:spPr>
        <p:txBody>
          <a:bodyPr lIns="0" tIns="36000" rIns="36000" bIns="36000" anchor="ctr" anchorCtr="0">
            <a:noAutofit/>
          </a:bodyPr>
          <a:lstStyle>
            <a:defPPr>
              <a:defRPr lang="fr-FR"/>
            </a:defPPr>
            <a:lvl1pPr marL="0" algn="l" defTabSz="914400" rtl="0" eaLnBrk="1" latinLnBrk="0" hangingPunct="1">
              <a:defRPr sz="900" b="1"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fr-FR" dirty="0"/>
              <a:t>Corporate Presentation | December 2024</a:t>
            </a:r>
            <a:endParaRPr kumimoji="0" lang="fr-FR" altLang="fr-FR"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pic>
        <p:nvPicPr>
          <p:cNvPr id="6" name="Picture 2" descr="Gilead Sciences - Most Loved Workplace®">
            <a:extLst>
              <a:ext uri="{FF2B5EF4-FFF2-40B4-BE49-F238E27FC236}">
                <a16:creationId xmlns:a16="http://schemas.microsoft.com/office/drawing/2014/main" id="{21ADC3F1-DD6E-167B-AEDD-5E550A9170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5845" y="2387302"/>
            <a:ext cx="3003769" cy="84303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ymaBay Therapeutics Digital Payments ...">
            <a:extLst>
              <a:ext uri="{FF2B5EF4-FFF2-40B4-BE49-F238E27FC236}">
                <a16:creationId xmlns:a16="http://schemas.microsoft.com/office/drawing/2014/main" id="{D97F0C15-24EE-B34D-6F17-9755A36F2B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7730" y="3340525"/>
            <a:ext cx="2634098" cy="89627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a:extLst>
              <a:ext uri="{FF2B5EF4-FFF2-40B4-BE49-F238E27FC236}">
                <a16:creationId xmlns:a16="http://schemas.microsoft.com/office/drawing/2014/main" id="{423E0BC9-19C3-8C6D-099A-9C0D889F2685}"/>
              </a:ext>
            </a:extLst>
          </p:cNvPr>
          <p:cNvGraphicFramePr>
            <a:graphicFrameLocks noGrp="1"/>
          </p:cNvGraphicFramePr>
          <p:nvPr>
            <p:extLst>
              <p:ext uri="{D42A27DB-BD31-4B8C-83A1-F6EECF244321}">
                <p14:modId xmlns:p14="http://schemas.microsoft.com/office/powerpoint/2010/main" val="2177442777"/>
              </p:ext>
            </p:extLst>
          </p:nvPr>
        </p:nvGraphicFramePr>
        <p:xfrm>
          <a:off x="263403" y="1994957"/>
          <a:ext cx="5440681" cy="2560320"/>
        </p:xfrm>
        <a:graphic>
          <a:graphicData uri="http://schemas.openxmlformats.org/drawingml/2006/table">
            <a:tbl>
              <a:tblPr firstRow="1" lastRow="1">
                <a:tableStyleId>{5C22544A-7EE6-4342-B048-85BDC9FD1C3A}</a:tableStyleId>
              </a:tblPr>
              <a:tblGrid>
                <a:gridCol w="2294263">
                  <a:extLst>
                    <a:ext uri="{9D8B030D-6E8A-4147-A177-3AD203B41FA5}">
                      <a16:colId xmlns:a16="http://schemas.microsoft.com/office/drawing/2014/main" val="2569079028"/>
                    </a:ext>
                  </a:extLst>
                </a:gridCol>
                <a:gridCol w="1048806">
                  <a:extLst>
                    <a:ext uri="{9D8B030D-6E8A-4147-A177-3AD203B41FA5}">
                      <a16:colId xmlns:a16="http://schemas.microsoft.com/office/drawing/2014/main" val="4184549768"/>
                    </a:ext>
                  </a:extLst>
                </a:gridCol>
                <a:gridCol w="1048806">
                  <a:extLst>
                    <a:ext uri="{9D8B030D-6E8A-4147-A177-3AD203B41FA5}">
                      <a16:colId xmlns:a16="http://schemas.microsoft.com/office/drawing/2014/main" val="4026167142"/>
                    </a:ext>
                  </a:extLst>
                </a:gridCol>
                <a:gridCol w="1048806">
                  <a:extLst>
                    <a:ext uri="{9D8B030D-6E8A-4147-A177-3AD203B41FA5}">
                      <a16:colId xmlns:a16="http://schemas.microsoft.com/office/drawing/2014/main" val="721762640"/>
                    </a:ext>
                  </a:extLst>
                </a:gridCol>
              </a:tblGrid>
              <a:tr h="256032">
                <a:tc>
                  <a:txBody>
                    <a:bodyPr/>
                    <a:lstStyle/>
                    <a:p>
                      <a:pPr algn="l" fontAlgn="b"/>
                      <a:endParaRPr lang="en-US" sz="1100" b="0" i="0" u="none" strike="noStrike" dirty="0">
                        <a:solidFill>
                          <a:schemeClr val="bg1"/>
                        </a:solidFill>
                        <a:effectLst/>
                        <a:latin typeface="+mn-lt"/>
                      </a:endParaRPr>
                    </a:p>
                  </a:txBody>
                  <a:tcPr marL="45720" marR="45720"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669900"/>
                    </a:solidFill>
                  </a:tcPr>
                </a:tc>
                <a:tc>
                  <a:txBody>
                    <a:bodyPr/>
                    <a:lstStyle/>
                    <a:p>
                      <a:pPr algn="r" fontAlgn="b"/>
                      <a:r>
                        <a:rPr lang="en-US" sz="1100" u="none" strike="noStrike" dirty="0">
                          <a:solidFill>
                            <a:schemeClr val="bg1"/>
                          </a:solidFill>
                          <a:effectLst/>
                          <a:latin typeface="+mn-lt"/>
                        </a:rPr>
                        <a:t>2022</a:t>
                      </a:r>
                      <a:endParaRPr lang="en-US" sz="1100" b="0" i="0" u="none" strike="noStrike" dirty="0">
                        <a:solidFill>
                          <a:schemeClr val="bg1"/>
                        </a:solidFill>
                        <a:effectLst/>
                        <a:latin typeface="+mn-lt"/>
                      </a:endParaRPr>
                    </a:p>
                  </a:txBody>
                  <a:tcPr marL="45720" marR="45720"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669900"/>
                    </a:solidFill>
                  </a:tcPr>
                </a:tc>
                <a:tc>
                  <a:txBody>
                    <a:bodyPr/>
                    <a:lstStyle/>
                    <a:p>
                      <a:pPr algn="r" fontAlgn="b"/>
                      <a:r>
                        <a:rPr lang="en-US" sz="1100" u="none" strike="noStrike" dirty="0">
                          <a:solidFill>
                            <a:schemeClr val="bg1"/>
                          </a:solidFill>
                          <a:effectLst/>
                          <a:latin typeface="+mn-lt"/>
                        </a:rPr>
                        <a:t>2023</a:t>
                      </a:r>
                      <a:endParaRPr lang="en-US" sz="1100" b="0" i="0" u="none" strike="noStrike" dirty="0">
                        <a:solidFill>
                          <a:schemeClr val="bg1"/>
                        </a:solidFill>
                        <a:effectLst/>
                        <a:latin typeface="+mn-lt"/>
                      </a:endParaRPr>
                    </a:p>
                  </a:txBody>
                  <a:tcPr marL="45720" marR="45720"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669900"/>
                    </a:solidFill>
                  </a:tcPr>
                </a:tc>
                <a:tc>
                  <a:txBody>
                    <a:bodyPr/>
                    <a:lstStyle/>
                    <a:p>
                      <a:pPr algn="r" fontAlgn="b"/>
                      <a:r>
                        <a:rPr lang="en-US" sz="1100" u="none" strike="noStrike" dirty="0">
                          <a:solidFill>
                            <a:schemeClr val="bg1"/>
                          </a:solidFill>
                          <a:effectLst/>
                          <a:latin typeface="+mn-lt"/>
                        </a:rPr>
                        <a:t>1H24</a:t>
                      </a:r>
                      <a:endParaRPr lang="en-US" sz="1100" b="0" i="0" u="none" strike="noStrike" dirty="0">
                        <a:solidFill>
                          <a:schemeClr val="bg1"/>
                        </a:solidFill>
                        <a:effectLst/>
                        <a:latin typeface="+mn-lt"/>
                      </a:endParaRPr>
                    </a:p>
                  </a:txBody>
                  <a:tcPr marL="45720" marR="45720"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669900"/>
                    </a:solidFill>
                  </a:tcPr>
                </a:tc>
                <a:extLst>
                  <a:ext uri="{0D108BD9-81ED-4DB2-BD59-A6C34878D82A}">
                    <a16:rowId xmlns:a16="http://schemas.microsoft.com/office/drawing/2014/main" val="1803799401"/>
                  </a:ext>
                </a:extLst>
              </a:tr>
              <a:tr h="256032">
                <a:tc>
                  <a:txBody>
                    <a:bodyPr/>
                    <a:lstStyle/>
                    <a:p>
                      <a:pPr algn="l" fontAlgn="b"/>
                      <a:r>
                        <a:rPr lang="en-US" sz="1100" u="none" strike="noStrike" dirty="0">
                          <a:solidFill>
                            <a:schemeClr val="tx1"/>
                          </a:solidFill>
                          <a:effectLst/>
                          <a:latin typeface="+mn-lt"/>
                        </a:rPr>
                        <a:t>ACTOPLUS MET</a:t>
                      </a:r>
                      <a:endParaRPr lang="en-US" sz="1100" b="0" i="0" u="none" strike="noStrike" dirty="0">
                        <a:solidFill>
                          <a:schemeClr val="tx1"/>
                        </a:solidFill>
                        <a:effectLst/>
                        <a:latin typeface="+mn-lt"/>
                      </a:endParaRPr>
                    </a:p>
                  </a:txBody>
                  <a:tcPr marL="45720" marR="45720"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fontAlgn="b"/>
                      <a:r>
                        <a:rPr lang="en-US" sz="1100" u="none" strike="noStrike">
                          <a:solidFill>
                            <a:schemeClr val="tx1"/>
                          </a:solidFill>
                          <a:effectLst/>
                          <a:latin typeface="+mn-lt"/>
                        </a:rPr>
                        <a:t>369</a:t>
                      </a:r>
                      <a:endParaRPr lang="en-US" sz="1100" b="0" i="0" u="none" strike="noStrike">
                        <a:solidFill>
                          <a:schemeClr val="tx1"/>
                        </a:solidFill>
                        <a:effectLst/>
                        <a:latin typeface="+mn-lt"/>
                      </a:endParaRPr>
                    </a:p>
                  </a:txBody>
                  <a:tcPr marL="45720" marR="45720"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fontAlgn="b"/>
                      <a:r>
                        <a:rPr lang="en-US" sz="1100" u="none" strike="noStrike">
                          <a:solidFill>
                            <a:schemeClr val="tx1"/>
                          </a:solidFill>
                          <a:effectLst/>
                          <a:latin typeface="+mn-lt"/>
                        </a:rPr>
                        <a:t>259</a:t>
                      </a:r>
                      <a:endParaRPr lang="en-US" sz="1100" b="0" i="0" u="none" strike="noStrike">
                        <a:solidFill>
                          <a:schemeClr val="tx1"/>
                        </a:solidFill>
                        <a:effectLst/>
                        <a:latin typeface="+mn-lt"/>
                      </a:endParaRPr>
                    </a:p>
                  </a:txBody>
                  <a:tcPr marL="45720" marR="45720"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fontAlgn="b"/>
                      <a:r>
                        <a:rPr lang="en-US" sz="1100" u="none" strike="noStrike" dirty="0">
                          <a:solidFill>
                            <a:schemeClr val="tx1"/>
                          </a:solidFill>
                          <a:effectLst/>
                          <a:latin typeface="+mn-lt"/>
                        </a:rPr>
                        <a:t>113</a:t>
                      </a:r>
                      <a:endParaRPr lang="en-US" sz="1100" b="0" i="0" u="none" strike="noStrike" dirty="0">
                        <a:solidFill>
                          <a:schemeClr val="tx1"/>
                        </a:solidFill>
                        <a:effectLst/>
                        <a:latin typeface="+mn-lt"/>
                      </a:endParaRPr>
                    </a:p>
                  </a:txBody>
                  <a:tcPr marL="45720" marR="45720"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76191803"/>
                  </a:ext>
                </a:extLst>
              </a:tr>
              <a:tr h="256032">
                <a:tc>
                  <a:txBody>
                    <a:bodyPr/>
                    <a:lstStyle/>
                    <a:p>
                      <a:pPr algn="l" fontAlgn="b"/>
                      <a:r>
                        <a:rPr lang="en-US" sz="1100" u="none" strike="noStrike" dirty="0">
                          <a:solidFill>
                            <a:schemeClr val="tx1"/>
                          </a:solidFill>
                          <a:effectLst/>
                          <a:latin typeface="+mn-lt"/>
                        </a:rPr>
                        <a:t>ACTOPLUS MET XR</a:t>
                      </a:r>
                      <a:endParaRPr lang="en-US" sz="1100" b="0" i="0" u="none" strike="noStrike" dirty="0">
                        <a:solidFill>
                          <a:schemeClr val="tx1"/>
                        </a:solidFill>
                        <a:effectLst/>
                        <a:latin typeface="+mn-lt"/>
                      </a:endParaRPr>
                    </a:p>
                  </a:txBody>
                  <a:tcPr marL="45720" marR="4572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u="none" strike="noStrike" dirty="0">
                          <a:solidFill>
                            <a:schemeClr val="tx1"/>
                          </a:solidFill>
                          <a:effectLst/>
                          <a:latin typeface="+mn-lt"/>
                        </a:rPr>
                        <a:t>1</a:t>
                      </a:r>
                      <a:endParaRPr lang="en-US" sz="1100" b="0" i="0" u="none" strike="noStrike" dirty="0">
                        <a:solidFill>
                          <a:schemeClr val="tx1"/>
                        </a:solidFill>
                        <a:effectLst/>
                        <a:latin typeface="+mn-lt"/>
                      </a:endParaRPr>
                    </a:p>
                  </a:txBody>
                  <a:tcPr marL="45720" marR="4572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u="none" strike="noStrike">
                          <a:solidFill>
                            <a:schemeClr val="tx1"/>
                          </a:solidFill>
                          <a:effectLst/>
                          <a:latin typeface="+mn-lt"/>
                        </a:rPr>
                        <a:t>1</a:t>
                      </a:r>
                      <a:endParaRPr lang="en-US" sz="1100" b="0" i="0" u="none" strike="noStrike">
                        <a:solidFill>
                          <a:schemeClr val="tx1"/>
                        </a:solidFill>
                        <a:effectLst/>
                        <a:latin typeface="+mn-lt"/>
                      </a:endParaRPr>
                    </a:p>
                  </a:txBody>
                  <a:tcPr marL="45720" marR="4572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u="none" strike="noStrike" dirty="0">
                          <a:solidFill>
                            <a:schemeClr val="tx1"/>
                          </a:solidFill>
                          <a:effectLst/>
                          <a:latin typeface="+mn-lt"/>
                        </a:rPr>
                        <a:t>–</a:t>
                      </a:r>
                      <a:endParaRPr lang="en-US" sz="1100" b="0" i="0" u="none" strike="noStrike" dirty="0">
                        <a:solidFill>
                          <a:schemeClr val="tx1"/>
                        </a:solidFill>
                        <a:effectLst/>
                        <a:latin typeface="+mn-lt"/>
                      </a:endParaRPr>
                    </a:p>
                  </a:txBody>
                  <a:tcPr marL="45720" marR="4572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49986013"/>
                  </a:ext>
                </a:extLst>
              </a:tr>
              <a:tr h="256032">
                <a:tc>
                  <a:txBody>
                    <a:bodyPr/>
                    <a:lstStyle/>
                    <a:p>
                      <a:pPr algn="l" fontAlgn="b"/>
                      <a:r>
                        <a:rPr lang="en-US" sz="1100" u="none" strike="noStrike" dirty="0">
                          <a:solidFill>
                            <a:schemeClr val="tx1"/>
                          </a:solidFill>
                          <a:effectLst/>
                          <a:latin typeface="+mn-lt"/>
                        </a:rPr>
                        <a:t>ACTOS</a:t>
                      </a:r>
                      <a:endParaRPr lang="en-US" sz="1100" b="0" i="0" u="none" strike="noStrike" dirty="0">
                        <a:solidFill>
                          <a:schemeClr val="tx1"/>
                        </a:solidFill>
                        <a:effectLst/>
                        <a:latin typeface="+mn-lt"/>
                      </a:endParaRPr>
                    </a:p>
                  </a:txBody>
                  <a:tcPr marL="45720" marR="4572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u="none" strike="noStrike" dirty="0">
                          <a:solidFill>
                            <a:schemeClr val="tx1"/>
                          </a:solidFill>
                          <a:effectLst/>
                          <a:latin typeface="+mn-lt"/>
                        </a:rPr>
                        <a:t>1,941</a:t>
                      </a:r>
                      <a:endParaRPr lang="en-US" sz="1100" b="0" i="0" u="none" strike="noStrike" dirty="0">
                        <a:solidFill>
                          <a:schemeClr val="tx1"/>
                        </a:solidFill>
                        <a:effectLst/>
                        <a:latin typeface="+mn-lt"/>
                      </a:endParaRPr>
                    </a:p>
                  </a:txBody>
                  <a:tcPr marL="45720" marR="4572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u="none" strike="noStrike">
                          <a:solidFill>
                            <a:schemeClr val="tx1"/>
                          </a:solidFill>
                          <a:effectLst/>
                          <a:latin typeface="+mn-lt"/>
                        </a:rPr>
                        <a:t>1,340</a:t>
                      </a:r>
                      <a:endParaRPr lang="en-US" sz="1100" b="0" i="0" u="none" strike="noStrike">
                        <a:solidFill>
                          <a:schemeClr val="tx1"/>
                        </a:solidFill>
                        <a:effectLst/>
                        <a:latin typeface="+mn-lt"/>
                      </a:endParaRPr>
                    </a:p>
                  </a:txBody>
                  <a:tcPr marL="45720" marR="4572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u="none" strike="noStrike">
                          <a:solidFill>
                            <a:schemeClr val="tx1"/>
                          </a:solidFill>
                          <a:effectLst/>
                          <a:latin typeface="+mn-lt"/>
                        </a:rPr>
                        <a:t>519</a:t>
                      </a:r>
                      <a:endParaRPr lang="en-US" sz="1100" b="0" i="0" u="none" strike="noStrike">
                        <a:solidFill>
                          <a:schemeClr val="tx1"/>
                        </a:solidFill>
                        <a:effectLst/>
                        <a:latin typeface="+mn-lt"/>
                      </a:endParaRPr>
                    </a:p>
                  </a:txBody>
                  <a:tcPr marL="45720" marR="4572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84389394"/>
                  </a:ext>
                </a:extLst>
              </a:tr>
              <a:tr h="256032">
                <a:tc>
                  <a:txBody>
                    <a:bodyPr/>
                    <a:lstStyle/>
                    <a:p>
                      <a:pPr algn="l" fontAlgn="b"/>
                      <a:r>
                        <a:rPr lang="en-US" sz="1100" u="none" strike="noStrike">
                          <a:solidFill>
                            <a:schemeClr val="tx1"/>
                          </a:solidFill>
                          <a:effectLst/>
                          <a:latin typeface="+mn-lt"/>
                        </a:rPr>
                        <a:t>AVANDIA</a:t>
                      </a:r>
                      <a:endParaRPr lang="en-US" sz="1100" b="0" i="0" u="none" strike="noStrike">
                        <a:solidFill>
                          <a:schemeClr val="tx1"/>
                        </a:solidFill>
                        <a:effectLst/>
                        <a:latin typeface="+mn-lt"/>
                      </a:endParaRPr>
                    </a:p>
                  </a:txBody>
                  <a:tcPr marL="45720" marR="4572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u="none" strike="noStrike" dirty="0">
                          <a:solidFill>
                            <a:schemeClr val="tx1"/>
                          </a:solidFill>
                          <a:effectLst/>
                          <a:latin typeface="+mn-lt"/>
                        </a:rPr>
                        <a:t>7</a:t>
                      </a:r>
                      <a:endParaRPr lang="en-US" sz="1100" b="0" i="0" u="none" strike="noStrike" dirty="0">
                        <a:solidFill>
                          <a:schemeClr val="tx1"/>
                        </a:solidFill>
                        <a:effectLst/>
                        <a:latin typeface="+mn-lt"/>
                      </a:endParaRPr>
                    </a:p>
                  </a:txBody>
                  <a:tcPr marL="45720" marR="4572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u="none" strike="noStrike">
                          <a:solidFill>
                            <a:schemeClr val="tx1"/>
                          </a:solidFill>
                          <a:effectLst/>
                          <a:latin typeface="+mn-lt"/>
                        </a:rPr>
                        <a:t>1</a:t>
                      </a:r>
                      <a:endParaRPr lang="en-US" sz="1100" b="0" i="0" u="none" strike="noStrike">
                        <a:solidFill>
                          <a:schemeClr val="tx1"/>
                        </a:solidFill>
                        <a:effectLst/>
                        <a:latin typeface="+mn-lt"/>
                      </a:endParaRPr>
                    </a:p>
                  </a:txBody>
                  <a:tcPr marL="45720" marR="4572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u="none" strike="noStrike" dirty="0">
                          <a:solidFill>
                            <a:schemeClr val="tx1"/>
                          </a:solidFill>
                          <a:effectLst/>
                          <a:latin typeface="+mn-lt"/>
                        </a:rPr>
                        <a:t>1</a:t>
                      </a:r>
                      <a:endParaRPr lang="en-US" sz="1100" b="0" i="0" u="none" strike="noStrike" dirty="0">
                        <a:solidFill>
                          <a:schemeClr val="tx1"/>
                        </a:solidFill>
                        <a:effectLst/>
                        <a:latin typeface="+mn-lt"/>
                      </a:endParaRPr>
                    </a:p>
                  </a:txBody>
                  <a:tcPr marL="45720" marR="4572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73042173"/>
                  </a:ext>
                </a:extLst>
              </a:tr>
              <a:tr h="256032">
                <a:tc>
                  <a:txBody>
                    <a:bodyPr/>
                    <a:lstStyle/>
                    <a:p>
                      <a:pPr algn="l" fontAlgn="b"/>
                      <a:r>
                        <a:rPr lang="en-US" sz="1100" u="none" strike="noStrike" dirty="0">
                          <a:solidFill>
                            <a:schemeClr val="tx1"/>
                          </a:solidFill>
                          <a:effectLst/>
                          <a:latin typeface="+mn-lt"/>
                        </a:rPr>
                        <a:t>DUETACT</a:t>
                      </a:r>
                      <a:endParaRPr lang="en-US" sz="1100" b="0" i="0" u="none" strike="noStrike" dirty="0">
                        <a:solidFill>
                          <a:schemeClr val="tx1"/>
                        </a:solidFill>
                        <a:effectLst/>
                        <a:latin typeface="+mn-lt"/>
                      </a:endParaRPr>
                    </a:p>
                  </a:txBody>
                  <a:tcPr marL="45720" marR="4572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u="none" strike="noStrike">
                          <a:solidFill>
                            <a:schemeClr val="tx1"/>
                          </a:solidFill>
                          <a:effectLst/>
                          <a:latin typeface="+mn-lt"/>
                        </a:rPr>
                        <a:t>35</a:t>
                      </a:r>
                      <a:endParaRPr lang="en-US" sz="1100" b="0" i="0" u="none" strike="noStrike">
                        <a:solidFill>
                          <a:schemeClr val="tx1"/>
                        </a:solidFill>
                        <a:effectLst/>
                        <a:latin typeface="+mn-lt"/>
                      </a:endParaRPr>
                    </a:p>
                  </a:txBody>
                  <a:tcPr marL="45720" marR="4572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u="none" strike="noStrike">
                          <a:solidFill>
                            <a:schemeClr val="tx1"/>
                          </a:solidFill>
                          <a:effectLst/>
                          <a:latin typeface="+mn-lt"/>
                        </a:rPr>
                        <a:t>16</a:t>
                      </a:r>
                      <a:endParaRPr lang="en-US" sz="1100" b="0" i="0" u="none" strike="noStrike">
                        <a:solidFill>
                          <a:schemeClr val="tx1"/>
                        </a:solidFill>
                        <a:effectLst/>
                        <a:latin typeface="+mn-lt"/>
                      </a:endParaRPr>
                    </a:p>
                  </a:txBody>
                  <a:tcPr marL="45720" marR="4572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u="none" strike="noStrike" dirty="0">
                          <a:solidFill>
                            <a:schemeClr val="tx1"/>
                          </a:solidFill>
                          <a:effectLst/>
                          <a:latin typeface="+mn-lt"/>
                        </a:rPr>
                        <a:t>2</a:t>
                      </a:r>
                      <a:endParaRPr lang="en-US" sz="1100" b="0" i="0" u="none" strike="noStrike" dirty="0">
                        <a:solidFill>
                          <a:schemeClr val="tx1"/>
                        </a:solidFill>
                        <a:effectLst/>
                        <a:latin typeface="+mn-lt"/>
                      </a:endParaRPr>
                    </a:p>
                  </a:txBody>
                  <a:tcPr marL="45720" marR="4572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00867984"/>
                  </a:ext>
                </a:extLst>
              </a:tr>
              <a:tr h="256032">
                <a:tc>
                  <a:txBody>
                    <a:bodyPr/>
                    <a:lstStyle/>
                    <a:p>
                      <a:pPr algn="l" fontAlgn="b"/>
                      <a:r>
                        <a:rPr lang="en-US" sz="1100" u="none" strike="noStrike">
                          <a:solidFill>
                            <a:schemeClr val="tx1"/>
                          </a:solidFill>
                          <a:effectLst/>
                          <a:latin typeface="+mn-lt"/>
                        </a:rPr>
                        <a:t>PIOGLIT/GLIMEPIRID</a:t>
                      </a:r>
                      <a:endParaRPr lang="en-US" sz="1100" b="0" i="0" u="none" strike="noStrike">
                        <a:solidFill>
                          <a:schemeClr val="tx1"/>
                        </a:solidFill>
                        <a:effectLst/>
                        <a:latin typeface="+mn-lt"/>
                      </a:endParaRPr>
                    </a:p>
                  </a:txBody>
                  <a:tcPr marL="45720" marR="4572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u="none" strike="noStrike" dirty="0">
                          <a:solidFill>
                            <a:schemeClr val="tx1"/>
                          </a:solidFill>
                          <a:effectLst/>
                          <a:latin typeface="+mn-lt"/>
                        </a:rPr>
                        <a:t>11,361</a:t>
                      </a:r>
                      <a:endParaRPr lang="en-US" sz="1100" b="0" i="0" u="none" strike="noStrike" dirty="0">
                        <a:solidFill>
                          <a:schemeClr val="tx1"/>
                        </a:solidFill>
                        <a:effectLst/>
                        <a:latin typeface="+mn-lt"/>
                      </a:endParaRPr>
                    </a:p>
                  </a:txBody>
                  <a:tcPr marL="45720" marR="4572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u="none" strike="noStrike">
                          <a:solidFill>
                            <a:schemeClr val="tx1"/>
                          </a:solidFill>
                          <a:effectLst/>
                          <a:latin typeface="+mn-lt"/>
                        </a:rPr>
                        <a:t>10,660</a:t>
                      </a:r>
                      <a:endParaRPr lang="en-US" sz="1100" b="0" i="0" u="none" strike="noStrike">
                        <a:solidFill>
                          <a:schemeClr val="tx1"/>
                        </a:solidFill>
                        <a:effectLst/>
                        <a:latin typeface="+mn-lt"/>
                      </a:endParaRPr>
                    </a:p>
                  </a:txBody>
                  <a:tcPr marL="45720" marR="4572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u="none" strike="noStrike" dirty="0">
                          <a:solidFill>
                            <a:schemeClr val="tx1"/>
                          </a:solidFill>
                          <a:effectLst/>
                          <a:latin typeface="+mn-lt"/>
                        </a:rPr>
                        <a:t>4,819</a:t>
                      </a:r>
                      <a:endParaRPr lang="en-US" sz="1100" b="0" i="0" u="none" strike="noStrike" dirty="0">
                        <a:solidFill>
                          <a:schemeClr val="tx1"/>
                        </a:solidFill>
                        <a:effectLst/>
                        <a:latin typeface="+mn-lt"/>
                      </a:endParaRPr>
                    </a:p>
                  </a:txBody>
                  <a:tcPr marL="45720" marR="4572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2305192"/>
                  </a:ext>
                </a:extLst>
              </a:tr>
              <a:tr h="256032">
                <a:tc>
                  <a:txBody>
                    <a:bodyPr/>
                    <a:lstStyle/>
                    <a:p>
                      <a:pPr algn="l" fontAlgn="b"/>
                      <a:r>
                        <a:rPr lang="en-US" sz="1100" u="none" strike="noStrike">
                          <a:solidFill>
                            <a:schemeClr val="tx1"/>
                          </a:solidFill>
                          <a:effectLst/>
                          <a:latin typeface="+mn-lt"/>
                        </a:rPr>
                        <a:t>PIOGLIT/METFORMIN</a:t>
                      </a:r>
                      <a:endParaRPr lang="en-US" sz="1100" b="0" i="0" u="none" strike="noStrike">
                        <a:solidFill>
                          <a:schemeClr val="tx1"/>
                        </a:solidFill>
                        <a:effectLst/>
                        <a:latin typeface="+mn-lt"/>
                      </a:endParaRPr>
                    </a:p>
                  </a:txBody>
                  <a:tcPr marL="45720" marR="4572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u="none" strike="noStrike" dirty="0">
                          <a:solidFill>
                            <a:schemeClr val="tx1"/>
                          </a:solidFill>
                          <a:effectLst/>
                          <a:latin typeface="+mn-lt"/>
                        </a:rPr>
                        <a:t>139,794</a:t>
                      </a:r>
                      <a:endParaRPr lang="en-US" sz="1100" b="0" i="0" u="none" strike="noStrike" dirty="0">
                        <a:solidFill>
                          <a:schemeClr val="tx1"/>
                        </a:solidFill>
                        <a:effectLst/>
                        <a:latin typeface="+mn-lt"/>
                      </a:endParaRPr>
                    </a:p>
                  </a:txBody>
                  <a:tcPr marL="45720" marR="4572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u="none" strike="noStrike">
                          <a:solidFill>
                            <a:schemeClr val="tx1"/>
                          </a:solidFill>
                          <a:effectLst/>
                          <a:latin typeface="+mn-lt"/>
                        </a:rPr>
                        <a:t>119,237</a:t>
                      </a:r>
                      <a:endParaRPr lang="en-US" sz="1100" b="0" i="0" u="none" strike="noStrike">
                        <a:solidFill>
                          <a:schemeClr val="tx1"/>
                        </a:solidFill>
                        <a:effectLst/>
                        <a:latin typeface="+mn-lt"/>
                      </a:endParaRPr>
                    </a:p>
                  </a:txBody>
                  <a:tcPr marL="45720" marR="4572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u="none" strike="noStrike" dirty="0">
                          <a:solidFill>
                            <a:schemeClr val="tx1"/>
                          </a:solidFill>
                          <a:effectLst/>
                          <a:latin typeface="+mn-lt"/>
                        </a:rPr>
                        <a:t>54,056</a:t>
                      </a:r>
                      <a:endParaRPr lang="en-US" sz="1100" b="0" i="0" u="none" strike="noStrike" dirty="0">
                        <a:solidFill>
                          <a:schemeClr val="tx1"/>
                        </a:solidFill>
                        <a:effectLst/>
                        <a:latin typeface="+mn-lt"/>
                      </a:endParaRPr>
                    </a:p>
                  </a:txBody>
                  <a:tcPr marL="45720" marR="4572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57280683"/>
                  </a:ext>
                </a:extLst>
              </a:tr>
              <a:tr h="256032">
                <a:tc>
                  <a:txBody>
                    <a:bodyPr/>
                    <a:lstStyle/>
                    <a:p>
                      <a:pPr algn="l" fontAlgn="b"/>
                      <a:r>
                        <a:rPr lang="en-US" sz="1100" u="none" strike="noStrike" dirty="0">
                          <a:solidFill>
                            <a:schemeClr val="tx1"/>
                          </a:solidFill>
                          <a:effectLst/>
                          <a:latin typeface="+mn-lt"/>
                        </a:rPr>
                        <a:t>PIOGLITAZONE HCL</a:t>
                      </a:r>
                      <a:endParaRPr lang="en-US" sz="1100" b="0" i="0" u="none" strike="noStrike" dirty="0">
                        <a:solidFill>
                          <a:schemeClr val="tx1"/>
                        </a:solidFill>
                        <a:effectLst/>
                        <a:latin typeface="+mn-lt"/>
                      </a:endParaRPr>
                    </a:p>
                  </a:txBody>
                  <a:tcPr marL="45720" marR="45720"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fontAlgn="b"/>
                      <a:r>
                        <a:rPr lang="en-US" sz="1100" u="none" strike="noStrike">
                          <a:solidFill>
                            <a:schemeClr val="tx1"/>
                          </a:solidFill>
                          <a:effectLst/>
                          <a:latin typeface="+mn-lt"/>
                        </a:rPr>
                        <a:t>6,025,851</a:t>
                      </a:r>
                      <a:endParaRPr lang="en-US" sz="1100" b="0" i="0" u="none" strike="noStrike">
                        <a:solidFill>
                          <a:schemeClr val="tx1"/>
                        </a:solidFill>
                        <a:effectLst/>
                        <a:latin typeface="+mn-lt"/>
                      </a:endParaRPr>
                    </a:p>
                  </a:txBody>
                  <a:tcPr marL="45720" marR="45720"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fontAlgn="b"/>
                      <a:r>
                        <a:rPr lang="en-US" sz="1100" u="none" strike="noStrike" dirty="0">
                          <a:solidFill>
                            <a:schemeClr val="tx1"/>
                          </a:solidFill>
                          <a:effectLst/>
                          <a:latin typeface="+mn-lt"/>
                        </a:rPr>
                        <a:t>5,882,329</a:t>
                      </a:r>
                      <a:endParaRPr lang="en-US" sz="1100" b="0" i="0" u="none" strike="noStrike" dirty="0">
                        <a:solidFill>
                          <a:schemeClr val="tx1"/>
                        </a:solidFill>
                        <a:effectLst/>
                        <a:latin typeface="+mn-lt"/>
                      </a:endParaRPr>
                    </a:p>
                  </a:txBody>
                  <a:tcPr marL="45720" marR="45720"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fontAlgn="b"/>
                      <a:r>
                        <a:rPr lang="en-US" sz="1100" u="none" strike="noStrike" dirty="0">
                          <a:solidFill>
                            <a:schemeClr val="tx1"/>
                          </a:solidFill>
                          <a:effectLst/>
                          <a:latin typeface="+mn-lt"/>
                        </a:rPr>
                        <a:t>2,861,187</a:t>
                      </a:r>
                      <a:endParaRPr lang="en-US" sz="1100" b="0" i="0" u="none" strike="noStrike" dirty="0">
                        <a:solidFill>
                          <a:schemeClr val="tx1"/>
                        </a:solidFill>
                        <a:effectLst/>
                        <a:latin typeface="+mn-lt"/>
                      </a:endParaRPr>
                    </a:p>
                  </a:txBody>
                  <a:tcPr marL="45720" marR="45720"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06304463"/>
                  </a:ext>
                </a:extLst>
              </a:tr>
              <a:tr h="256032">
                <a:tc>
                  <a:txBody>
                    <a:bodyPr/>
                    <a:lstStyle/>
                    <a:p>
                      <a:pPr algn="l" fontAlgn="b"/>
                      <a:r>
                        <a:rPr lang="en-US" sz="1100" u="none" strike="noStrike" dirty="0">
                          <a:solidFill>
                            <a:schemeClr val="tx1"/>
                          </a:solidFill>
                          <a:effectLst/>
                          <a:latin typeface="+mn-lt"/>
                        </a:rPr>
                        <a:t>TOTAL</a:t>
                      </a:r>
                      <a:endParaRPr lang="en-US" sz="1100" b="0" i="0" u="none" strike="noStrike" dirty="0">
                        <a:solidFill>
                          <a:schemeClr val="tx1"/>
                        </a:solidFill>
                        <a:effectLst/>
                        <a:latin typeface="+mn-lt"/>
                      </a:endParaRPr>
                    </a:p>
                  </a:txBody>
                  <a:tcPr marL="45720" marR="45720"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r" fontAlgn="b"/>
                      <a:r>
                        <a:rPr lang="en-US" sz="1100" u="none" strike="noStrike" dirty="0">
                          <a:solidFill>
                            <a:schemeClr val="tx1"/>
                          </a:solidFill>
                          <a:effectLst/>
                          <a:latin typeface="+mn-lt"/>
                        </a:rPr>
                        <a:t>6,179,359</a:t>
                      </a:r>
                      <a:endParaRPr lang="en-US" sz="1100" b="0" i="0" u="none" strike="noStrike" dirty="0">
                        <a:solidFill>
                          <a:schemeClr val="tx1"/>
                        </a:solidFill>
                        <a:effectLst/>
                        <a:latin typeface="+mn-lt"/>
                      </a:endParaRPr>
                    </a:p>
                  </a:txBody>
                  <a:tcPr marL="45720" marR="45720"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r" fontAlgn="b"/>
                      <a:r>
                        <a:rPr lang="en-US" sz="1100" u="none" strike="noStrike" dirty="0">
                          <a:solidFill>
                            <a:schemeClr val="tx1"/>
                          </a:solidFill>
                          <a:effectLst/>
                          <a:latin typeface="+mn-lt"/>
                        </a:rPr>
                        <a:t>6,013,843</a:t>
                      </a:r>
                      <a:endParaRPr lang="en-US" sz="1100" b="0" i="0" u="none" strike="noStrike" dirty="0">
                        <a:solidFill>
                          <a:schemeClr val="tx1"/>
                        </a:solidFill>
                        <a:effectLst/>
                        <a:latin typeface="+mn-lt"/>
                      </a:endParaRPr>
                    </a:p>
                  </a:txBody>
                  <a:tcPr marL="45720" marR="45720"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algn="r" fontAlgn="b"/>
                      <a:r>
                        <a:rPr lang="en-US" sz="1100" u="none" strike="noStrike" dirty="0">
                          <a:solidFill>
                            <a:schemeClr val="tx1"/>
                          </a:solidFill>
                          <a:effectLst/>
                          <a:latin typeface="+mn-lt"/>
                        </a:rPr>
                        <a:t>2,920,697</a:t>
                      </a:r>
                      <a:endParaRPr lang="en-US" sz="1100" b="0" i="0" u="none" strike="noStrike" dirty="0">
                        <a:solidFill>
                          <a:schemeClr val="tx1"/>
                        </a:solidFill>
                        <a:effectLst/>
                        <a:latin typeface="+mn-lt"/>
                      </a:endParaRPr>
                    </a:p>
                  </a:txBody>
                  <a:tcPr marL="45720" marR="45720"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881237205"/>
                  </a:ext>
                </a:extLst>
              </a:tr>
            </a:tbl>
          </a:graphicData>
        </a:graphic>
      </p:graphicFrame>
      <p:sp>
        <p:nvSpPr>
          <p:cNvPr id="5" name="Slide Title">
            <a:extLst>
              <a:ext uri="{FF2B5EF4-FFF2-40B4-BE49-F238E27FC236}">
                <a16:creationId xmlns:a16="http://schemas.microsoft.com/office/drawing/2014/main" id="{848908DF-07C4-0D60-915B-D4BB912F2E3D}"/>
              </a:ext>
            </a:extLst>
          </p:cNvPr>
          <p:cNvSpPr txBox="1">
            <a:spLocks/>
          </p:cNvSpPr>
          <p:nvPr/>
        </p:nvSpPr>
        <p:spPr>
          <a:xfrm>
            <a:off x="263403" y="1112315"/>
            <a:ext cx="5440681" cy="552161"/>
          </a:xfrm>
          <a:prstGeom prst="rect">
            <a:avLst/>
          </a:prstGeom>
          <a:solidFill>
            <a:schemeClr val="accent6">
              <a:lumMod val="20000"/>
              <a:lumOff val="80000"/>
            </a:schemeClr>
          </a:solidFill>
          <a:ln>
            <a:solidFill>
              <a:srgbClr val="669800"/>
            </a:solidFill>
          </a:ln>
        </p:spPr>
        <p:txBody>
          <a:bodyPr wrap="none" lIns="0" tIns="0" rIns="0" bIns="0" anchor="ctr"/>
          <a:lstStyle>
            <a:lvl1pPr marL="114300" indent="-114300" algn="ctr" defTabSz="762000" rtl="0" eaLnBrk="1" fontAlgn="base" latinLnBrk="0" hangingPunct="1">
              <a:spcBef>
                <a:spcPts val="300"/>
              </a:spcBef>
              <a:spcAft>
                <a:spcPts val="300"/>
              </a:spcAft>
              <a:buFontTx/>
              <a:buNone/>
              <a:defRPr lang="en-US" sz="1600" b="1" kern="1200" dirty="0">
                <a:solidFill>
                  <a:srgbClr val="000000"/>
                </a:solidFill>
                <a:latin typeface="+mj-lt"/>
                <a:ea typeface="+mn-ea"/>
                <a:cs typeface="Arial" charset="0"/>
              </a:defRPr>
            </a:lvl1pPr>
            <a:lvl2pPr marL="685800" indent="-457200" algn="l" defTabSz="914400" rtl="0" eaLnBrk="1" latinLnBrk="0" hangingPunct="1">
              <a:spcBef>
                <a:spcPct val="20000"/>
              </a:spcBef>
              <a:buFont typeface="Arial" pitchFamily="34" charset="0"/>
              <a:buChar char="–"/>
              <a:defRPr lang="en-US" sz="1300" kern="1200" dirty="0" smtClean="0">
                <a:solidFill>
                  <a:srgbClr val="000000"/>
                </a:solidFill>
                <a:latin typeface="+mj-lt"/>
                <a:ea typeface="+mn-ea"/>
                <a:cs typeface="Arial" pitchFamily="34" charset="0"/>
              </a:defRPr>
            </a:lvl2pPr>
            <a:lvl3pPr marL="685800" indent="-457200" algn="l" defTabSz="914400" rtl="0" eaLnBrk="1" latinLnBrk="0" hangingPunct="1">
              <a:spcBef>
                <a:spcPct val="20000"/>
              </a:spcBef>
              <a:buFont typeface="Arial" pitchFamily="34" charset="0"/>
              <a:buChar char="•"/>
              <a:defRPr sz="1300" kern="1200">
                <a:solidFill>
                  <a:schemeClr val="tx1"/>
                </a:solidFill>
                <a:latin typeface="+mn-lt"/>
                <a:ea typeface="+mn-ea"/>
                <a:cs typeface="+mn-cs"/>
              </a:defRPr>
            </a:lvl3pPr>
            <a:lvl4pPr marL="685800" indent="-457200" algn="l" defTabSz="914400"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685800" indent="-457200" algn="l" defTabSz="914400"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defTabSz="920358" eaLnBrk="0" fontAlgn="base" hangingPunct="0">
              <a:spcBef>
                <a:spcPct val="50000"/>
              </a:spcBef>
              <a:spcAft>
                <a:spcPct val="0"/>
              </a:spcAft>
              <a:buClr>
                <a:srgbClr val="669800"/>
              </a:buClr>
            </a:pPr>
            <a:r>
              <a:rPr lang="en-US" sz="1600" b="1" dirty="0">
                <a:solidFill>
                  <a:schemeClr val="tx1"/>
                </a:solidFill>
                <a:latin typeface="Arial"/>
              </a:rPr>
              <a:t>Physicians continue to prescribe pioglitazone</a:t>
            </a:r>
          </a:p>
          <a:p>
            <a:pPr algn="ctr" defTabSz="920358" eaLnBrk="0" fontAlgn="base" hangingPunct="0">
              <a:spcBef>
                <a:spcPts val="0"/>
              </a:spcBef>
              <a:spcAft>
                <a:spcPct val="0"/>
              </a:spcAft>
              <a:buClr>
                <a:srgbClr val="669800"/>
              </a:buClr>
            </a:pPr>
            <a:r>
              <a:rPr lang="en-US" sz="1600" b="1" dirty="0">
                <a:solidFill>
                  <a:schemeClr val="tx1"/>
                </a:solidFill>
                <a:latin typeface="Arial"/>
              </a:rPr>
              <a:t>with over 6M scrips written in 2023 in the U.S.</a:t>
            </a:r>
          </a:p>
        </p:txBody>
      </p:sp>
      <p:sp>
        <p:nvSpPr>
          <p:cNvPr id="15" name="Slide Title">
            <a:extLst>
              <a:ext uri="{FF2B5EF4-FFF2-40B4-BE49-F238E27FC236}">
                <a16:creationId xmlns:a16="http://schemas.microsoft.com/office/drawing/2014/main" id="{A96371D0-3146-DE96-87CE-E096DD0F80D2}"/>
              </a:ext>
            </a:extLst>
          </p:cNvPr>
          <p:cNvSpPr txBox="1">
            <a:spLocks/>
          </p:cNvSpPr>
          <p:nvPr/>
        </p:nvSpPr>
        <p:spPr>
          <a:xfrm>
            <a:off x="5777954" y="1115541"/>
            <a:ext cx="4611800" cy="552161"/>
          </a:xfrm>
          <a:prstGeom prst="rect">
            <a:avLst/>
          </a:prstGeom>
          <a:solidFill>
            <a:schemeClr val="accent6">
              <a:lumMod val="75000"/>
            </a:schemeClr>
          </a:solidFill>
          <a:ln>
            <a:solidFill>
              <a:srgbClr val="669800"/>
            </a:solidFill>
          </a:ln>
        </p:spPr>
        <p:txBody>
          <a:bodyPr wrap="none" lIns="0" tIns="0" rIns="0" bIns="0" anchor="ctr"/>
          <a:lstStyle>
            <a:lvl1pPr marL="114300" indent="-114300" algn="ctr" defTabSz="762000" rtl="0" eaLnBrk="1" fontAlgn="base" latinLnBrk="0" hangingPunct="1">
              <a:spcBef>
                <a:spcPts val="300"/>
              </a:spcBef>
              <a:spcAft>
                <a:spcPts val="300"/>
              </a:spcAft>
              <a:buFontTx/>
              <a:buNone/>
              <a:defRPr lang="en-US" sz="1600" b="1" kern="1200" dirty="0">
                <a:solidFill>
                  <a:srgbClr val="000000"/>
                </a:solidFill>
                <a:latin typeface="+mj-lt"/>
                <a:ea typeface="+mn-ea"/>
                <a:cs typeface="Arial" charset="0"/>
              </a:defRPr>
            </a:lvl1pPr>
            <a:lvl2pPr marL="685800" indent="-457200" algn="l" defTabSz="914400" rtl="0" eaLnBrk="1" latinLnBrk="0" hangingPunct="1">
              <a:spcBef>
                <a:spcPct val="20000"/>
              </a:spcBef>
              <a:buFont typeface="Arial" pitchFamily="34" charset="0"/>
              <a:buChar char="–"/>
              <a:defRPr lang="en-US" sz="1300" kern="1200" dirty="0" smtClean="0">
                <a:solidFill>
                  <a:srgbClr val="000000"/>
                </a:solidFill>
                <a:latin typeface="+mj-lt"/>
                <a:ea typeface="+mn-ea"/>
                <a:cs typeface="Arial" pitchFamily="34" charset="0"/>
              </a:defRPr>
            </a:lvl2pPr>
            <a:lvl3pPr marL="685800" indent="-457200" algn="l" defTabSz="914400" rtl="0" eaLnBrk="1" latinLnBrk="0" hangingPunct="1">
              <a:spcBef>
                <a:spcPct val="20000"/>
              </a:spcBef>
              <a:buFont typeface="Arial" pitchFamily="34" charset="0"/>
              <a:buChar char="•"/>
              <a:defRPr sz="1300" kern="1200">
                <a:solidFill>
                  <a:schemeClr val="tx1"/>
                </a:solidFill>
                <a:latin typeface="+mn-lt"/>
                <a:ea typeface="+mn-ea"/>
                <a:cs typeface="+mn-cs"/>
              </a:defRPr>
            </a:lvl3pPr>
            <a:lvl4pPr marL="685800" indent="-457200" algn="l" defTabSz="914400"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685800" indent="-457200" algn="l" defTabSz="914400"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0"/>
              </a:spcAft>
              <a:defRPr/>
            </a:pPr>
            <a:r>
              <a:rPr lang="en-US" sz="1600" b="1" dirty="0">
                <a:solidFill>
                  <a:prstClr val="white"/>
                </a:solidFill>
                <a:latin typeface="Arial"/>
              </a:rPr>
              <a:t>Gilead acquires </a:t>
            </a:r>
            <a:r>
              <a:rPr lang="en-US" sz="1600" b="1" dirty="0" err="1">
                <a:solidFill>
                  <a:prstClr val="white"/>
                </a:solidFill>
                <a:latin typeface="Arial"/>
              </a:rPr>
              <a:t>Cymabay</a:t>
            </a:r>
            <a:r>
              <a:rPr lang="en-US" sz="1600" b="1" dirty="0">
                <a:solidFill>
                  <a:prstClr val="white"/>
                </a:solidFill>
                <a:latin typeface="Arial"/>
              </a:rPr>
              <a:t> for</a:t>
            </a:r>
          </a:p>
          <a:p>
            <a:pPr>
              <a:spcBef>
                <a:spcPts val="0"/>
              </a:spcBef>
              <a:spcAft>
                <a:spcPts val="0"/>
              </a:spcAft>
              <a:defRPr/>
            </a:pPr>
            <a:r>
              <a:rPr lang="en-US" sz="1600" b="1" dirty="0">
                <a:solidFill>
                  <a:prstClr val="white"/>
                </a:solidFill>
                <a:latin typeface="Arial"/>
              </a:rPr>
              <a:t>$4.3B in February 2024 </a:t>
            </a:r>
          </a:p>
        </p:txBody>
      </p:sp>
      <p:sp>
        <p:nvSpPr>
          <p:cNvPr id="17" name="Slide Title">
            <a:extLst>
              <a:ext uri="{FF2B5EF4-FFF2-40B4-BE49-F238E27FC236}">
                <a16:creationId xmlns:a16="http://schemas.microsoft.com/office/drawing/2014/main" id="{8BDDB8B6-AC02-3E53-983C-D58CFB284CD0}"/>
              </a:ext>
            </a:extLst>
          </p:cNvPr>
          <p:cNvSpPr txBox="1">
            <a:spLocks/>
          </p:cNvSpPr>
          <p:nvPr/>
        </p:nvSpPr>
        <p:spPr>
          <a:xfrm>
            <a:off x="5777954" y="1664475"/>
            <a:ext cx="4611800" cy="3195481"/>
          </a:xfrm>
          <a:prstGeom prst="rect">
            <a:avLst/>
          </a:prstGeom>
          <a:noFill/>
          <a:ln>
            <a:solidFill>
              <a:srgbClr val="669800"/>
            </a:solidFill>
          </a:ln>
        </p:spPr>
        <p:txBody>
          <a:bodyPr wrap="none" lIns="0" tIns="0" rIns="0" bIns="0" anchor="ctr"/>
          <a:lstStyle>
            <a:lvl1pPr marL="114300" indent="-114300" algn="ctr" defTabSz="762000" rtl="0" eaLnBrk="1" fontAlgn="base" latinLnBrk="0" hangingPunct="1">
              <a:spcBef>
                <a:spcPts val="300"/>
              </a:spcBef>
              <a:spcAft>
                <a:spcPts val="300"/>
              </a:spcAft>
              <a:buFontTx/>
              <a:buNone/>
              <a:defRPr lang="en-US" sz="1600" b="1" kern="1200" dirty="0">
                <a:solidFill>
                  <a:srgbClr val="000000"/>
                </a:solidFill>
                <a:latin typeface="+mj-lt"/>
                <a:ea typeface="+mn-ea"/>
                <a:cs typeface="Arial" charset="0"/>
              </a:defRPr>
            </a:lvl1pPr>
            <a:lvl2pPr marL="685800" indent="-457200" algn="l" defTabSz="914400" rtl="0" eaLnBrk="1" latinLnBrk="0" hangingPunct="1">
              <a:spcBef>
                <a:spcPct val="20000"/>
              </a:spcBef>
              <a:buFont typeface="Arial" pitchFamily="34" charset="0"/>
              <a:buChar char="–"/>
              <a:defRPr lang="en-US" sz="1300" kern="1200" dirty="0" smtClean="0">
                <a:solidFill>
                  <a:srgbClr val="000000"/>
                </a:solidFill>
                <a:latin typeface="+mj-lt"/>
                <a:ea typeface="+mn-ea"/>
                <a:cs typeface="Arial" pitchFamily="34" charset="0"/>
              </a:defRPr>
            </a:lvl2pPr>
            <a:lvl3pPr marL="685800" indent="-457200" algn="l" defTabSz="914400" rtl="0" eaLnBrk="1" latinLnBrk="0" hangingPunct="1">
              <a:spcBef>
                <a:spcPct val="20000"/>
              </a:spcBef>
              <a:buFont typeface="Arial" pitchFamily="34" charset="0"/>
              <a:buChar char="•"/>
              <a:defRPr sz="1300" kern="1200">
                <a:solidFill>
                  <a:schemeClr val="tx1"/>
                </a:solidFill>
                <a:latin typeface="+mn-lt"/>
                <a:ea typeface="+mn-ea"/>
                <a:cs typeface="+mn-cs"/>
              </a:defRPr>
            </a:lvl3pPr>
            <a:lvl4pPr marL="685800" indent="-457200" algn="l" defTabSz="914400"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685800" indent="-457200" algn="l" defTabSz="914400"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marR="0" lvl="0" indent="-114300" algn="ctr" defTabSz="762000" rtl="0" eaLnBrk="1" fontAlgn="base"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a:ea typeface="+mn-ea"/>
              <a:cs typeface="Arial" charset="0"/>
            </a:endParaRPr>
          </a:p>
        </p:txBody>
      </p:sp>
      <p:sp>
        <p:nvSpPr>
          <p:cNvPr id="14" name="Slide Title">
            <a:extLst>
              <a:ext uri="{FF2B5EF4-FFF2-40B4-BE49-F238E27FC236}">
                <a16:creationId xmlns:a16="http://schemas.microsoft.com/office/drawing/2014/main" id="{D46D95EF-54F7-815C-771C-1B5266C53A3C}"/>
              </a:ext>
            </a:extLst>
          </p:cNvPr>
          <p:cNvSpPr txBox="1">
            <a:spLocks/>
          </p:cNvSpPr>
          <p:nvPr/>
        </p:nvSpPr>
        <p:spPr>
          <a:xfrm>
            <a:off x="263403" y="1664476"/>
            <a:ext cx="5440681" cy="2979457"/>
          </a:xfrm>
          <a:prstGeom prst="rect">
            <a:avLst/>
          </a:prstGeom>
          <a:noFill/>
          <a:ln>
            <a:solidFill>
              <a:srgbClr val="669800"/>
            </a:solidFill>
          </a:ln>
        </p:spPr>
        <p:txBody>
          <a:bodyPr wrap="none" lIns="0" tIns="0" rIns="0" bIns="0" anchor="ctr"/>
          <a:lstStyle>
            <a:lvl1pPr marL="114300" indent="-114300" algn="ctr" defTabSz="762000" rtl="0" eaLnBrk="1" fontAlgn="base" latinLnBrk="0" hangingPunct="1">
              <a:spcBef>
                <a:spcPts val="300"/>
              </a:spcBef>
              <a:spcAft>
                <a:spcPts val="300"/>
              </a:spcAft>
              <a:buFontTx/>
              <a:buNone/>
              <a:defRPr lang="en-US" sz="1600" b="1" kern="1200" dirty="0">
                <a:solidFill>
                  <a:srgbClr val="000000"/>
                </a:solidFill>
                <a:latin typeface="+mj-lt"/>
                <a:ea typeface="+mn-ea"/>
                <a:cs typeface="Arial" charset="0"/>
              </a:defRPr>
            </a:lvl1pPr>
            <a:lvl2pPr marL="685800" indent="-457200" algn="l" defTabSz="914400" rtl="0" eaLnBrk="1" latinLnBrk="0" hangingPunct="1">
              <a:spcBef>
                <a:spcPct val="20000"/>
              </a:spcBef>
              <a:buFont typeface="Arial" pitchFamily="34" charset="0"/>
              <a:buChar char="–"/>
              <a:defRPr lang="en-US" sz="1300" kern="1200" dirty="0" smtClean="0">
                <a:solidFill>
                  <a:srgbClr val="000000"/>
                </a:solidFill>
                <a:latin typeface="+mj-lt"/>
                <a:ea typeface="+mn-ea"/>
                <a:cs typeface="Arial" pitchFamily="34" charset="0"/>
              </a:defRPr>
            </a:lvl2pPr>
            <a:lvl3pPr marL="685800" indent="-457200" algn="l" defTabSz="914400" rtl="0" eaLnBrk="1" latinLnBrk="0" hangingPunct="1">
              <a:spcBef>
                <a:spcPct val="20000"/>
              </a:spcBef>
              <a:buFont typeface="Arial" pitchFamily="34" charset="0"/>
              <a:buChar char="•"/>
              <a:defRPr sz="1300" kern="1200">
                <a:solidFill>
                  <a:schemeClr val="tx1"/>
                </a:solidFill>
                <a:latin typeface="+mn-lt"/>
                <a:ea typeface="+mn-ea"/>
                <a:cs typeface="+mn-cs"/>
              </a:defRPr>
            </a:lvl3pPr>
            <a:lvl4pPr marL="685800" indent="-457200" algn="l" defTabSz="914400"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685800" indent="-457200" algn="l" defTabSz="914400"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marR="0" lvl="0" indent="-114300" algn="ctr" defTabSz="762000" rtl="0" eaLnBrk="1" fontAlgn="base"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a:ea typeface="+mn-ea"/>
              <a:cs typeface="Arial" charset="0"/>
            </a:endParaRPr>
          </a:p>
        </p:txBody>
      </p:sp>
      <p:sp>
        <p:nvSpPr>
          <p:cNvPr id="16" name="ZoneTexte 1156">
            <a:extLst>
              <a:ext uri="{FF2B5EF4-FFF2-40B4-BE49-F238E27FC236}">
                <a16:creationId xmlns:a16="http://schemas.microsoft.com/office/drawing/2014/main" id="{32EF19B6-084A-94F2-6149-DB53A1BB8CB5}"/>
              </a:ext>
            </a:extLst>
          </p:cNvPr>
          <p:cNvSpPr txBox="1"/>
          <p:nvPr/>
        </p:nvSpPr>
        <p:spPr>
          <a:xfrm>
            <a:off x="5777954" y="4643931"/>
            <a:ext cx="4609059" cy="2233374"/>
          </a:xfrm>
          <a:prstGeom prst="rect">
            <a:avLst/>
          </a:prstGeom>
          <a:solidFill>
            <a:srgbClr val="F2F2F2"/>
          </a:solidFill>
          <a:ln>
            <a:solidFill>
              <a:srgbClr val="669800"/>
            </a:solidFill>
          </a:ln>
        </p:spPr>
        <p:txBody>
          <a:bodyPr wrap="square" tIns="91440" bIns="91440" rtlCol="0" anchor="ctr">
            <a:noAutofit/>
          </a:bodyPr>
          <a:lstStyle>
            <a:defPPr>
              <a:defRPr lang="fr-FR"/>
            </a:defPPr>
            <a:lvl1pPr marL="285750" marR="0" lvl="0" indent="-285750" defTabSz="1007943" fontAlgn="auto">
              <a:lnSpc>
                <a:spcPct val="100000"/>
              </a:lnSpc>
              <a:spcBef>
                <a:spcPts val="600"/>
              </a:spcBef>
              <a:buClr>
                <a:srgbClr val="669900"/>
              </a:buClr>
              <a:buSzTx/>
              <a:buFont typeface="Courier New" panose="02070309020205020404" pitchFamily="49" charset="0"/>
              <a:buChar char="o"/>
              <a:tabLst/>
              <a:defRPr kumimoji="0" sz="1600" b="1" i="0" u="none" strike="noStrike" cap="none" spc="0" normalizeH="0" baseline="0">
                <a:ln>
                  <a:noFill/>
                </a:ln>
                <a:solidFill>
                  <a:srgbClr val="669900"/>
                </a:solidFill>
                <a:effectLst/>
                <a:uLnTx/>
                <a:uFillTx/>
                <a:latin typeface="Arial"/>
                <a:ea typeface="MS PGothic" panose="020B0600070205080204" pitchFamily="34" charset="-128"/>
                <a:cs typeface="Arial" panose="020B0604020202020204" pitchFamily="34" charset="0"/>
              </a:defRPr>
            </a:lvl1pPr>
          </a:lstStyle>
          <a:p>
            <a:pPr marL="273050" marR="0" lvl="0" indent="-273050" defTabSz="914400" rtl="0" eaLnBrk="0" fontAlgn="base" latinLnBrk="0" hangingPunct="0">
              <a:lnSpc>
                <a:spcPct val="100000"/>
              </a:lnSpc>
              <a:spcBef>
                <a:spcPct val="0"/>
              </a:spcBef>
              <a:spcAft>
                <a:spcPct val="0"/>
              </a:spcAft>
              <a:buClr>
                <a:srgbClr val="669900"/>
              </a:buClr>
              <a:buSzTx/>
              <a:buFont typeface="Wingdings 3" panose="05040102010807070707" pitchFamily="18" charset="2"/>
              <a:buChar char="u"/>
              <a:tabLst/>
              <a:defRPr/>
            </a:pPr>
            <a:r>
              <a:rPr kumimoji="0" lang="en-US" sz="1400" b="0" u="none" strike="noStrike" kern="1200" cap="none" spc="0" normalizeH="0" baseline="0" noProof="0" dirty="0" err="1">
                <a:ln>
                  <a:noFill/>
                </a:ln>
                <a:solidFill>
                  <a:prstClr val="black"/>
                </a:solidFill>
                <a:effectLst/>
                <a:uLnTx/>
                <a:uFillTx/>
                <a:latin typeface="Arial" pitchFamily="34" charset="0"/>
                <a:ea typeface="+mn-ea"/>
                <a:cs typeface="+mn-cs"/>
              </a:rPr>
              <a:t>Cymabay</a:t>
            </a:r>
            <a:r>
              <a:rPr kumimoji="0" lang="en-US" sz="1400" b="0" u="none" strike="noStrike" kern="1200" cap="none" spc="0" normalizeH="0" baseline="0" noProof="0" dirty="0">
                <a:ln>
                  <a:noFill/>
                </a:ln>
                <a:solidFill>
                  <a:prstClr val="black"/>
                </a:solidFill>
                <a:effectLst/>
                <a:uLnTx/>
                <a:uFillTx/>
                <a:latin typeface="Arial" pitchFamily="34" charset="0"/>
                <a:ea typeface="+mn-ea"/>
                <a:cs typeface="+mn-cs"/>
              </a:rPr>
              <a:t> was developing </a:t>
            </a:r>
            <a:r>
              <a:rPr kumimoji="0" lang="en-US" sz="1400" b="0" u="none" strike="noStrike" kern="1200" cap="none" spc="0" normalizeH="0" baseline="0" noProof="0" dirty="0" err="1">
                <a:ln>
                  <a:noFill/>
                </a:ln>
                <a:solidFill>
                  <a:prstClr val="black"/>
                </a:solidFill>
                <a:effectLst/>
                <a:uLnTx/>
                <a:uFillTx/>
                <a:latin typeface="Arial" pitchFamily="34" charset="0"/>
                <a:ea typeface="+mn-ea"/>
                <a:cs typeface="+mn-cs"/>
              </a:rPr>
              <a:t>seladelpar</a:t>
            </a:r>
            <a:r>
              <a:rPr kumimoji="0" lang="en-US" sz="1400" b="0" u="none" strike="noStrike" kern="1200" cap="none" spc="0" normalizeH="0" baseline="0" noProof="0" dirty="0">
                <a:ln>
                  <a:noFill/>
                </a:ln>
                <a:solidFill>
                  <a:prstClr val="black"/>
                </a:solidFill>
                <a:effectLst/>
                <a:uLnTx/>
                <a:uFillTx/>
                <a:latin typeface="Arial" pitchFamily="34" charset="0"/>
                <a:ea typeface="+mn-ea"/>
                <a:cs typeface="+mn-cs"/>
              </a:rPr>
              <a:t>, a PPAR</a:t>
            </a:r>
            <a:r>
              <a:rPr lang="el-GR" sz="1400" b="0" baseline="0" dirty="0">
                <a:solidFill>
                  <a:prstClr val="black"/>
                </a:solidFill>
                <a:latin typeface="Arial" pitchFamily="34" charset="0"/>
              </a:rPr>
              <a:t>δ</a:t>
            </a:r>
            <a:r>
              <a:rPr lang="en-US" sz="1400" b="0" baseline="0" dirty="0">
                <a:solidFill>
                  <a:prstClr val="black"/>
                </a:solidFill>
                <a:latin typeface="Arial" pitchFamily="34" charset="0"/>
              </a:rPr>
              <a:t>-</a:t>
            </a:r>
            <a:r>
              <a:rPr kumimoji="0" lang="en-US" sz="1400" b="0" u="none" strike="noStrike" kern="1200" cap="none" spc="0" normalizeH="0" noProof="0" dirty="0">
                <a:ln>
                  <a:noFill/>
                </a:ln>
                <a:solidFill>
                  <a:prstClr val="black"/>
                </a:solidFill>
                <a:effectLst/>
                <a:uLnTx/>
                <a:uFillTx/>
                <a:latin typeface="Arial" pitchFamily="34" charset="0"/>
                <a:ea typeface="+mn-ea"/>
                <a:cs typeface="+mn-cs"/>
              </a:rPr>
              <a:t> </a:t>
            </a:r>
            <a:r>
              <a:rPr kumimoji="0" lang="en-US" sz="1400" b="0" u="none" strike="noStrike" kern="1200" cap="none" spc="0" normalizeH="0" baseline="0" noProof="0" dirty="0">
                <a:ln>
                  <a:noFill/>
                </a:ln>
                <a:solidFill>
                  <a:prstClr val="black"/>
                </a:solidFill>
                <a:effectLst/>
                <a:uLnTx/>
                <a:uFillTx/>
                <a:latin typeface="Arial" pitchFamily="34" charset="0"/>
                <a:ea typeface="+mn-ea"/>
                <a:cs typeface="+mn-cs"/>
              </a:rPr>
              <a:t>agonist in PBC, an orphan chronic liver indication</a:t>
            </a:r>
          </a:p>
          <a:p>
            <a:pPr marL="273050" marR="0" lvl="0" indent="-273050" defTabSz="914400" rtl="0" eaLnBrk="0" fontAlgn="base" latinLnBrk="0" hangingPunct="0">
              <a:lnSpc>
                <a:spcPct val="100000"/>
              </a:lnSpc>
              <a:spcBef>
                <a:spcPct val="0"/>
              </a:spcBef>
              <a:spcAft>
                <a:spcPct val="0"/>
              </a:spcAft>
              <a:buClr>
                <a:srgbClr val="669900"/>
              </a:buClr>
              <a:buSzTx/>
              <a:buFont typeface="Wingdings 3" panose="05040102010807070707" pitchFamily="18" charset="2"/>
              <a:buChar char="u"/>
              <a:tabLst/>
              <a:defRPr/>
            </a:pPr>
            <a:r>
              <a:rPr lang="en-US" sz="1400" b="0" dirty="0">
                <a:solidFill>
                  <a:prstClr val="black"/>
                </a:solidFill>
                <a:latin typeface="Arial" pitchFamily="34" charset="0"/>
              </a:rPr>
              <a:t>At time of </a:t>
            </a:r>
            <a:r>
              <a:rPr lang="en-US" sz="1400" b="0" dirty="0" err="1">
                <a:solidFill>
                  <a:prstClr val="black"/>
                </a:solidFill>
                <a:latin typeface="Arial" pitchFamily="34" charset="0"/>
              </a:rPr>
              <a:t>Cymabay</a:t>
            </a:r>
            <a:r>
              <a:rPr lang="en-US" sz="1400" b="0" dirty="0">
                <a:solidFill>
                  <a:prstClr val="black"/>
                </a:solidFill>
                <a:latin typeface="Arial" pitchFamily="34" charset="0"/>
              </a:rPr>
              <a:t> acquisition, results of the Phase III had been published but </a:t>
            </a:r>
            <a:r>
              <a:rPr lang="en-US" sz="1400" b="0" dirty="0" err="1">
                <a:solidFill>
                  <a:prstClr val="black"/>
                </a:solidFill>
                <a:latin typeface="Arial" pitchFamily="34" charset="0"/>
              </a:rPr>
              <a:t>seladelpar</a:t>
            </a:r>
            <a:r>
              <a:rPr lang="en-US" sz="1400" b="0" dirty="0">
                <a:solidFill>
                  <a:prstClr val="black"/>
                </a:solidFill>
                <a:latin typeface="Arial" pitchFamily="34" charset="0"/>
              </a:rPr>
              <a:t> was not yet approved by FDA nor EMA</a:t>
            </a:r>
          </a:p>
        </p:txBody>
      </p:sp>
    </p:spTree>
    <p:extLst>
      <p:ext uri="{BB962C8B-B14F-4D97-AF65-F5344CB8AC3E}">
        <p14:creationId xmlns:p14="http://schemas.microsoft.com/office/powerpoint/2010/main" val="1301574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03" name="Group 2202">
            <a:extLst>
              <a:ext uri="{FF2B5EF4-FFF2-40B4-BE49-F238E27FC236}">
                <a16:creationId xmlns:a16="http://schemas.microsoft.com/office/drawing/2014/main" id="{A0CED3A8-8226-4987-238A-B9496D731DF0}"/>
              </a:ext>
            </a:extLst>
          </p:cNvPr>
          <p:cNvGrpSpPr/>
          <p:nvPr/>
        </p:nvGrpSpPr>
        <p:grpSpPr>
          <a:xfrm>
            <a:off x="259795" y="4668631"/>
            <a:ext cx="10319664" cy="2310511"/>
            <a:chOff x="201767" y="4807997"/>
            <a:chExt cx="10319664" cy="2310511"/>
          </a:xfrm>
        </p:grpSpPr>
        <p:sp>
          <p:nvSpPr>
            <p:cNvPr id="33" name="ZoneTexte 26">
              <a:extLst>
                <a:ext uri="{FF2B5EF4-FFF2-40B4-BE49-F238E27FC236}">
                  <a16:creationId xmlns:a16="http://schemas.microsoft.com/office/drawing/2014/main" id="{FCC86829-589C-047A-5647-0E4A2DE716B6}"/>
                </a:ext>
              </a:extLst>
            </p:cNvPr>
            <p:cNvSpPr txBox="1">
              <a:spLocks noChangeArrowheads="1"/>
            </p:cNvSpPr>
            <p:nvPr/>
          </p:nvSpPr>
          <p:spPr bwMode="auto">
            <a:xfrm>
              <a:off x="2268612" y="5564028"/>
              <a:ext cx="1980000" cy="1554480"/>
            </a:xfrm>
            <a:prstGeom prst="roundRect">
              <a:avLst>
                <a:gd name="adj" fmla="val 2033"/>
              </a:avLst>
            </a:prstGeom>
            <a:solidFill>
              <a:srgbClr val="F7F7F7"/>
            </a:solidFill>
            <a:ln w="9525">
              <a:noFill/>
              <a:miter lim="800000"/>
              <a:headEnd/>
              <a:tailEnd/>
            </a:ln>
          </p:spPr>
          <p:txBody>
            <a:bodyPr lIns="0" tIns="0" rIns="0" bIns="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white"/>
                </a:solidFill>
                <a:effectLst/>
                <a:uLnTx/>
                <a:uFillTx/>
                <a:latin typeface="Arial"/>
                <a:ea typeface="+mn-ea"/>
                <a:cs typeface="+mn-cs"/>
              </a:endParaRPr>
            </a:p>
          </p:txBody>
        </p:sp>
        <p:sp>
          <p:nvSpPr>
            <p:cNvPr id="34" name="ZoneTexte 26">
              <a:extLst>
                <a:ext uri="{FF2B5EF4-FFF2-40B4-BE49-F238E27FC236}">
                  <a16:creationId xmlns:a16="http://schemas.microsoft.com/office/drawing/2014/main" id="{DF8BA58F-0E5F-1C55-3814-B952656FB23E}"/>
                </a:ext>
              </a:extLst>
            </p:cNvPr>
            <p:cNvSpPr txBox="1">
              <a:spLocks noChangeArrowheads="1"/>
            </p:cNvSpPr>
            <p:nvPr/>
          </p:nvSpPr>
          <p:spPr bwMode="auto">
            <a:xfrm>
              <a:off x="4325243" y="5564028"/>
              <a:ext cx="1980000" cy="1554480"/>
            </a:xfrm>
            <a:prstGeom prst="roundRect">
              <a:avLst>
                <a:gd name="adj" fmla="val 2033"/>
              </a:avLst>
            </a:prstGeom>
            <a:solidFill>
              <a:srgbClr val="F7F7F7"/>
            </a:solidFill>
            <a:ln w="9525">
              <a:noFill/>
              <a:miter lim="800000"/>
              <a:headEnd/>
              <a:tailEnd/>
            </a:ln>
          </p:spPr>
          <p:txBody>
            <a:bodyPr lIns="0" tIns="0" rIns="0" bIns="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white"/>
                </a:solidFill>
                <a:effectLst/>
                <a:uLnTx/>
                <a:uFillTx/>
                <a:latin typeface="Arial"/>
                <a:ea typeface="+mn-ea"/>
                <a:cs typeface="+mn-cs"/>
              </a:endParaRPr>
            </a:p>
          </p:txBody>
        </p:sp>
        <p:sp>
          <p:nvSpPr>
            <p:cNvPr id="35" name="ZoneTexte 2">
              <a:extLst>
                <a:ext uri="{FF2B5EF4-FFF2-40B4-BE49-F238E27FC236}">
                  <a16:creationId xmlns:a16="http://schemas.microsoft.com/office/drawing/2014/main" id="{796C0696-0596-8E81-B4C5-B87D56D6EE88}"/>
                </a:ext>
              </a:extLst>
            </p:cNvPr>
            <p:cNvSpPr txBox="1"/>
            <p:nvPr/>
          </p:nvSpPr>
          <p:spPr>
            <a:xfrm>
              <a:off x="2919407" y="5267494"/>
              <a:ext cx="77085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1" u="none" strike="noStrike" kern="1200" cap="none" spc="0" normalizeH="0" baseline="0" noProof="0" dirty="0">
                  <a:ln>
                    <a:noFill/>
                  </a:ln>
                  <a:solidFill>
                    <a:srgbClr val="E36F0E"/>
                  </a:solidFill>
                  <a:effectLst/>
                  <a:uLnTx/>
                  <a:uFillTx/>
                  <a:latin typeface="Arial"/>
                  <a:ea typeface="+mn-ea"/>
                  <a:cs typeface="+mn-cs"/>
                </a:rPr>
                <a:t>PPAR</a:t>
              </a:r>
              <a:r>
                <a:rPr kumimoji="0" lang="el-GR" sz="1400" b="1" i="1" u="none" strike="noStrike" kern="1200" cap="none" spc="0" normalizeH="0" baseline="0" noProof="0" dirty="0">
                  <a:ln>
                    <a:noFill/>
                  </a:ln>
                  <a:solidFill>
                    <a:srgbClr val="E36F0E"/>
                  </a:solidFill>
                  <a:effectLst/>
                  <a:uLnTx/>
                  <a:uFillTx/>
                  <a:latin typeface="Arial"/>
                  <a:ea typeface="+mn-ea"/>
                  <a:cs typeface="+mn-cs"/>
                </a:rPr>
                <a:t>γ</a:t>
              </a:r>
            </a:p>
          </p:txBody>
        </p:sp>
        <p:sp>
          <p:nvSpPr>
            <p:cNvPr id="36" name="ZoneTexte 26">
              <a:extLst>
                <a:ext uri="{FF2B5EF4-FFF2-40B4-BE49-F238E27FC236}">
                  <a16:creationId xmlns:a16="http://schemas.microsoft.com/office/drawing/2014/main" id="{76631651-8DEC-B444-1CEC-B72D26A5A278}"/>
                </a:ext>
              </a:extLst>
            </p:cNvPr>
            <p:cNvSpPr txBox="1">
              <a:spLocks noChangeArrowheads="1"/>
            </p:cNvSpPr>
            <p:nvPr/>
          </p:nvSpPr>
          <p:spPr bwMode="auto">
            <a:xfrm>
              <a:off x="267172" y="5564028"/>
              <a:ext cx="1980000" cy="1554480"/>
            </a:xfrm>
            <a:prstGeom prst="roundRect">
              <a:avLst>
                <a:gd name="adj" fmla="val 2033"/>
              </a:avLst>
            </a:prstGeom>
            <a:solidFill>
              <a:srgbClr val="F7F7F7"/>
            </a:solidFill>
            <a:ln w="9525">
              <a:noFill/>
              <a:miter lim="800000"/>
              <a:headEnd/>
              <a:tailEnd/>
            </a:ln>
          </p:spPr>
          <p:txBody>
            <a:bodyPr lIns="0" tIns="0" rIns="0" bIns="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white"/>
                </a:solidFill>
                <a:effectLst/>
                <a:uLnTx/>
                <a:uFillTx/>
                <a:latin typeface="Arial"/>
                <a:ea typeface="+mn-ea"/>
                <a:cs typeface="+mn-cs"/>
              </a:endParaRPr>
            </a:p>
          </p:txBody>
        </p:sp>
        <p:sp>
          <p:nvSpPr>
            <p:cNvPr id="37" name="ZoneTexte 26">
              <a:extLst>
                <a:ext uri="{FF2B5EF4-FFF2-40B4-BE49-F238E27FC236}">
                  <a16:creationId xmlns:a16="http://schemas.microsoft.com/office/drawing/2014/main" id="{CA65EBFB-D314-8D23-582F-6223FFDA0F85}"/>
                </a:ext>
              </a:extLst>
            </p:cNvPr>
            <p:cNvSpPr txBox="1">
              <a:spLocks noChangeArrowheads="1"/>
            </p:cNvSpPr>
            <p:nvPr/>
          </p:nvSpPr>
          <p:spPr bwMode="auto">
            <a:xfrm>
              <a:off x="267172" y="4807997"/>
              <a:ext cx="1980000" cy="468000"/>
            </a:xfrm>
            <a:prstGeom prst="roundRect">
              <a:avLst/>
            </a:prstGeom>
            <a:solidFill>
              <a:srgbClr val="6D9C0B"/>
            </a:solidFill>
            <a:ln w="9525">
              <a:noFill/>
              <a:miter lim="800000"/>
              <a:headEnd/>
              <a:tailEnd/>
            </a:ln>
          </p:spPr>
          <p:txBody>
            <a:bodyPr lIns="0" tIns="0" rIns="0" bIns="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a:ea typeface="+mn-ea"/>
                  <a:cs typeface="+mn-cs"/>
                </a:rPr>
                <a:t>METABOLISM</a:t>
              </a:r>
            </a:p>
          </p:txBody>
        </p:sp>
        <p:sp>
          <p:nvSpPr>
            <p:cNvPr id="38" name="ZoneTexte 26">
              <a:extLst>
                <a:ext uri="{FF2B5EF4-FFF2-40B4-BE49-F238E27FC236}">
                  <a16:creationId xmlns:a16="http://schemas.microsoft.com/office/drawing/2014/main" id="{0A47B26A-F4C0-3544-56B6-F460D7427E34}"/>
                </a:ext>
              </a:extLst>
            </p:cNvPr>
            <p:cNvSpPr txBox="1">
              <a:spLocks noChangeArrowheads="1"/>
            </p:cNvSpPr>
            <p:nvPr/>
          </p:nvSpPr>
          <p:spPr bwMode="auto">
            <a:xfrm>
              <a:off x="2303664" y="4807997"/>
              <a:ext cx="1980000" cy="468000"/>
            </a:xfrm>
            <a:prstGeom prst="roundRect">
              <a:avLst/>
            </a:prstGeom>
            <a:solidFill>
              <a:srgbClr val="6D9C0B"/>
            </a:solidFill>
            <a:ln w="9525">
              <a:noFill/>
              <a:miter lim="800000"/>
              <a:headEnd/>
              <a:tailEnd/>
            </a:ln>
          </p:spPr>
          <p:txBody>
            <a:bodyPr lIns="0" tIns="0" rIns="0" bIns="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a:ea typeface="+mn-ea"/>
                  <a:cs typeface="+mn-cs"/>
                </a:rPr>
                <a:t>STEATOSIS</a:t>
              </a:r>
            </a:p>
          </p:txBody>
        </p:sp>
        <p:sp>
          <p:nvSpPr>
            <p:cNvPr id="39" name="ZoneTexte 26">
              <a:extLst>
                <a:ext uri="{FF2B5EF4-FFF2-40B4-BE49-F238E27FC236}">
                  <a16:creationId xmlns:a16="http://schemas.microsoft.com/office/drawing/2014/main" id="{7430BC71-6D65-2B45-75A3-8CAC06B78D57}"/>
                </a:ext>
              </a:extLst>
            </p:cNvPr>
            <p:cNvSpPr txBox="1">
              <a:spLocks noChangeArrowheads="1"/>
            </p:cNvSpPr>
            <p:nvPr/>
          </p:nvSpPr>
          <p:spPr bwMode="auto">
            <a:xfrm>
              <a:off x="4327540" y="4807997"/>
              <a:ext cx="1980000" cy="468000"/>
            </a:xfrm>
            <a:prstGeom prst="roundRect">
              <a:avLst/>
            </a:prstGeom>
            <a:solidFill>
              <a:srgbClr val="6D9C0B"/>
            </a:solidFill>
            <a:ln w="9525">
              <a:noFill/>
              <a:miter lim="800000"/>
              <a:headEnd/>
              <a:tailEnd/>
            </a:ln>
          </p:spPr>
          <p:txBody>
            <a:bodyPr lIns="0" tIns="0" rIns="0" bIns="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a:ea typeface="+mn-ea"/>
                  <a:cs typeface="+mn-cs"/>
                </a:rPr>
                <a:t>INFLAMMATION AND BALLOONING</a:t>
              </a:r>
            </a:p>
          </p:txBody>
        </p:sp>
        <p:sp>
          <p:nvSpPr>
            <p:cNvPr id="40" name="Rectangle 39">
              <a:extLst>
                <a:ext uri="{FF2B5EF4-FFF2-40B4-BE49-F238E27FC236}">
                  <a16:creationId xmlns:a16="http://schemas.microsoft.com/office/drawing/2014/main" id="{731B3CA0-D82F-7DA6-1B87-92F4F043A20D}"/>
                </a:ext>
              </a:extLst>
            </p:cNvPr>
            <p:cNvSpPr/>
            <p:nvPr/>
          </p:nvSpPr>
          <p:spPr bwMode="auto">
            <a:xfrm>
              <a:off x="316972" y="5677460"/>
              <a:ext cx="2175167" cy="1046440"/>
            </a:xfrm>
            <a:prstGeom prst="rect">
              <a:avLst/>
            </a:prstGeom>
            <a:noFill/>
            <a:ln>
              <a:no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ctr" anchorCtr="0" compatLnSpc="1">
              <a:prstTxWarp prst="textNoShape">
                <a:avLst/>
              </a:prstTxWarp>
              <a:spAutoFit/>
            </a:bodyPr>
            <a:lstStyle/>
            <a:p>
              <a:pPr marL="363538" marR="0" lvl="0" indent="-363538" algn="l" defTabSz="179388" rtl="0" eaLnBrk="0" fontAlgn="base" latinLnBrk="0" hangingPunct="0">
                <a:lnSpc>
                  <a:spcPct val="100000"/>
                </a:lnSpc>
                <a:spcBef>
                  <a:spcPts val="600"/>
                </a:spcBef>
                <a:spcAft>
                  <a:spcPts val="6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itchFamily="34" charset="0"/>
                  <a:ea typeface="+mn-ea"/>
                  <a:cs typeface="+mn-cs"/>
                </a:rPr>
                <a:t>	Insulin sensitivity  </a:t>
              </a:r>
            </a:p>
            <a:p>
              <a:pPr marL="363538" marR="0" lvl="0" indent="-363538" algn="l" defTabSz="179388" rtl="0" eaLnBrk="0" fontAlgn="base" latinLnBrk="0" hangingPunct="0">
                <a:lnSpc>
                  <a:spcPct val="100000"/>
                </a:lnSpc>
                <a:spcBef>
                  <a:spcPts val="600"/>
                </a:spcBef>
                <a:spcAft>
                  <a:spcPts val="6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itchFamily="34" charset="0"/>
                  <a:ea typeface="+mn-ea"/>
                  <a:cs typeface="+mn-cs"/>
                </a:rPr>
                <a:t>	HDLc</a:t>
              </a:r>
            </a:p>
            <a:p>
              <a:pPr marL="363538" marR="0" lvl="0" indent="-363538" algn="l" defTabSz="179388" rtl="0" eaLnBrk="0" fontAlgn="base" latinLnBrk="0" hangingPunct="0">
                <a:lnSpc>
                  <a:spcPct val="100000"/>
                </a:lnSpc>
                <a:spcBef>
                  <a:spcPts val="600"/>
                </a:spcBef>
                <a:spcAft>
                  <a:spcPts val="6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itchFamily="34" charset="0"/>
                  <a:ea typeface="+mn-ea"/>
                  <a:cs typeface="+mn-cs"/>
                </a:rPr>
                <a:t>	Triglycerides</a:t>
              </a:r>
            </a:p>
          </p:txBody>
        </p:sp>
        <p:sp>
          <p:nvSpPr>
            <p:cNvPr id="41" name="Rectangle 40">
              <a:extLst>
                <a:ext uri="{FF2B5EF4-FFF2-40B4-BE49-F238E27FC236}">
                  <a16:creationId xmlns:a16="http://schemas.microsoft.com/office/drawing/2014/main" id="{BD75FBC6-E0CB-91A1-980D-C51897614D0E}"/>
                </a:ext>
              </a:extLst>
            </p:cNvPr>
            <p:cNvSpPr/>
            <p:nvPr/>
          </p:nvSpPr>
          <p:spPr bwMode="auto">
            <a:xfrm>
              <a:off x="2465313" y="5677460"/>
              <a:ext cx="1979226" cy="1046440"/>
            </a:xfrm>
            <a:prstGeom prst="rect">
              <a:avLst/>
            </a:prstGeom>
            <a:noFill/>
            <a:ln>
              <a:no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ctr" anchorCtr="0" compatLnSpc="1">
              <a:prstTxWarp prst="textNoShape">
                <a:avLst/>
              </a:prstTxWarp>
              <a:spAutoFit/>
            </a:bodyPr>
            <a:lstStyle/>
            <a:p>
              <a:pPr marL="363538" marR="0" lvl="0" indent="-363538" algn="l" defTabSz="179388" rtl="0" eaLnBrk="0" fontAlgn="base" latinLnBrk="0" hangingPunct="0">
                <a:lnSpc>
                  <a:spcPct val="100000"/>
                </a:lnSpc>
                <a:spcBef>
                  <a:spcPts val="600"/>
                </a:spcBef>
                <a:spcAft>
                  <a:spcPts val="6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itchFamily="34" charset="0"/>
                  <a:ea typeface="+mn-ea"/>
                  <a:cs typeface="+mn-cs"/>
                </a:rPr>
                <a:t>	FA uptake</a:t>
              </a:r>
            </a:p>
            <a:p>
              <a:pPr marL="363538" marR="0" lvl="0" indent="-363538" algn="l" defTabSz="179388" rtl="0" eaLnBrk="0" fontAlgn="base" latinLnBrk="0" hangingPunct="0">
                <a:lnSpc>
                  <a:spcPct val="100000"/>
                </a:lnSpc>
                <a:spcBef>
                  <a:spcPts val="600"/>
                </a:spcBef>
                <a:spcAft>
                  <a:spcPts val="6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itchFamily="34" charset="0"/>
                  <a:ea typeface="+mn-ea"/>
                  <a:cs typeface="+mn-cs"/>
                </a:rPr>
                <a:t>	FA catabolism</a:t>
              </a:r>
            </a:p>
            <a:p>
              <a:pPr marL="363538" marR="0" lvl="0" indent="-363538" algn="l" defTabSz="179388" rtl="0" eaLnBrk="0" fontAlgn="base" latinLnBrk="0" hangingPunct="0">
                <a:lnSpc>
                  <a:spcPct val="100000"/>
                </a:lnSpc>
                <a:spcBef>
                  <a:spcPts val="600"/>
                </a:spcBef>
                <a:spcAft>
                  <a:spcPts val="6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itchFamily="34" charset="0"/>
                  <a:ea typeface="+mn-ea"/>
                  <a:cs typeface="+mn-cs"/>
                </a:rPr>
                <a:t>	Lipogenesis</a:t>
              </a:r>
            </a:p>
          </p:txBody>
        </p:sp>
        <p:sp>
          <p:nvSpPr>
            <p:cNvPr id="42" name="Rectangle 41">
              <a:extLst>
                <a:ext uri="{FF2B5EF4-FFF2-40B4-BE49-F238E27FC236}">
                  <a16:creationId xmlns:a16="http://schemas.microsoft.com/office/drawing/2014/main" id="{715E529F-90EF-758C-8E89-0D2B4DC8DB2D}"/>
                </a:ext>
              </a:extLst>
            </p:cNvPr>
            <p:cNvSpPr/>
            <p:nvPr/>
          </p:nvSpPr>
          <p:spPr bwMode="auto">
            <a:xfrm>
              <a:off x="4344204" y="5627032"/>
              <a:ext cx="2252454" cy="1261884"/>
            </a:xfrm>
            <a:prstGeom prst="rect">
              <a:avLst/>
            </a:prstGeom>
            <a:noFill/>
            <a:ln>
              <a:no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ctr" anchorCtr="0" compatLnSpc="1">
              <a:prstTxWarp prst="textNoShape">
                <a:avLst/>
              </a:prstTxWarp>
              <a:spAutoFit/>
            </a:bodyPr>
            <a:lstStyle/>
            <a:p>
              <a:pPr marL="363538" marR="0" lvl="0" indent="-363538" algn="l" defTabSz="179388" rtl="0" eaLnBrk="0" fontAlgn="base" latinLnBrk="0" hangingPunct="0">
                <a:lnSpc>
                  <a:spcPct val="100000"/>
                </a:lnSpc>
                <a:spcBef>
                  <a:spcPts val="600"/>
                </a:spcBef>
                <a:spcAft>
                  <a:spcPts val="6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itchFamily="34" charset="0"/>
                  <a:ea typeface="+mn-ea"/>
                  <a:cs typeface="+mn-cs"/>
                </a:rPr>
                <a:t>	NFkB-dependent gene activation</a:t>
              </a:r>
            </a:p>
            <a:p>
              <a:pPr marL="363538" marR="0" lvl="0" indent="-363538" algn="l" defTabSz="179388" rtl="0" eaLnBrk="0" fontAlgn="base" latinLnBrk="0" hangingPunct="0">
                <a:lnSpc>
                  <a:spcPct val="100000"/>
                </a:lnSpc>
                <a:spcBef>
                  <a:spcPts val="600"/>
                </a:spcBef>
                <a:spcAft>
                  <a:spcPts val="6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itchFamily="34" charset="0"/>
                  <a:ea typeface="+mn-ea"/>
                  <a:cs typeface="+mn-cs"/>
                </a:rPr>
                <a:t>	Inflammasome</a:t>
              </a:r>
            </a:p>
            <a:p>
              <a:pPr marL="363538" marR="0" lvl="0" indent="-363538" algn="l" defTabSz="179388" rtl="0" eaLnBrk="0" fontAlgn="base" latinLnBrk="0" hangingPunct="0">
                <a:lnSpc>
                  <a:spcPct val="100000"/>
                </a:lnSpc>
                <a:spcBef>
                  <a:spcPts val="600"/>
                </a:spcBef>
                <a:spcAft>
                  <a:spcPts val="6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itchFamily="34" charset="0"/>
                  <a:ea typeface="+mn-ea"/>
                  <a:cs typeface="+mn-cs"/>
                </a:rPr>
                <a:t>	Ballooning</a:t>
              </a:r>
            </a:p>
          </p:txBody>
        </p:sp>
        <p:sp>
          <p:nvSpPr>
            <p:cNvPr id="43" name="ZoneTexte 2">
              <a:extLst>
                <a:ext uri="{FF2B5EF4-FFF2-40B4-BE49-F238E27FC236}">
                  <a16:creationId xmlns:a16="http://schemas.microsoft.com/office/drawing/2014/main" id="{79FB68CD-BE96-E46B-04A2-F62D1B1D4FDA}"/>
                </a:ext>
              </a:extLst>
            </p:cNvPr>
            <p:cNvSpPr txBox="1"/>
            <p:nvPr/>
          </p:nvSpPr>
          <p:spPr>
            <a:xfrm>
              <a:off x="201767" y="5267494"/>
              <a:ext cx="78207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1" u="none" strike="noStrike" kern="1200" cap="none" spc="0" normalizeH="0" baseline="0" noProof="0" dirty="0">
                  <a:ln>
                    <a:noFill/>
                  </a:ln>
                  <a:solidFill>
                    <a:srgbClr val="A9C570"/>
                  </a:solidFill>
                  <a:effectLst/>
                  <a:uLnTx/>
                  <a:uFillTx/>
                  <a:latin typeface="Arial"/>
                  <a:ea typeface="+mn-ea"/>
                  <a:cs typeface="+mn-cs"/>
                </a:rPr>
                <a:t>PPARα</a:t>
              </a:r>
            </a:p>
          </p:txBody>
        </p:sp>
        <p:sp>
          <p:nvSpPr>
            <p:cNvPr id="44" name="ZoneTexte 2">
              <a:extLst>
                <a:ext uri="{FF2B5EF4-FFF2-40B4-BE49-F238E27FC236}">
                  <a16:creationId xmlns:a16="http://schemas.microsoft.com/office/drawing/2014/main" id="{5096CA70-0158-D80F-330F-90E68C6E651A}"/>
                </a:ext>
              </a:extLst>
            </p:cNvPr>
            <p:cNvSpPr txBox="1"/>
            <p:nvPr/>
          </p:nvSpPr>
          <p:spPr>
            <a:xfrm>
              <a:off x="876077" y="5267494"/>
              <a:ext cx="78047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1" u="none" strike="noStrike" kern="1200" cap="none" spc="0" normalizeH="0" baseline="0" noProof="0" dirty="0">
                  <a:ln>
                    <a:noFill/>
                  </a:ln>
                  <a:solidFill>
                    <a:srgbClr val="6D9C0B"/>
                  </a:solidFill>
                  <a:effectLst/>
                  <a:uLnTx/>
                  <a:uFillTx/>
                  <a:latin typeface="Arial"/>
                  <a:ea typeface="+mn-ea"/>
                  <a:cs typeface="+mn-cs"/>
                </a:rPr>
                <a:t>PPAR</a:t>
              </a:r>
              <a:r>
                <a:rPr kumimoji="0" lang="el-GR" sz="1400" b="1" i="1" u="none" strike="noStrike" kern="1200" cap="none" spc="0" normalizeH="0" baseline="0" noProof="0" dirty="0">
                  <a:ln>
                    <a:noFill/>
                  </a:ln>
                  <a:solidFill>
                    <a:srgbClr val="6D9C0B"/>
                  </a:solidFill>
                  <a:effectLst/>
                  <a:uLnTx/>
                  <a:uFillTx/>
                  <a:latin typeface="Arial"/>
                  <a:ea typeface="+mn-ea"/>
                  <a:cs typeface="+mn-cs"/>
                </a:rPr>
                <a:t>δ</a:t>
              </a:r>
            </a:p>
          </p:txBody>
        </p:sp>
        <p:sp>
          <p:nvSpPr>
            <p:cNvPr id="45" name="ZoneTexte 2">
              <a:extLst>
                <a:ext uri="{FF2B5EF4-FFF2-40B4-BE49-F238E27FC236}">
                  <a16:creationId xmlns:a16="http://schemas.microsoft.com/office/drawing/2014/main" id="{826A59B5-AE7C-C794-1CD5-6A72FB529B2F}"/>
                </a:ext>
              </a:extLst>
            </p:cNvPr>
            <p:cNvSpPr txBox="1"/>
            <p:nvPr/>
          </p:nvSpPr>
          <p:spPr>
            <a:xfrm>
              <a:off x="1538918" y="5267494"/>
              <a:ext cx="77085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1" u="none" strike="noStrike" kern="1200" cap="none" spc="0" normalizeH="0" baseline="0" noProof="0" dirty="0">
                  <a:ln>
                    <a:noFill/>
                  </a:ln>
                  <a:solidFill>
                    <a:srgbClr val="E36F0E"/>
                  </a:solidFill>
                  <a:effectLst/>
                  <a:uLnTx/>
                  <a:uFillTx/>
                  <a:latin typeface="Arial"/>
                  <a:ea typeface="+mn-ea"/>
                  <a:cs typeface="+mn-cs"/>
                </a:rPr>
                <a:t>PPAR</a:t>
              </a:r>
              <a:r>
                <a:rPr kumimoji="0" lang="el-GR" sz="1400" b="1" i="1" u="none" strike="noStrike" kern="1200" cap="none" spc="0" normalizeH="0" baseline="0" noProof="0" dirty="0">
                  <a:ln>
                    <a:noFill/>
                  </a:ln>
                  <a:solidFill>
                    <a:srgbClr val="E36F0E"/>
                  </a:solidFill>
                  <a:effectLst/>
                  <a:uLnTx/>
                  <a:uFillTx/>
                  <a:latin typeface="Arial"/>
                  <a:ea typeface="+mn-ea"/>
                  <a:cs typeface="+mn-cs"/>
                </a:rPr>
                <a:t>γ</a:t>
              </a:r>
            </a:p>
          </p:txBody>
        </p:sp>
        <p:sp>
          <p:nvSpPr>
            <p:cNvPr id="46" name="Up Arrow 3">
              <a:extLst>
                <a:ext uri="{FF2B5EF4-FFF2-40B4-BE49-F238E27FC236}">
                  <a16:creationId xmlns:a16="http://schemas.microsoft.com/office/drawing/2014/main" id="{4AB3EF7C-6756-ABA2-1019-14432920F549}"/>
                </a:ext>
              </a:extLst>
            </p:cNvPr>
            <p:cNvSpPr/>
            <p:nvPr/>
          </p:nvSpPr>
          <p:spPr bwMode="auto">
            <a:xfrm>
              <a:off x="472030" y="5727936"/>
              <a:ext cx="216024" cy="216000"/>
            </a:xfrm>
            <a:prstGeom prst="upArrow">
              <a:avLst/>
            </a:prstGeom>
            <a:solidFill>
              <a:schemeClr val="tx1">
                <a:lumMod val="65000"/>
                <a:lumOff val="35000"/>
              </a:schemeClr>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47" name="Up Arrow 166">
              <a:extLst>
                <a:ext uri="{FF2B5EF4-FFF2-40B4-BE49-F238E27FC236}">
                  <a16:creationId xmlns:a16="http://schemas.microsoft.com/office/drawing/2014/main" id="{46DDFF11-8BF1-7CFF-629E-70D338E79129}"/>
                </a:ext>
              </a:extLst>
            </p:cNvPr>
            <p:cNvSpPr/>
            <p:nvPr/>
          </p:nvSpPr>
          <p:spPr bwMode="auto">
            <a:xfrm>
              <a:off x="472030" y="6103618"/>
              <a:ext cx="216024" cy="216000"/>
            </a:xfrm>
            <a:prstGeom prst="upArrow">
              <a:avLst/>
            </a:prstGeom>
            <a:solidFill>
              <a:schemeClr val="tx1">
                <a:lumMod val="65000"/>
                <a:lumOff val="35000"/>
              </a:schemeClr>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48" name="Up Arrow 167">
              <a:extLst>
                <a:ext uri="{FF2B5EF4-FFF2-40B4-BE49-F238E27FC236}">
                  <a16:creationId xmlns:a16="http://schemas.microsoft.com/office/drawing/2014/main" id="{90A988F3-A104-4AD7-02D3-6076EDE99651}"/>
                </a:ext>
              </a:extLst>
            </p:cNvPr>
            <p:cNvSpPr/>
            <p:nvPr/>
          </p:nvSpPr>
          <p:spPr bwMode="auto">
            <a:xfrm rot="10800000">
              <a:off x="472030" y="6497680"/>
              <a:ext cx="216024" cy="216000"/>
            </a:xfrm>
            <a:prstGeom prst="upArrow">
              <a:avLst/>
            </a:prstGeom>
            <a:solidFill>
              <a:schemeClr val="tx1">
                <a:lumMod val="65000"/>
                <a:lumOff val="35000"/>
              </a:schemeClr>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49" name="Up Arrow 169">
              <a:extLst>
                <a:ext uri="{FF2B5EF4-FFF2-40B4-BE49-F238E27FC236}">
                  <a16:creationId xmlns:a16="http://schemas.microsoft.com/office/drawing/2014/main" id="{DC6868A3-1FCD-EB5F-DBFE-2C4F0070E358}"/>
                </a:ext>
              </a:extLst>
            </p:cNvPr>
            <p:cNvSpPr/>
            <p:nvPr/>
          </p:nvSpPr>
          <p:spPr bwMode="auto">
            <a:xfrm>
              <a:off x="2621758" y="6103618"/>
              <a:ext cx="216024" cy="216000"/>
            </a:xfrm>
            <a:prstGeom prst="upArrow">
              <a:avLst/>
            </a:prstGeom>
            <a:solidFill>
              <a:schemeClr val="tx1">
                <a:lumMod val="65000"/>
                <a:lumOff val="35000"/>
              </a:schemeClr>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50" name="Up Arrow 170">
              <a:extLst>
                <a:ext uri="{FF2B5EF4-FFF2-40B4-BE49-F238E27FC236}">
                  <a16:creationId xmlns:a16="http://schemas.microsoft.com/office/drawing/2014/main" id="{B9B288D5-B0AA-BECB-844B-0FE588F78776}"/>
                </a:ext>
              </a:extLst>
            </p:cNvPr>
            <p:cNvSpPr/>
            <p:nvPr/>
          </p:nvSpPr>
          <p:spPr bwMode="auto">
            <a:xfrm rot="10800000">
              <a:off x="2621758" y="6497680"/>
              <a:ext cx="216024" cy="216000"/>
            </a:xfrm>
            <a:prstGeom prst="upArrow">
              <a:avLst/>
            </a:prstGeom>
            <a:solidFill>
              <a:schemeClr val="tx1">
                <a:lumMod val="65000"/>
                <a:lumOff val="35000"/>
              </a:schemeClr>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51" name="Up Arrow 171">
              <a:extLst>
                <a:ext uri="{FF2B5EF4-FFF2-40B4-BE49-F238E27FC236}">
                  <a16:creationId xmlns:a16="http://schemas.microsoft.com/office/drawing/2014/main" id="{DFB03BE2-DA6D-98F5-558B-A7B678A169D9}"/>
                </a:ext>
              </a:extLst>
            </p:cNvPr>
            <p:cNvSpPr/>
            <p:nvPr/>
          </p:nvSpPr>
          <p:spPr bwMode="auto">
            <a:xfrm rot="10800000">
              <a:off x="2621758" y="5746479"/>
              <a:ext cx="216024" cy="216000"/>
            </a:xfrm>
            <a:prstGeom prst="upArrow">
              <a:avLst/>
            </a:prstGeom>
            <a:solidFill>
              <a:schemeClr val="tx1">
                <a:lumMod val="65000"/>
                <a:lumOff val="35000"/>
              </a:schemeClr>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52" name="Up Arrow 173">
              <a:extLst>
                <a:ext uri="{FF2B5EF4-FFF2-40B4-BE49-F238E27FC236}">
                  <a16:creationId xmlns:a16="http://schemas.microsoft.com/office/drawing/2014/main" id="{D8FE67BA-58A0-C585-C15E-A0ABC44E5569}"/>
                </a:ext>
              </a:extLst>
            </p:cNvPr>
            <p:cNvSpPr/>
            <p:nvPr/>
          </p:nvSpPr>
          <p:spPr bwMode="auto">
            <a:xfrm rot="10800000">
              <a:off x="4519195" y="6637164"/>
              <a:ext cx="216024" cy="216000"/>
            </a:xfrm>
            <a:prstGeom prst="upArrow">
              <a:avLst/>
            </a:prstGeom>
            <a:solidFill>
              <a:schemeClr val="tx1">
                <a:lumMod val="65000"/>
                <a:lumOff val="35000"/>
              </a:schemeClr>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53" name="Up Arrow 174">
              <a:extLst>
                <a:ext uri="{FF2B5EF4-FFF2-40B4-BE49-F238E27FC236}">
                  <a16:creationId xmlns:a16="http://schemas.microsoft.com/office/drawing/2014/main" id="{DE55E945-179F-197C-090F-AF9EB5FF503D}"/>
                </a:ext>
              </a:extLst>
            </p:cNvPr>
            <p:cNvSpPr/>
            <p:nvPr/>
          </p:nvSpPr>
          <p:spPr bwMode="auto">
            <a:xfrm rot="10800000">
              <a:off x="4519195" y="5743554"/>
              <a:ext cx="216024" cy="216000"/>
            </a:xfrm>
            <a:prstGeom prst="upArrow">
              <a:avLst/>
            </a:prstGeom>
            <a:solidFill>
              <a:schemeClr val="tx1">
                <a:lumMod val="65000"/>
                <a:lumOff val="35000"/>
              </a:schemeClr>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54" name="Up Arrow 175">
              <a:extLst>
                <a:ext uri="{FF2B5EF4-FFF2-40B4-BE49-F238E27FC236}">
                  <a16:creationId xmlns:a16="http://schemas.microsoft.com/office/drawing/2014/main" id="{67DA9583-A201-7017-6326-9077D385767D}"/>
                </a:ext>
              </a:extLst>
            </p:cNvPr>
            <p:cNvSpPr/>
            <p:nvPr/>
          </p:nvSpPr>
          <p:spPr bwMode="auto">
            <a:xfrm rot="10800000">
              <a:off x="4519195" y="6282224"/>
              <a:ext cx="216024" cy="216000"/>
            </a:xfrm>
            <a:prstGeom prst="upArrow">
              <a:avLst/>
            </a:prstGeom>
            <a:solidFill>
              <a:schemeClr val="tx1">
                <a:lumMod val="65000"/>
                <a:lumOff val="35000"/>
              </a:schemeClr>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55" name="ZoneTexte 54">
              <a:extLst>
                <a:ext uri="{FF2B5EF4-FFF2-40B4-BE49-F238E27FC236}">
                  <a16:creationId xmlns:a16="http://schemas.microsoft.com/office/drawing/2014/main" id="{776AD5AB-24B0-38FC-A426-09B40AFEE5AF}"/>
                </a:ext>
              </a:extLst>
            </p:cNvPr>
            <p:cNvSpPr txBox="1">
              <a:spLocks noChangeArrowheads="1"/>
            </p:cNvSpPr>
            <p:nvPr/>
          </p:nvSpPr>
          <p:spPr bwMode="auto">
            <a:xfrm>
              <a:off x="8380329" y="5564028"/>
              <a:ext cx="1980000" cy="1554480"/>
            </a:xfrm>
            <a:prstGeom prst="roundRect">
              <a:avLst>
                <a:gd name="adj" fmla="val 2033"/>
              </a:avLst>
            </a:prstGeom>
            <a:solidFill>
              <a:srgbClr val="F7F7F7"/>
            </a:solidFill>
            <a:ln w="9525">
              <a:noFill/>
              <a:miter lim="800000"/>
              <a:headEnd/>
              <a:tailEnd/>
            </a:ln>
          </p:spPr>
          <p:txBody>
            <a:bodyPr lIns="0" tIns="0" rIns="0" bIns="0" anchor="ctr">
              <a:noAutofit/>
            </a:bodyPr>
            <a:lstStyle>
              <a:defPPr>
                <a:defRPr lang="fr-FR"/>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prstClr val="white"/>
                  </a:solidFill>
                  <a:effectLst/>
                  <a:uLnTx/>
                  <a:uFillTx/>
                  <a:latin typeface="Aria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white"/>
                </a:solidFill>
                <a:effectLst/>
                <a:uLnTx/>
                <a:uFillTx/>
                <a:latin typeface="Arial"/>
                <a:ea typeface="+mn-ea"/>
                <a:cs typeface="+mn-cs"/>
              </a:endParaRPr>
            </a:p>
          </p:txBody>
        </p:sp>
        <p:sp>
          <p:nvSpPr>
            <p:cNvPr id="56" name="ZoneTexte 26">
              <a:extLst>
                <a:ext uri="{FF2B5EF4-FFF2-40B4-BE49-F238E27FC236}">
                  <a16:creationId xmlns:a16="http://schemas.microsoft.com/office/drawing/2014/main" id="{472263E8-048B-B67B-D047-94F3EDDA0ACB}"/>
                </a:ext>
              </a:extLst>
            </p:cNvPr>
            <p:cNvSpPr txBox="1">
              <a:spLocks noChangeArrowheads="1"/>
            </p:cNvSpPr>
            <p:nvPr/>
          </p:nvSpPr>
          <p:spPr bwMode="auto">
            <a:xfrm>
              <a:off x="6339160" y="5564028"/>
              <a:ext cx="1980000" cy="1554480"/>
            </a:xfrm>
            <a:prstGeom prst="roundRect">
              <a:avLst>
                <a:gd name="adj" fmla="val 2033"/>
              </a:avLst>
            </a:prstGeom>
            <a:solidFill>
              <a:srgbClr val="F7F7F7"/>
            </a:solidFill>
            <a:ln w="9525">
              <a:noFill/>
              <a:miter lim="800000"/>
              <a:headEnd/>
              <a:tailEnd/>
            </a:ln>
          </p:spPr>
          <p:txBody>
            <a:bodyPr lIns="0" tIns="0" rIns="0" bIns="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white"/>
                </a:solidFill>
                <a:effectLst/>
                <a:uLnTx/>
                <a:uFillTx/>
                <a:latin typeface="Arial"/>
                <a:ea typeface="+mn-ea"/>
                <a:cs typeface="+mn-cs"/>
              </a:endParaRPr>
            </a:p>
          </p:txBody>
        </p:sp>
        <p:sp>
          <p:nvSpPr>
            <p:cNvPr id="57" name="ZoneTexte 2">
              <a:extLst>
                <a:ext uri="{FF2B5EF4-FFF2-40B4-BE49-F238E27FC236}">
                  <a16:creationId xmlns:a16="http://schemas.microsoft.com/office/drawing/2014/main" id="{0BE682E5-11C8-BAD3-8D75-9C3A4FE61644}"/>
                </a:ext>
              </a:extLst>
            </p:cNvPr>
            <p:cNvSpPr txBox="1"/>
            <p:nvPr/>
          </p:nvSpPr>
          <p:spPr>
            <a:xfrm>
              <a:off x="8657831" y="5267494"/>
              <a:ext cx="78207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1" u="none" strike="noStrike" kern="1200" cap="none" spc="0" normalizeH="0" baseline="0" noProof="0" dirty="0">
                  <a:ln>
                    <a:noFill/>
                  </a:ln>
                  <a:solidFill>
                    <a:srgbClr val="A9C570"/>
                  </a:solidFill>
                  <a:effectLst/>
                  <a:uLnTx/>
                  <a:uFillTx/>
                  <a:latin typeface="Arial"/>
                  <a:ea typeface="+mn-ea"/>
                  <a:cs typeface="+mn-cs"/>
                </a:rPr>
                <a:t>PPARα</a:t>
              </a:r>
            </a:p>
          </p:txBody>
        </p:sp>
        <p:sp>
          <p:nvSpPr>
            <p:cNvPr id="58" name="ZoneTexte 2">
              <a:extLst>
                <a:ext uri="{FF2B5EF4-FFF2-40B4-BE49-F238E27FC236}">
                  <a16:creationId xmlns:a16="http://schemas.microsoft.com/office/drawing/2014/main" id="{54F1345B-96F0-950D-59F8-A895EA1DCA0A}"/>
                </a:ext>
              </a:extLst>
            </p:cNvPr>
            <p:cNvSpPr txBox="1"/>
            <p:nvPr/>
          </p:nvSpPr>
          <p:spPr>
            <a:xfrm>
              <a:off x="9318976" y="5267494"/>
              <a:ext cx="77085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1" u="none" strike="noStrike" kern="1200" cap="none" spc="0" normalizeH="0" baseline="0" noProof="0" dirty="0">
                  <a:ln>
                    <a:noFill/>
                  </a:ln>
                  <a:solidFill>
                    <a:srgbClr val="E36F0E"/>
                  </a:solidFill>
                  <a:effectLst/>
                  <a:uLnTx/>
                  <a:uFillTx/>
                  <a:latin typeface="Arial"/>
                  <a:ea typeface="+mn-ea"/>
                  <a:cs typeface="+mn-cs"/>
                </a:rPr>
                <a:t>PPAR</a:t>
              </a:r>
              <a:r>
                <a:rPr kumimoji="0" lang="el-GR" sz="1400" b="1" i="1" u="none" strike="noStrike" kern="1200" cap="none" spc="0" normalizeH="0" baseline="0" noProof="0" dirty="0">
                  <a:ln>
                    <a:noFill/>
                  </a:ln>
                  <a:solidFill>
                    <a:srgbClr val="E36F0E"/>
                  </a:solidFill>
                  <a:effectLst/>
                  <a:uLnTx/>
                  <a:uFillTx/>
                  <a:latin typeface="Arial"/>
                  <a:ea typeface="+mn-ea"/>
                  <a:cs typeface="+mn-cs"/>
                </a:rPr>
                <a:t>γ</a:t>
              </a:r>
            </a:p>
          </p:txBody>
        </p:sp>
        <p:sp>
          <p:nvSpPr>
            <p:cNvPr id="59" name="ZoneTexte 2">
              <a:extLst>
                <a:ext uri="{FF2B5EF4-FFF2-40B4-BE49-F238E27FC236}">
                  <a16:creationId xmlns:a16="http://schemas.microsoft.com/office/drawing/2014/main" id="{7FE05160-CB7C-01FC-9C5C-DF347A7C156A}"/>
                </a:ext>
              </a:extLst>
            </p:cNvPr>
            <p:cNvSpPr txBox="1"/>
            <p:nvPr/>
          </p:nvSpPr>
          <p:spPr>
            <a:xfrm>
              <a:off x="6650597" y="5267494"/>
              <a:ext cx="78047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1" u="none" strike="noStrike" kern="1200" cap="none" spc="0" normalizeH="0" baseline="0" noProof="0" dirty="0">
                  <a:ln>
                    <a:noFill/>
                  </a:ln>
                  <a:solidFill>
                    <a:srgbClr val="6D9C0B"/>
                  </a:solidFill>
                  <a:effectLst/>
                  <a:uLnTx/>
                  <a:uFillTx/>
                  <a:latin typeface="Arial"/>
                  <a:ea typeface="+mn-ea"/>
                  <a:cs typeface="+mn-cs"/>
                </a:rPr>
                <a:t>PPAR</a:t>
              </a:r>
              <a:r>
                <a:rPr kumimoji="0" lang="el-GR" sz="1400" b="1" i="1" u="none" strike="noStrike" kern="1200" cap="none" spc="0" normalizeH="0" baseline="0" noProof="0" dirty="0">
                  <a:ln>
                    <a:noFill/>
                  </a:ln>
                  <a:solidFill>
                    <a:srgbClr val="6D9C0B"/>
                  </a:solidFill>
                  <a:effectLst/>
                  <a:uLnTx/>
                  <a:uFillTx/>
                  <a:latin typeface="Arial"/>
                  <a:ea typeface="+mn-ea"/>
                  <a:cs typeface="+mn-cs"/>
                </a:rPr>
                <a:t>δ</a:t>
              </a:r>
            </a:p>
          </p:txBody>
        </p:sp>
        <p:sp>
          <p:nvSpPr>
            <p:cNvPr id="60" name="ZoneTexte 2">
              <a:extLst>
                <a:ext uri="{FF2B5EF4-FFF2-40B4-BE49-F238E27FC236}">
                  <a16:creationId xmlns:a16="http://schemas.microsoft.com/office/drawing/2014/main" id="{A5B1713D-9AA6-7827-EFD3-B404482170B7}"/>
                </a:ext>
              </a:extLst>
            </p:cNvPr>
            <p:cNvSpPr txBox="1"/>
            <p:nvPr/>
          </p:nvSpPr>
          <p:spPr>
            <a:xfrm>
              <a:off x="7342013" y="5267494"/>
              <a:ext cx="77085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1" u="none" strike="noStrike" kern="1200" cap="none" spc="0" normalizeH="0" baseline="0" noProof="0" dirty="0">
                  <a:ln>
                    <a:noFill/>
                  </a:ln>
                  <a:solidFill>
                    <a:srgbClr val="E36F0E"/>
                  </a:solidFill>
                  <a:effectLst/>
                  <a:uLnTx/>
                  <a:uFillTx/>
                  <a:latin typeface="Arial"/>
                  <a:ea typeface="+mn-ea"/>
                  <a:cs typeface="+mn-cs"/>
                </a:rPr>
                <a:t>PPAR</a:t>
              </a:r>
              <a:r>
                <a:rPr kumimoji="0" lang="el-GR" sz="1400" b="1" i="1" u="none" strike="noStrike" kern="1200" cap="none" spc="0" normalizeH="0" baseline="0" noProof="0" dirty="0">
                  <a:ln>
                    <a:noFill/>
                  </a:ln>
                  <a:solidFill>
                    <a:srgbClr val="E36F0E"/>
                  </a:solidFill>
                  <a:effectLst/>
                  <a:uLnTx/>
                  <a:uFillTx/>
                  <a:latin typeface="Arial"/>
                  <a:ea typeface="+mn-ea"/>
                  <a:cs typeface="+mn-cs"/>
                </a:rPr>
                <a:t>γ</a:t>
              </a:r>
            </a:p>
          </p:txBody>
        </p:sp>
        <p:sp>
          <p:nvSpPr>
            <p:cNvPr id="61" name="ZoneTexte 26">
              <a:extLst>
                <a:ext uri="{FF2B5EF4-FFF2-40B4-BE49-F238E27FC236}">
                  <a16:creationId xmlns:a16="http://schemas.microsoft.com/office/drawing/2014/main" id="{D704C33F-9A93-25DE-576A-8AEB711DED6F}"/>
                </a:ext>
              </a:extLst>
            </p:cNvPr>
            <p:cNvSpPr txBox="1">
              <a:spLocks noChangeArrowheads="1"/>
            </p:cNvSpPr>
            <p:nvPr/>
          </p:nvSpPr>
          <p:spPr bwMode="auto">
            <a:xfrm>
              <a:off x="6357675" y="4807997"/>
              <a:ext cx="1980000" cy="468000"/>
            </a:xfrm>
            <a:prstGeom prst="roundRect">
              <a:avLst/>
            </a:prstGeom>
            <a:solidFill>
              <a:srgbClr val="6D9C0B"/>
            </a:solidFill>
            <a:ln w="9525">
              <a:noFill/>
              <a:miter lim="800000"/>
              <a:headEnd/>
              <a:tailEnd/>
            </a:ln>
          </p:spPr>
          <p:txBody>
            <a:bodyPr lIns="0" tIns="0" rIns="0" bIns="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a:ea typeface="+mn-ea"/>
                  <a:cs typeface="+mn-cs"/>
                </a:rPr>
                <a:t>FIBROSIS</a:t>
              </a:r>
            </a:p>
          </p:txBody>
        </p:sp>
        <p:sp>
          <p:nvSpPr>
            <p:cNvPr id="62" name="ZoneTexte 26">
              <a:extLst>
                <a:ext uri="{FF2B5EF4-FFF2-40B4-BE49-F238E27FC236}">
                  <a16:creationId xmlns:a16="http://schemas.microsoft.com/office/drawing/2014/main" id="{0092F5A2-21AE-5C52-1E48-1DD949368D96}"/>
                </a:ext>
              </a:extLst>
            </p:cNvPr>
            <p:cNvSpPr txBox="1">
              <a:spLocks noChangeArrowheads="1"/>
            </p:cNvSpPr>
            <p:nvPr/>
          </p:nvSpPr>
          <p:spPr bwMode="auto">
            <a:xfrm>
              <a:off x="8374434" y="4807997"/>
              <a:ext cx="1980000" cy="468000"/>
            </a:xfrm>
            <a:prstGeom prst="roundRect">
              <a:avLst/>
            </a:prstGeom>
            <a:solidFill>
              <a:srgbClr val="6D9C0B"/>
            </a:solidFill>
            <a:ln w="9525">
              <a:noFill/>
              <a:miter lim="800000"/>
              <a:headEnd/>
              <a:tailEnd/>
            </a:ln>
          </p:spPr>
          <p:txBody>
            <a:bodyPr lIns="0" tIns="0" rIns="0" bIns="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a:ea typeface="+mn-ea"/>
                  <a:cs typeface="+mn-cs"/>
                </a:rPr>
                <a:t>VASCULAR</a:t>
              </a:r>
            </a:p>
          </p:txBody>
        </p:sp>
        <p:sp>
          <p:nvSpPr>
            <p:cNvPr id="63" name="Rectangle 62">
              <a:extLst>
                <a:ext uri="{FF2B5EF4-FFF2-40B4-BE49-F238E27FC236}">
                  <a16:creationId xmlns:a16="http://schemas.microsoft.com/office/drawing/2014/main" id="{EA08D935-1D63-BD44-0739-B7EF76B9680B}"/>
                </a:ext>
              </a:extLst>
            </p:cNvPr>
            <p:cNvSpPr/>
            <p:nvPr/>
          </p:nvSpPr>
          <p:spPr bwMode="auto">
            <a:xfrm>
              <a:off x="6721118" y="5500667"/>
              <a:ext cx="1870496" cy="1538883"/>
            </a:xfrm>
            <a:prstGeom prst="rect">
              <a:avLst/>
            </a:prstGeom>
            <a:noFill/>
            <a:ln>
              <a:no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ctr" anchorCtr="0" compatLnSpc="1">
              <a:prstTxWarp prst="textNoShape">
                <a:avLst/>
              </a:prstTxWarp>
              <a:spAutoFit/>
            </a:bodyPr>
            <a:lstStyle/>
            <a:p>
              <a:pPr marL="12700" marR="0" lvl="0" indent="0" algn="l" defTabSz="179388" rtl="0" eaLnBrk="0" fontAlgn="base" latinLnBrk="0" hangingPunct="0">
                <a:lnSpc>
                  <a:spcPct val="100000"/>
                </a:lnSpc>
                <a:spcBef>
                  <a:spcPts val="600"/>
                </a:spcBef>
                <a:spcAft>
                  <a:spcPts val="6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itchFamily="34" charset="0"/>
                  <a:ea typeface="+mn-ea"/>
                  <a:cs typeface="+mn-cs"/>
                </a:rPr>
                <a:t>Stellate cell proliferation and activation</a:t>
              </a:r>
            </a:p>
            <a:p>
              <a:pPr marL="12700" marR="0" lvl="0" indent="0" algn="l" defTabSz="179388" rtl="0" eaLnBrk="0" fontAlgn="base" latinLnBrk="0" hangingPunct="0">
                <a:lnSpc>
                  <a:spcPct val="100000"/>
                </a:lnSpc>
                <a:spcBef>
                  <a:spcPts val="600"/>
                </a:spcBef>
                <a:spcAft>
                  <a:spcPts val="6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itchFamily="34" charset="0"/>
                  <a:ea typeface="+mn-ea"/>
                  <a:cs typeface="+mn-cs"/>
                </a:rPr>
                <a:t>Collagen and fibronectin production</a:t>
              </a:r>
            </a:p>
          </p:txBody>
        </p:sp>
        <p:sp>
          <p:nvSpPr>
            <p:cNvPr id="1088" name="Rectangle 1087">
              <a:extLst>
                <a:ext uri="{FF2B5EF4-FFF2-40B4-BE49-F238E27FC236}">
                  <a16:creationId xmlns:a16="http://schemas.microsoft.com/office/drawing/2014/main" id="{F8134001-73CF-C39D-EB32-F6FFA36AA9F0}"/>
                </a:ext>
              </a:extLst>
            </p:cNvPr>
            <p:cNvSpPr/>
            <p:nvPr/>
          </p:nvSpPr>
          <p:spPr bwMode="auto">
            <a:xfrm>
              <a:off x="8393252" y="5250358"/>
              <a:ext cx="2128179" cy="1846659"/>
            </a:xfrm>
            <a:prstGeom prst="rect">
              <a:avLst/>
            </a:prstGeom>
            <a:noFill/>
            <a:ln>
              <a:no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ctr" anchorCtr="0" compatLnSpc="1">
              <a:prstTxWarp prst="textNoShape">
                <a:avLst/>
              </a:prstTxWarp>
              <a:spAutoFit/>
            </a:bodyPr>
            <a:lstStyle/>
            <a:p>
              <a:pPr marL="363538" marR="0" lvl="0" indent="-363538" algn="l" defTabSz="179388" rtl="0" eaLnBrk="0" fontAlgn="base" latinLnBrk="0" hangingPunct="0">
                <a:lnSpc>
                  <a:spcPct val="100000"/>
                </a:lnSpc>
                <a:spcBef>
                  <a:spcPts val="600"/>
                </a:spcBef>
                <a:spcAft>
                  <a:spcPts val="6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itchFamily="34" charset="0"/>
                  <a:ea typeface="+mn-ea"/>
                  <a:cs typeface="+mn-cs"/>
                </a:rPr>
                <a:t>	</a:t>
              </a:r>
            </a:p>
            <a:p>
              <a:pPr marL="363538" marR="0" lvl="0" indent="-363538" algn="l" defTabSz="179388" rtl="0" eaLnBrk="0" fontAlgn="base" latinLnBrk="0" hangingPunct="0">
                <a:lnSpc>
                  <a:spcPct val="100000"/>
                </a:lnSpc>
                <a:spcBef>
                  <a:spcPts val="600"/>
                </a:spcBef>
                <a:spcAft>
                  <a:spcPts val="600"/>
                </a:spcAft>
                <a:buClrTx/>
                <a:buSzTx/>
                <a:buFontTx/>
                <a:buNone/>
                <a:tabLst/>
                <a:defRPr/>
              </a:pPr>
              <a:r>
                <a:rPr lang="en-US" sz="1400" dirty="0">
                  <a:solidFill>
                    <a:prstClr val="black"/>
                  </a:solidFill>
                  <a:latin typeface="Arial" pitchFamily="34" charset="0"/>
                </a:rPr>
                <a:t>       </a:t>
              </a:r>
              <a:r>
                <a:rPr kumimoji="0" lang="en-US" sz="1400" b="0" i="0" u="none" strike="noStrike" kern="1200" cap="none" spc="0" normalizeH="0" baseline="0" noProof="0" dirty="0">
                  <a:ln>
                    <a:noFill/>
                  </a:ln>
                  <a:solidFill>
                    <a:prstClr val="black"/>
                  </a:solidFill>
                  <a:effectLst/>
                  <a:uLnTx/>
                  <a:uFillTx/>
                  <a:latin typeface="Arial" pitchFamily="34" charset="0"/>
                  <a:ea typeface="+mn-ea"/>
                  <a:cs typeface="+mn-cs"/>
                </a:rPr>
                <a:t>Portal pressure</a:t>
              </a:r>
            </a:p>
            <a:p>
              <a:pPr marL="363538" marR="0" lvl="0" indent="-363538" algn="l" defTabSz="179388" rtl="0" eaLnBrk="0" fontAlgn="base" latinLnBrk="0" hangingPunct="0">
                <a:lnSpc>
                  <a:spcPct val="100000"/>
                </a:lnSpc>
                <a:spcBef>
                  <a:spcPts val="600"/>
                </a:spcBef>
                <a:spcAft>
                  <a:spcPts val="6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itchFamily="34" charset="0"/>
                  <a:ea typeface="+mn-ea"/>
                  <a:cs typeface="+mn-cs"/>
                </a:rPr>
                <a:t>	LSEC capillarization</a:t>
              </a:r>
            </a:p>
            <a:p>
              <a:pPr marL="363538" marR="0" lvl="0" indent="-363538" algn="l" defTabSz="179388" rtl="0" eaLnBrk="0" fontAlgn="base" latinLnBrk="0" hangingPunct="0">
                <a:lnSpc>
                  <a:spcPct val="100000"/>
                </a:lnSpc>
                <a:spcBef>
                  <a:spcPts val="600"/>
                </a:spcBef>
                <a:spcAft>
                  <a:spcPts val="6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itchFamily="34" charset="0"/>
                  <a:ea typeface="+mn-ea"/>
                  <a:cs typeface="+mn-cs"/>
                </a:rPr>
                <a:t>	Intrahepatic vascular resistance</a:t>
              </a:r>
            </a:p>
          </p:txBody>
        </p:sp>
        <p:sp>
          <p:nvSpPr>
            <p:cNvPr id="1089" name="Up Arrow 176">
              <a:extLst>
                <a:ext uri="{FF2B5EF4-FFF2-40B4-BE49-F238E27FC236}">
                  <a16:creationId xmlns:a16="http://schemas.microsoft.com/office/drawing/2014/main" id="{8387C9F4-8443-CAAD-E50C-EDD9AF2F7523}"/>
                </a:ext>
              </a:extLst>
            </p:cNvPr>
            <p:cNvSpPr/>
            <p:nvPr/>
          </p:nvSpPr>
          <p:spPr bwMode="auto">
            <a:xfrm rot="10800000">
              <a:off x="6515013" y="5810489"/>
              <a:ext cx="216024" cy="216000"/>
            </a:xfrm>
            <a:prstGeom prst="upArrow">
              <a:avLst/>
            </a:prstGeom>
            <a:solidFill>
              <a:schemeClr val="tx1">
                <a:lumMod val="65000"/>
                <a:lumOff val="35000"/>
              </a:schemeClr>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1090" name="Up Arrow 177">
              <a:extLst>
                <a:ext uri="{FF2B5EF4-FFF2-40B4-BE49-F238E27FC236}">
                  <a16:creationId xmlns:a16="http://schemas.microsoft.com/office/drawing/2014/main" id="{F66EDE3B-B79F-EDAD-8902-828C019E0622}"/>
                </a:ext>
              </a:extLst>
            </p:cNvPr>
            <p:cNvSpPr/>
            <p:nvPr/>
          </p:nvSpPr>
          <p:spPr bwMode="auto">
            <a:xfrm rot="10800000">
              <a:off x="6515013" y="6556344"/>
              <a:ext cx="216024" cy="216000"/>
            </a:xfrm>
            <a:prstGeom prst="upArrow">
              <a:avLst/>
            </a:prstGeom>
            <a:solidFill>
              <a:schemeClr val="tx1">
                <a:lumMod val="65000"/>
                <a:lumOff val="35000"/>
              </a:schemeClr>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1091" name="Up Arrow 178">
              <a:extLst>
                <a:ext uri="{FF2B5EF4-FFF2-40B4-BE49-F238E27FC236}">
                  <a16:creationId xmlns:a16="http://schemas.microsoft.com/office/drawing/2014/main" id="{1B03AA35-53AA-F199-9F48-28C62A906372}"/>
                </a:ext>
              </a:extLst>
            </p:cNvPr>
            <p:cNvSpPr/>
            <p:nvPr/>
          </p:nvSpPr>
          <p:spPr bwMode="auto">
            <a:xfrm rot="10800000">
              <a:off x="8539033" y="6638938"/>
              <a:ext cx="216024" cy="216000"/>
            </a:xfrm>
            <a:prstGeom prst="upArrow">
              <a:avLst/>
            </a:prstGeom>
            <a:solidFill>
              <a:schemeClr val="tx1">
                <a:lumMod val="65000"/>
                <a:lumOff val="35000"/>
              </a:schemeClr>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1092" name="Up Arrow 179">
              <a:extLst>
                <a:ext uri="{FF2B5EF4-FFF2-40B4-BE49-F238E27FC236}">
                  <a16:creationId xmlns:a16="http://schemas.microsoft.com/office/drawing/2014/main" id="{18D9042F-4A60-D30D-B5A5-B7B94D1FFFF3}"/>
                </a:ext>
              </a:extLst>
            </p:cNvPr>
            <p:cNvSpPr/>
            <p:nvPr/>
          </p:nvSpPr>
          <p:spPr bwMode="auto">
            <a:xfrm rot="10800000">
              <a:off x="8539033" y="5743697"/>
              <a:ext cx="216024" cy="216000"/>
            </a:xfrm>
            <a:prstGeom prst="upArrow">
              <a:avLst/>
            </a:prstGeom>
            <a:solidFill>
              <a:schemeClr val="tx1">
                <a:lumMod val="65000"/>
                <a:lumOff val="35000"/>
              </a:schemeClr>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1093" name="Up Arrow 180">
              <a:extLst>
                <a:ext uri="{FF2B5EF4-FFF2-40B4-BE49-F238E27FC236}">
                  <a16:creationId xmlns:a16="http://schemas.microsoft.com/office/drawing/2014/main" id="{0C5A3D6E-4F6F-88C2-C4D9-F932E0648F1E}"/>
                </a:ext>
              </a:extLst>
            </p:cNvPr>
            <p:cNvSpPr/>
            <p:nvPr/>
          </p:nvSpPr>
          <p:spPr bwMode="auto">
            <a:xfrm rot="10800000">
              <a:off x="8539033" y="6095738"/>
              <a:ext cx="216024" cy="216000"/>
            </a:xfrm>
            <a:prstGeom prst="upArrow">
              <a:avLst/>
            </a:prstGeom>
            <a:solidFill>
              <a:schemeClr val="tx1">
                <a:lumMod val="65000"/>
                <a:lumOff val="35000"/>
              </a:schemeClr>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1094" name="ZoneTexte 2">
              <a:extLst>
                <a:ext uri="{FF2B5EF4-FFF2-40B4-BE49-F238E27FC236}">
                  <a16:creationId xmlns:a16="http://schemas.microsoft.com/office/drawing/2014/main" id="{90A8C853-5AA8-5909-925A-57BA520B83F5}"/>
                </a:ext>
              </a:extLst>
            </p:cNvPr>
            <p:cNvSpPr txBox="1"/>
            <p:nvPr/>
          </p:nvSpPr>
          <p:spPr>
            <a:xfrm>
              <a:off x="4260453" y="5267494"/>
              <a:ext cx="78207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1" u="none" strike="noStrike" kern="1200" cap="none" spc="0" normalizeH="0" baseline="0" noProof="0" dirty="0">
                  <a:ln>
                    <a:noFill/>
                  </a:ln>
                  <a:solidFill>
                    <a:srgbClr val="A9C570"/>
                  </a:solidFill>
                  <a:effectLst/>
                  <a:uLnTx/>
                  <a:uFillTx/>
                  <a:latin typeface="Arial"/>
                  <a:ea typeface="+mn-ea"/>
                  <a:cs typeface="+mn-cs"/>
                </a:rPr>
                <a:t>PPARα</a:t>
              </a:r>
            </a:p>
          </p:txBody>
        </p:sp>
        <p:sp>
          <p:nvSpPr>
            <p:cNvPr id="1095" name="ZoneTexte 2">
              <a:extLst>
                <a:ext uri="{FF2B5EF4-FFF2-40B4-BE49-F238E27FC236}">
                  <a16:creationId xmlns:a16="http://schemas.microsoft.com/office/drawing/2014/main" id="{BF0449C1-CC79-7976-B4F0-68EC100F4629}"/>
                </a:ext>
              </a:extLst>
            </p:cNvPr>
            <p:cNvSpPr txBox="1"/>
            <p:nvPr/>
          </p:nvSpPr>
          <p:spPr>
            <a:xfrm>
              <a:off x="4934763" y="5267494"/>
              <a:ext cx="78047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1" u="none" strike="noStrike" kern="1200" cap="none" spc="0" normalizeH="0" baseline="0" noProof="0" dirty="0">
                  <a:ln>
                    <a:noFill/>
                  </a:ln>
                  <a:solidFill>
                    <a:srgbClr val="6D9C0B"/>
                  </a:solidFill>
                  <a:effectLst/>
                  <a:uLnTx/>
                  <a:uFillTx/>
                  <a:latin typeface="Arial"/>
                  <a:ea typeface="+mn-ea"/>
                  <a:cs typeface="+mn-cs"/>
                </a:rPr>
                <a:t>PPAR</a:t>
              </a:r>
              <a:r>
                <a:rPr kumimoji="0" lang="el-GR" sz="1400" b="1" i="1" u="none" strike="noStrike" kern="1200" cap="none" spc="0" normalizeH="0" baseline="0" noProof="0" dirty="0">
                  <a:ln>
                    <a:noFill/>
                  </a:ln>
                  <a:solidFill>
                    <a:srgbClr val="6D9C0B"/>
                  </a:solidFill>
                  <a:effectLst/>
                  <a:uLnTx/>
                  <a:uFillTx/>
                  <a:latin typeface="Arial"/>
                  <a:ea typeface="+mn-ea"/>
                  <a:cs typeface="+mn-cs"/>
                </a:rPr>
                <a:t>δ</a:t>
              </a:r>
            </a:p>
          </p:txBody>
        </p:sp>
        <p:sp>
          <p:nvSpPr>
            <p:cNvPr id="1096" name="ZoneTexte 2">
              <a:extLst>
                <a:ext uri="{FF2B5EF4-FFF2-40B4-BE49-F238E27FC236}">
                  <a16:creationId xmlns:a16="http://schemas.microsoft.com/office/drawing/2014/main" id="{50C36981-9D29-2307-6AC1-F6296D674B96}"/>
                </a:ext>
              </a:extLst>
            </p:cNvPr>
            <p:cNvSpPr txBox="1"/>
            <p:nvPr/>
          </p:nvSpPr>
          <p:spPr>
            <a:xfrm>
              <a:off x="5597604" y="5267494"/>
              <a:ext cx="77085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1" u="none" strike="noStrike" kern="1200" cap="none" spc="0" normalizeH="0" baseline="0" noProof="0" dirty="0">
                  <a:ln>
                    <a:noFill/>
                  </a:ln>
                  <a:solidFill>
                    <a:srgbClr val="E36F0E"/>
                  </a:solidFill>
                  <a:effectLst/>
                  <a:uLnTx/>
                  <a:uFillTx/>
                  <a:latin typeface="Arial"/>
                  <a:ea typeface="+mn-ea"/>
                  <a:cs typeface="+mn-cs"/>
                </a:rPr>
                <a:t>PPAR</a:t>
              </a:r>
              <a:r>
                <a:rPr kumimoji="0" lang="el-GR" sz="1400" b="1" i="1" u="none" strike="noStrike" kern="1200" cap="none" spc="0" normalizeH="0" baseline="0" noProof="0" dirty="0">
                  <a:ln>
                    <a:noFill/>
                  </a:ln>
                  <a:solidFill>
                    <a:srgbClr val="E36F0E"/>
                  </a:solidFill>
                  <a:effectLst/>
                  <a:uLnTx/>
                  <a:uFillTx/>
                  <a:latin typeface="Arial"/>
                  <a:ea typeface="+mn-ea"/>
                  <a:cs typeface="+mn-cs"/>
                </a:rPr>
                <a:t>γ</a:t>
              </a:r>
            </a:p>
          </p:txBody>
        </p:sp>
      </p:grpSp>
      <p:graphicFrame>
        <p:nvGraphicFramePr>
          <p:cNvPr id="6" name="Object 5"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23" imgH="499" progId="TCLayout.ActiveDocument.1">
                  <p:embed/>
                </p:oleObj>
              </mc:Choice>
              <mc:Fallback>
                <p:oleObj name="think-cell Slide" r:id="rId5" imgW="523" imgH="499" progId="TCLayout.ActiveDocument.1">
                  <p:embed/>
                  <p:pic>
                    <p:nvPicPr>
                      <p:cNvPr id="6" name="Object 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2"/>
            </p:custDataLst>
          </p:nvPr>
        </p:nvSpPr>
        <p:spPr bwMode="auto">
          <a:xfrm>
            <a:off x="0" y="0"/>
            <a:ext cx="158750" cy="158750"/>
          </a:xfrm>
          <a:prstGeom prst="rect">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2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sym typeface="Arial" panose="020B0604020202020204" pitchFamily="34" charset="0"/>
            </a:endParaRPr>
          </a:p>
        </p:txBody>
      </p:sp>
      <p:sp>
        <p:nvSpPr>
          <p:cNvPr id="1137" name="Titre 3">
            <a:extLst>
              <a:ext uri="{FF2B5EF4-FFF2-40B4-BE49-F238E27FC236}">
                <a16:creationId xmlns:a16="http://schemas.microsoft.com/office/drawing/2014/main" id="{70BB3363-217B-2E41-8681-4A8A7DD9720E}"/>
              </a:ext>
            </a:extLst>
          </p:cNvPr>
          <p:cNvSpPr txBox="1">
            <a:spLocks/>
          </p:cNvSpPr>
          <p:nvPr/>
        </p:nvSpPr>
        <p:spPr>
          <a:xfrm>
            <a:off x="305906" y="77795"/>
            <a:ext cx="10080000" cy="831639"/>
          </a:xfrm>
          <a:prstGeom prst="rect">
            <a:avLst/>
          </a:prstGeom>
        </p:spPr>
        <p:txBody>
          <a:bodyPr lIns="0" tIns="36000" rIns="0" bIns="36000" anchor="ctr" anchorCtr="0">
            <a:noAutofit/>
          </a:bodyPr>
          <a:lstStyle>
            <a:lvl1pPr algn="l" defTabSz="1076190" rtl="0" eaLnBrk="0" fontAlgn="base" hangingPunct="0">
              <a:spcBef>
                <a:spcPct val="0"/>
              </a:spcBef>
              <a:spcAft>
                <a:spcPct val="0"/>
              </a:spcAft>
              <a:defRPr sz="2400" b="1">
                <a:solidFill>
                  <a:srgbClr val="669800"/>
                </a:solidFill>
                <a:latin typeface="+mj-lt"/>
                <a:ea typeface="+mj-ea"/>
                <a:cs typeface="+mj-cs"/>
              </a:defRPr>
            </a:lvl1pPr>
            <a:lvl2pPr algn="l" defTabSz="1076190" rtl="0" eaLnBrk="0" fontAlgn="base" hangingPunct="0">
              <a:spcBef>
                <a:spcPct val="0"/>
              </a:spcBef>
              <a:spcAft>
                <a:spcPct val="0"/>
              </a:spcAft>
              <a:defRPr sz="2205" b="1">
                <a:solidFill>
                  <a:srgbClr val="4B4B4D"/>
                </a:solidFill>
                <a:latin typeface="Arial" pitchFamily="34" charset="0"/>
              </a:defRPr>
            </a:lvl2pPr>
            <a:lvl3pPr algn="l" defTabSz="1076190" rtl="0" eaLnBrk="0" fontAlgn="base" hangingPunct="0">
              <a:spcBef>
                <a:spcPct val="0"/>
              </a:spcBef>
              <a:spcAft>
                <a:spcPct val="0"/>
              </a:spcAft>
              <a:defRPr sz="2205" b="1">
                <a:solidFill>
                  <a:srgbClr val="4B4B4D"/>
                </a:solidFill>
                <a:latin typeface="Arial" pitchFamily="34" charset="0"/>
              </a:defRPr>
            </a:lvl3pPr>
            <a:lvl4pPr algn="l" defTabSz="1076190" rtl="0" eaLnBrk="0" fontAlgn="base" hangingPunct="0">
              <a:spcBef>
                <a:spcPct val="0"/>
              </a:spcBef>
              <a:spcAft>
                <a:spcPct val="0"/>
              </a:spcAft>
              <a:defRPr sz="2205" b="1">
                <a:solidFill>
                  <a:srgbClr val="4B4B4D"/>
                </a:solidFill>
                <a:latin typeface="Arial" pitchFamily="34" charset="0"/>
              </a:defRPr>
            </a:lvl4pPr>
            <a:lvl5pPr algn="l" defTabSz="1076190" rtl="0" eaLnBrk="0" fontAlgn="base" hangingPunct="0">
              <a:spcBef>
                <a:spcPct val="0"/>
              </a:spcBef>
              <a:spcAft>
                <a:spcPct val="0"/>
              </a:spcAft>
              <a:defRPr sz="2205" b="1">
                <a:solidFill>
                  <a:srgbClr val="4B4B4D"/>
                </a:solidFill>
                <a:latin typeface="Arial" pitchFamily="34" charset="0"/>
              </a:defRPr>
            </a:lvl5pPr>
            <a:lvl6pPr marL="503972" algn="l" defTabSz="1076190" rtl="0" eaLnBrk="0" fontAlgn="base" hangingPunct="0">
              <a:spcBef>
                <a:spcPct val="0"/>
              </a:spcBef>
              <a:spcAft>
                <a:spcPct val="0"/>
              </a:spcAft>
              <a:defRPr sz="2425" b="1">
                <a:solidFill>
                  <a:schemeClr val="tx2"/>
                </a:solidFill>
                <a:latin typeface="Arial" pitchFamily="34" charset="0"/>
              </a:defRPr>
            </a:lvl6pPr>
            <a:lvl7pPr marL="1007943" algn="l" defTabSz="1076190" rtl="0" eaLnBrk="0" fontAlgn="base" hangingPunct="0">
              <a:spcBef>
                <a:spcPct val="0"/>
              </a:spcBef>
              <a:spcAft>
                <a:spcPct val="0"/>
              </a:spcAft>
              <a:defRPr sz="2425" b="1">
                <a:solidFill>
                  <a:schemeClr val="tx2"/>
                </a:solidFill>
                <a:latin typeface="Arial" pitchFamily="34" charset="0"/>
              </a:defRPr>
            </a:lvl7pPr>
            <a:lvl8pPr marL="1511915" algn="l" defTabSz="1076190" rtl="0" eaLnBrk="0" fontAlgn="base" hangingPunct="0">
              <a:spcBef>
                <a:spcPct val="0"/>
              </a:spcBef>
              <a:spcAft>
                <a:spcPct val="0"/>
              </a:spcAft>
              <a:defRPr sz="2425" b="1">
                <a:solidFill>
                  <a:schemeClr val="tx2"/>
                </a:solidFill>
                <a:latin typeface="Arial" pitchFamily="34" charset="0"/>
              </a:defRPr>
            </a:lvl8pPr>
            <a:lvl9pPr marL="2015886" algn="l" defTabSz="1076190" rtl="0" eaLnBrk="0" fontAlgn="base" hangingPunct="0">
              <a:spcBef>
                <a:spcPct val="0"/>
              </a:spcBef>
              <a:spcAft>
                <a:spcPct val="0"/>
              </a:spcAft>
              <a:defRPr sz="2425" b="1">
                <a:solidFill>
                  <a:schemeClr val="tx2"/>
                </a:solidFill>
                <a:latin typeface="Arial" pitchFamily="34" charset="0"/>
              </a:defRPr>
            </a:lvl9pPr>
          </a:lstStyle>
          <a:p>
            <a:pPr marL="0" marR="0" lvl="0" indent="0" algn="l" defTabSz="1076190" rtl="0" eaLnBrk="0" fontAlgn="base" latinLnBrk="0" hangingPunct="0">
              <a:lnSpc>
                <a:spcPct val="100000"/>
              </a:lnSpc>
              <a:spcBef>
                <a:spcPct val="0"/>
              </a:spcBef>
              <a:spcAft>
                <a:spcPct val="0"/>
              </a:spcAft>
              <a:buClrTx/>
              <a:buSzTx/>
              <a:buFontTx/>
              <a:buNone/>
              <a:tabLst/>
              <a:defRPr/>
            </a:pPr>
            <a:r>
              <a:rPr kumimoji="0" lang="en-GB" sz="2200" b="1" i="0" u="none" strike="noStrike" kern="0" cap="none" spc="0" normalizeH="0" baseline="0" noProof="0" dirty="0" err="1">
                <a:ln>
                  <a:noFill/>
                </a:ln>
                <a:solidFill>
                  <a:srgbClr val="669900"/>
                </a:solidFill>
                <a:effectLst/>
                <a:uLnTx/>
                <a:uFillTx/>
                <a:latin typeface="Arial"/>
                <a:ea typeface="+mj-ea"/>
                <a:cs typeface="+mj-cs"/>
              </a:rPr>
              <a:t>Lanifibranor</a:t>
            </a:r>
            <a:r>
              <a:rPr kumimoji="0" lang="en-GB" sz="2200" b="1" i="0" u="none" strike="noStrike" kern="0" cap="none" spc="0" normalizeH="0" baseline="0" noProof="0" dirty="0">
                <a:ln>
                  <a:noFill/>
                </a:ln>
                <a:solidFill>
                  <a:srgbClr val="669900"/>
                </a:solidFill>
                <a:effectLst/>
                <a:uLnTx/>
                <a:uFillTx/>
                <a:latin typeface="Arial"/>
                <a:ea typeface="+mj-ea"/>
                <a:cs typeface="+mj-cs"/>
              </a:rPr>
              <a:t>: a pan-PPAR agonist with differentiated profile</a:t>
            </a:r>
            <a:endParaRPr kumimoji="0" lang="en-GB" sz="1600" b="1" i="0" u="none" strike="noStrike" kern="0" cap="none" spc="0" normalizeH="0" baseline="0" noProof="0" dirty="0">
              <a:ln>
                <a:noFill/>
              </a:ln>
              <a:solidFill>
                <a:srgbClr val="669900"/>
              </a:solidFill>
              <a:effectLst/>
              <a:uLnTx/>
              <a:uFillTx/>
              <a:latin typeface="Arial"/>
              <a:ea typeface="+mj-ea"/>
              <a:cs typeface="+mj-cs"/>
            </a:endParaRPr>
          </a:p>
          <a:p>
            <a:pPr marL="0" marR="0" lvl="0" indent="0" algn="l" defTabSz="1076190" rtl="0" eaLnBrk="0" fontAlgn="base" latinLnBrk="0" hangingPunct="0">
              <a:lnSpc>
                <a:spcPct val="100000"/>
              </a:lnSpc>
              <a:spcBef>
                <a:spcPct val="0"/>
              </a:spcBef>
              <a:spcAft>
                <a:spcPct val="0"/>
              </a:spcAft>
              <a:buClrTx/>
              <a:buSzTx/>
              <a:buFontTx/>
              <a:buNone/>
              <a:tabLst/>
              <a:defRPr/>
            </a:pPr>
            <a:r>
              <a:rPr lang="en-US" sz="1800" b="0" i="1" dirty="0">
                <a:latin typeface="+mn-lt"/>
                <a:cs typeface="Calibri" panose="020F0502020204030204" pitchFamily="34" charset="0"/>
              </a:rPr>
              <a:t>A new chemical entity: not a fibrate, not a TZD</a:t>
            </a:r>
            <a:endParaRPr kumimoji="0" lang="en-GB" sz="1800" b="1" i="0" u="none" strike="noStrike" kern="0" cap="none" spc="0" normalizeH="0" baseline="0" noProof="0" dirty="0">
              <a:ln>
                <a:noFill/>
              </a:ln>
              <a:solidFill>
                <a:srgbClr val="669900"/>
              </a:solidFill>
              <a:effectLst/>
              <a:uLnTx/>
              <a:uFillTx/>
              <a:latin typeface="Arial"/>
              <a:ea typeface="+mj-ea"/>
              <a:cs typeface="+mj-cs"/>
            </a:endParaRPr>
          </a:p>
        </p:txBody>
      </p:sp>
      <p:sp>
        <p:nvSpPr>
          <p:cNvPr id="2" name="Espace réservé du pied de page 1"/>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fr-FR" dirty="0"/>
              <a:t>Corporate Presentation | December 2024</a:t>
            </a:r>
            <a:endParaRPr kumimoji="0" lang="fr-FR" altLang="fr-FR" sz="8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sp>
        <p:nvSpPr>
          <p:cNvPr id="1138" name="Espace réservé du contenu 2"/>
          <p:cNvSpPr txBox="1">
            <a:spLocks/>
          </p:cNvSpPr>
          <p:nvPr/>
        </p:nvSpPr>
        <p:spPr bwMode="auto">
          <a:xfrm>
            <a:off x="259795" y="1331565"/>
            <a:ext cx="10116000" cy="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36000" bIns="108000" numCol="1" anchor="b" anchorCtr="0" compatLnSpc="1">
            <a:prstTxWarp prst="textNoShape">
              <a:avLst/>
            </a:prstTxWarp>
            <a:noAutofit/>
          </a:bodyPr>
          <a:lstStyle>
            <a:lvl1pPr marL="266700" indent="-266700" algn="l" defTabSz="1076190" rtl="0" eaLnBrk="0" fontAlgn="base" hangingPunct="0">
              <a:spcBef>
                <a:spcPct val="50000"/>
              </a:spcBef>
              <a:spcAft>
                <a:spcPct val="0"/>
              </a:spcAft>
              <a:buClr>
                <a:srgbClr val="669800"/>
              </a:buClr>
              <a:buFont typeface="Wingdings 3" panose="05040102010807070707" pitchFamily="18" charset="2"/>
              <a:buChar char="u"/>
              <a:defRPr sz="1600" b="1">
                <a:solidFill>
                  <a:schemeClr val="tx1">
                    <a:lumMod val="75000"/>
                    <a:lumOff val="25000"/>
                  </a:schemeClr>
                </a:solidFill>
                <a:latin typeface="+mn-lt"/>
                <a:ea typeface="+mn-ea"/>
                <a:cs typeface="+mn-cs"/>
              </a:defRPr>
            </a:lvl1pPr>
            <a:lvl2pPr marL="542925" indent="-276225" algn="l" defTabSz="1076190" rtl="0" eaLnBrk="0" fontAlgn="base" hangingPunct="0">
              <a:spcBef>
                <a:spcPct val="50000"/>
              </a:spcBef>
              <a:spcAft>
                <a:spcPct val="0"/>
              </a:spcAft>
              <a:buClr>
                <a:srgbClr val="669800"/>
              </a:buClr>
              <a:buSzPct val="100000"/>
              <a:buFont typeface="Arial" panose="020B0604020202020204" pitchFamily="34" charset="0"/>
              <a:buChar char="–"/>
              <a:defRPr sz="1400" b="0">
                <a:solidFill>
                  <a:schemeClr val="tx1">
                    <a:lumMod val="75000"/>
                    <a:lumOff val="25000"/>
                  </a:schemeClr>
                </a:solidFill>
                <a:latin typeface="+mn-lt"/>
              </a:defRPr>
            </a:lvl2pPr>
            <a:lvl3pPr marL="809625" indent="-266700" algn="l" defTabSz="1076190" rtl="0" eaLnBrk="0" fontAlgn="base" hangingPunct="0">
              <a:spcBef>
                <a:spcPct val="50000"/>
              </a:spcBef>
              <a:spcAft>
                <a:spcPct val="0"/>
              </a:spcAft>
              <a:buClr>
                <a:srgbClr val="669800"/>
              </a:buClr>
              <a:buSzPct val="80000"/>
              <a:buFont typeface="Wingdings" panose="05000000000000000000" pitchFamily="2" charset="2"/>
              <a:buChar char="l"/>
              <a:defRPr sz="1400" b="0">
                <a:solidFill>
                  <a:schemeClr val="tx1">
                    <a:lumMod val="75000"/>
                    <a:lumOff val="25000"/>
                  </a:schemeClr>
                </a:solidFill>
                <a:latin typeface="+mn-lt"/>
              </a:defRPr>
            </a:lvl3pPr>
            <a:lvl4pPr marL="1076325" indent="-266700" algn="l" defTabSz="1076190" rtl="0" eaLnBrk="0" fontAlgn="base" hangingPunct="0">
              <a:spcBef>
                <a:spcPct val="50000"/>
              </a:spcBef>
              <a:spcAft>
                <a:spcPct val="0"/>
              </a:spcAft>
              <a:buClr>
                <a:srgbClr val="669800"/>
              </a:buClr>
              <a:buSzPct val="100000"/>
              <a:buFont typeface="Arial" panose="020B0604020202020204" pitchFamily="34" charset="0"/>
              <a:buChar char="–"/>
              <a:defRPr sz="1400" b="0">
                <a:solidFill>
                  <a:schemeClr val="tx1">
                    <a:lumMod val="75000"/>
                    <a:lumOff val="25000"/>
                  </a:schemeClr>
                </a:solidFill>
                <a:latin typeface="+mn-lt"/>
              </a:defRPr>
            </a:lvl4pPr>
            <a:lvl5pPr marL="5102712" indent="-306233" algn="l" defTabSz="1076190" rtl="0" eaLnBrk="0" fontAlgn="base" hangingPunct="0">
              <a:spcBef>
                <a:spcPct val="50000"/>
              </a:spcBef>
              <a:spcAft>
                <a:spcPct val="0"/>
              </a:spcAft>
              <a:buSzPct val="100000"/>
              <a:buChar char="-"/>
              <a:defRPr sz="1600" b="1">
                <a:solidFill>
                  <a:schemeClr val="tx1"/>
                </a:solidFill>
                <a:latin typeface="+mn-lt"/>
              </a:defRPr>
            </a:lvl5pPr>
            <a:lvl6pPr marL="5606684" indent="-306233" algn="l" defTabSz="1076190" rtl="0" eaLnBrk="0" fontAlgn="base" hangingPunct="0">
              <a:spcBef>
                <a:spcPct val="50000"/>
              </a:spcBef>
              <a:spcAft>
                <a:spcPct val="0"/>
              </a:spcAft>
              <a:buSzPct val="100000"/>
              <a:buChar char="-"/>
              <a:defRPr sz="1764" b="1">
                <a:solidFill>
                  <a:schemeClr val="tx1"/>
                </a:solidFill>
                <a:latin typeface="+mn-lt"/>
              </a:defRPr>
            </a:lvl6pPr>
            <a:lvl7pPr marL="6110655" indent="-306233" algn="l" defTabSz="1076190" rtl="0" eaLnBrk="0" fontAlgn="base" hangingPunct="0">
              <a:spcBef>
                <a:spcPct val="50000"/>
              </a:spcBef>
              <a:spcAft>
                <a:spcPct val="0"/>
              </a:spcAft>
              <a:buSzPct val="100000"/>
              <a:buChar char="-"/>
              <a:defRPr sz="1764" b="1">
                <a:solidFill>
                  <a:schemeClr val="tx1"/>
                </a:solidFill>
                <a:latin typeface="+mn-lt"/>
              </a:defRPr>
            </a:lvl7pPr>
            <a:lvl8pPr marL="6614627" indent="-306233" algn="l" defTabSz="1076190" rtl="0" eaLnBrk="0" fontAlgn="base" hangingPunct="0">
              <a:spcBef>
                <a:spcPct val="50000"/>
              </a:spcBef>
              <a:spcAft>
                <a:spcPct val="0"/>
              </a:spcAft>
              <a:buSzPct val="100000"/>
              <a:buChar char="-"/>
              <a:defRPr sz="1764" b="1">
                <a:solidFill>
                  <a:schemeClr val="tx1"/>
                </a:solidFill>
                <a:latin typeface="+mn-lt"/>
              </a:defRPr>
            </a:lvl8pPr>
            <a:lvl9pPr marL="7118598" indent="-306233" algn="l" defTabSz="1076190" rtl="0" eaLnBrk="0" fontAlgn="base" hangingPunct="0">
              <a:spcBef>
                <a:spcPct val="50000"/>
              </a:spcBef>
              <a:spcAft>
                <a:spcPct val="0"/>
              </a:spcAft>
              <a:buSzPct val="100000"/>
              <a:buChar char="-"/>
              <a:defRPr sz="1764" b="1">
                <a:solidFill>
                  <a:schemeClr val="tx1"/>
                </a:solidFill>
                <a:latin typeface="+mn-lt"/>
              </a:defRPr>
            </a:lvl9pPr>
          </a:lstStyle>
          <a:p>
            <a:pPr marL="0" marR="0" lvl="0" indent="0" algn="l" defTabSz="1076190" rtl="0" eaLnBrk="0" fontAlgn="base" latinLnBrk="0" hangingPunct="0">
              <a:lnSpc>
                <a:spcPct val="100000"/>
              </a:lnSpc>
              <a:spcBef>
                <a:spcPct val="0"/>
              </a:spcBef>
              <a:spcAft>
                <a:spcPct val="0"/>
              </a:spcAft>
              <a:buClr>
                <a:srgbClr val="669800"/>
              </a:buClr>
              <a:buSzTx/>
              <a:buFont typeface="Wingdings 3" panose="05040102010807070707" pitchFamily="18" charset="2"/>
              <a:buNone/>
              <a:tabLst/>
              <a:defRPr/>
            </a:pPr>
            <a:r>
              <a:rPr kumimoji="0" lang="en-GB" sz="1600" b="1" i="0" u="none" strike="noStrike" kern="1200" cap="none" spc="0" normalizeH="0" baseline="0" noProof="0" dirty="0">
                <a:ln>
                  <a:noFill/>
                </a:ln>
                <a:solidFill>
                  <a:srgbClr val="385723"/>
                </a:solidFill>
                <a:effectLst/>
                <a:uLnTx/>
                <a:uFillTx/>
                <a:latin typeface="Arial"/>
                <a:ea typeface="+mn-ea"/>
                <a:cs typeface="+mn-cs"/>
              </a:rPr>
              <a:t>Moderate and balanced pan-PPAR agonist activity</a:t>
            </a:r>
            <a:endParaRPr kumimoji="0" lang="fr-FR" sz="1600" b="1" i="0" u="none" strike="noStrike" kern="1200" cap="none" spc="0" normalizeH="0" baseline="0" noProof="0" dirty="0">
              <a:ln>
                <a:noFill/>
              </a:ln>
              <a:solidFill>
                <a:srgbClr val="385723"/>
              </a:solidFill>
              <a:effectLst/>
              <a:uLnTx/>
              <a:uFillTx/>
              <a:latin typeface="Arial"/>
              <a:ea typeface="+mn-ea"/>
              <a:cs typeface="+mn-cs"/>
            </a:endParaRPr>
          </a:p>
        </p:txBody>
      </p:sp>
      <p:sp>
        <p:nvSpPr>
          <p:cNvPr id="1157" name="ZoneTexte 1156"/>
          <p:cNvSpPr txBox="1"/>
          <p:nvPr/>
        </p:nvSpPr>
        <p:spPr>
          <a:xfrm>
            <a:off x="4638110" y="1453506"/>
            <a:ext cx="5747795" cy="2492990"/>
          </a:xfrm>
          <a:prstGeom prst="rect">
            <a:avLst/>
          </a:prstGeom>
          <a:noFill/>
        </p:spPr>
        <p:txBody>
          <a:bodyPr wrap="square" rtlCol="0" anchor="ctr">
            <a:spAutoFit/>
          </a:bodyPr>
          <a:lstStyle/>
          <a:p>
            <a:pPr marL="285750" marR="0" lvl="0" indent="-285750" algn="l" defTabSz="1007943" rtl="0" eaLnBrk="1" fontAlgn="auto" latinLnBrk="0" hangingPunct="1">
              <a:lnSpc>
                <a:spcPct val="100000"/>
              </a:lnSpc>
              <a:spcBef>
                <a:spcPts val="600"/>
              </a:spcBef>
              <a:spcAft>
                <a:spcPts val="0"/>
              </a:spcAft>
              <a:buClr>
                <a:srgbClr val="669900"/>
              </a:buClr>
              <a:buSzTx/>
              <a:buFont typeface="Wingdings 3" panose="05040102010807070707" pitchFamily="18" charset="2"/>
              <a:buChar char="u"/>
              <a:tabLst/>
              <a:defRPr/>
            </a:pPr>
            <a:r>
              <a:rPr kumimoji="0" lang="en-GB" sz="1400" b="0" i="0" u="none" strike="noStrike" kern="1200" cap="none" spc="0" normalizeH="0" baseline="0" noProof="0" dirty="0">
                <a:ln>
                  <a:noFill/>
                </a:ln>
                <a:solidFill>
                  <a:prstClr val="black"/>
                </a:solidFill>
                <a:effectLst/>
                <a:uLnTx/>
                <a:uFillTx/>
                <a:latin typeface="Arial (body)"/>
                <a:ea typeface="+mn-ea"/>
                <a:cs typeface="+mn-cs"/>
              </a:rPr>
              <a:t>Small molecule that activates </a:t>
            </a:r>
            <a:r>
              <a:rPr kumimoji="0" lang="en-GB" sz="1400" b="1" i="0" u="none" strike="noStrike" kern="1200" cap="none" spc="0" normalizeH="0" baseline="0" noProof="0" dirty="0">
                <a:ln>
                  <a:noFill/>
                </a:ln>
                <a:solidFill>
                  <a:srgbClr val="669900"/>
                </a:solidFill>
                <a:effectLst/>
                <a:uLnTx/>
                <a:uFillTx/>
                <a:latin typeface="Arial (body)"/>
                <a:ea typeface="+mn-ea"/>
                <a:cs typeface="+mn-cs"/>
              </a:rPr>
              <a:t>all three PPAR isoforms </a:t>
            </a:r>
            <a:r>
              <a:rPr kumimoji="0" lang="en-GB" sz="1400" b="0" i="0" u="none" strike="noStrike" kern="1200" cap="none" spc="0" normalizeH="0" baseline="0" noProof="0" dirty="0">
                <a:ln>
                  <a:noFill/>
                </a:ln>
                <a:solidFill>
                  <a:prstClr val="black"/>
                </a:solidFill>
                <a:effectLst/>
                <a:uLnTx/>
                <a:uFillTx/>
                <a:latin typeface="Arial (body)"/>
                <a:ea typeface="+mn-ea"/>
                <a:cs typeface="+mn-cs"/>
              </a:rPr>
              <a:t>in humans</a:t>
            </a:r>
          </a:p>
          <a:p>
            <a:pPr marL="285750" marR="0" lvl="0" indent="-285750" algn="l" defTabSz="1007943" rtl="0" eaLnBrk="1" fontAlgn="auto" latinLnBrk="0" hangingPunct="1">
              <a:lnSpc>
                <a:spcPct val="100000"/>
              </a:lnSpc>
              <a:spcBef>
                <a:spcPts val="600"/>
              </a:spcBef>
              <a:spcAft>
                <a:spcPts val="0"/>
              </a:spcAft>
              <a:buClr>
                <a:srgbClr val="669900"/>
              </a:buClr>
              <a:buSzTx/>
              <a:buFont typeface="Wingdings 3" panose="05040102010807070707" pitchFamily="18" charset="2"/>
              <a:buChar char="u"/>
              <a:tabLst/>
              <a:defRPr/>
            </a:pPr>
            <a:r>
              <a:rPr lang="en-GB" sz="1400" b="1" dirty="0">
                <a:solidFill>
                  <a:srgbClr val="669900"/>
                </a:solidFill>
                <a:latin typeface="Arial (body)"/>
              </a:rPr>
              <a:t>Balanced activity </a:t>
            </a:r>
            <a:r>
              <a:rPr lang="en-GB" sz="1400" dirty="0">
                <a:latin typeface="Arial (body)"/>
              </a:rPr>
              <a:t>across the three human PPAR isoforms</a:t>
            </a:r>
            <a:endParaRPr kumimoji="0" lang="en-GB" sz="1400" b="0" i="0" u="none" strike="noStrike" kern="1200" cap="none" spc="0" normalizeH="0" baseline="0" noProof="0" dirty="0">
              <a:ln>
                <a:noFill/>
              </a:ln>
              <a:effectLst/>
              <a:uLnTx/>
              <a:uFillTx/>
              <a:latin typeface="Arial (body)"/>
              <a:ea typeface="+mn-ea"/>
              <a:cs typeface="+mn-cs"/>
            </a:endParaRPr>
          </a:p>
          <a:p>
            <a:pPr marL="285750" marR="0" lvl="0" indent="-285750" algn="l" defTabSz="1007943" rtl="0" eaLnBrk="1" fontAlgn="auto" latinLnBrk="0" hangingPunct="1">
              <a:lnSpc>
                <a:spcPct val="100000"/>
              </a:lnSpc>
              <a:spcBef>
                <a:spcPts val="600"/>
              </a:spcBef>
              <a:spcAft>
                <a:spcPts val="0"/>
              </a:spcAft>
              <a:buClr>
                <a:srgbClr val="669900"/>
              </a:buClr>
              <a:buSzTx/>
              <a:buFont typeface="Wingdings 3" panose="05040102010807070707" pitchFamily="18" charset="2"/>
              <a:buChar char="u"/>
              <a:tabLst/>
              <a:defRPr/>
            </a:pPr>
            <a:r>
              <a:rPr kumimoji="0" lang="en-US" sz="1400" b="0" i="0" u="none" strike="noStrike" kern="1200" cap="none" spc="0" normalizeH="0" baseline="0" noProof="0" dirty="0">
                <a:ln>
                  <a:noFill/>
                </a:ln>
                <a:effectLst/>
                <a:uLnTx/>
                <a:uFillTx/>
                <a:latin typeface="Arial"/>
                <a:ea typeface="MS PGothic" panose="020B0600070205080204" pitchFamily="34" charset="-128"/>
                <a:cs typeface="Arial" panose="020B0604020202020204" pitchFamily="34" charset="0"/>
              </a:rPr>
              <a:t>Differentiated chemical structure: not a fibrate or a TZD</a:t>
            </a:r>
          </a:p>
          <a:p>
            <a:pPr marL="285750" marR="0" lvl="0" indent="-285750" algn="l" defTabSz="1007943" rtl="0" eaLnBrk="1" fontAlgn="auto" latinLnBrk="0" hangingPunct="1">
              <a:lnSpc>
                <a:spcPct val="100000"/>
              </a:lnSpc>
              <a:spcBef>
                <a:spcPts val="600"/>
              </a:spcBef>
              <a:spcAft>
                <a:spcPts val="0"/>
              </a:spcAft>
              <a:buClr>
                <a:srgbClr val="669900"/>
              </a:buClr>
              <a:buSzTx/>
              <a:buFont typeface="Wingdings 3" panose="05040102010807070707" pitchFamily="18" charset="2"/>
              <a:buChar char="u"/>
              <a:tabLst/>
              <a:defRPr/>
            </a:pPr>
            <a:r>
              <a:rPr kumimoji="0" lang="en-US" sz="1400" b="0" i="0" u="none" strike="noStrike" kern="1200" cap="none" spc="0" normalizeH="0" baseline="0" noProof="0" dirty="0">
                <a:ln>
                  <a:noFill/>
                </a:ln>
                <a:solidFill>
                  <a:prstClr val="black"/>
                </a:solidFill>
                <a:effectLst/>
                <a:uLnTx/>
                <a:uFillTx/>
                <a:latin typeface="Arial"/>
                <a:ea typeface="MS PGothic" panose="020B0600070205080204" pitchFamily="34" charset="-128"/>
                <a:cs typeface="Arial" panose="020B0604020202020204" pitchFamily="34" charset="0"/>
              </a:rPr>
              <a:t>Once daily oral administration</a:t>
            </a:r>
          </a:p>
          <a:p>
            <a:pPr marL="285750" marR="0" lvl="0" indent="-285750" algn="l" defTabSz="1007943" rtl="0" eaLnBrk="1" fontAlgn="auto" latinLnBrk="0" hangingPunct="1">
              <a:lnSpc>
                <a:spcPct val="100000"/>
              </a:lnSpc>
              <a:spcBef>
                <a:spcPts val="600"/>
              </a:spcBef>
              <a:spcAft>
                <a:spcPts val="0"/>
              </a:spcAft>
              <a:buClr>
                <a:srgbClr val="669900"/>
              </a:buClr>
              <a:buSzTx/>
              <a:buFont typeface="Wingdings 3" panose="05040102010807070707" pitchFamily="18" charset="2"/>
              <a:buChar char="u"/>
              <a:tabLst/>
              <a:defRPr/>
            </a:pPr>
            <a:r>
              <a:rPr kumimoji="0" lang="en-US" sz="1400" b="0" i="0" u="none" strike="noStrike" kern="1200" cap="none" spc="0" normalizeH="0" baseline="0" noProof="0" dirty="0">
                <a:ln>
                  <a:noFill/>
                </a:ln>
                <a:solidFill>
                  <a:prstClr val="black"/>
                </a:solidFill>
                <a:effectLst/>
                <a:uLnTx/>
                <a:uFillTx/>
                <a:latin typeface="Arial"/>
                <a:ea typeface="MS PGothic" panose="020B0600070205080204" pitchFamily="34" charset="-128"/>
                <a:cs typeface="Arial" panose="020B0604020202020204" pitchFamily="34" charset="0"/>
              </a:rPr>
              <a:t>FDA confirmation that the </a:t>
            </a:r>
            <a:r>
              <a:rPr kumimoji="0" lang="en-US" sz="1400" b="1" i="0" u="none" strike="noStrike" kern="1200" cap="none" spc="0" normalizeH="0" baseline="0" noProof="0" dirty="0">
                <a:ln>
                  <a:noFill/>
                </a:ln>
                <a:solidFill>
                  <a:srgbClr val="669900"/>
                </a:solidFill>
                <a:effectLst/>
                <a:uLnTx/>
                <a:uFillTx/>
                <a:latin typeface="Arial"/>
                <a:ea typeface="MS PGothic" panose="020B0600070205080204" pitchFamily="34" charset="-128"/>
                <a:cs typeface="Arial" panose="020B0604020202020204" pitchFamily="34" charset="0"/>
              </a:rPr>
              <a:t>non-clinical toxicology package is complete and acceptable for NDA filing</a:t>
            </a:r>
          </a:p>
          <a:p>
            <a:pPr marL="285750" indent="-285750" defTabSz="1007943">
              <a:spcBef>
                <a:spcPts val="600"/>
              </a:spcBef>
              <a:buClr>
                <a:srgbClr val="669900"/>
              </a:buClr>
              <a:buFont typeface="Wingdings 3" panose="05040102010807070707" pitchFamily="18" charset="2"/>
              <a:buChar char="u"/>
              <a:defRPr/>
            </a:pPr>
            <a:r>
              <a:rPr lang="en-US" sz="1400" dirty="0"/>
              <a:t>In 2020, FDA granted </a:t>
            </a:r>
            <a:r>
              <a:rPr lang="en-US" sz="1400" dirty="0" err="1"/>
              <a:t>lanifibranor</a:t>
            </a:r>
            <a:r>
              <a:rPr lang="en-US" sz="1400" dirty="0"/>
              <a:t> </a:t>
            </a:r>
            <a:r>
              <a:rPr lang="en-US" sz="1400" b="1" dirty="0">
                <a:solidFill>
                  <a:srgbClr val="669900"/>
                </a:solidFill>
                <a:latin typeface="Arial"/>
                <a:ea typeface="MS PGothic" panose="020B0600070205080204" pitchFamily="34" charset="-128"/>
                <a:cs typeface="Arial" panose="020B0604020202020204" pitchFamily="34" charset="0"/>
              </a:rPr>
              <a:t>breakthrough therapy and fast track designation</a:t>
            </a:r>
            <a:r>
              <a:rPr lang="en-US" sz="1400" dirty="0"/>
              <a:t> for the treatment of MASH</a:t>
            </a:r>
          </a:p>
          <a:p>
            <a:pPr marL="285750" indent="-285750" defTabSz="1007943">
              <a:spcBef>
                <a:spcPts val="600"/>
              </a:spcBef>
              <a:buClr>
                <a:srgbClr val="669900"/>
              </a:buClr>
              <a:buFont typeface="Wingdings 3" panose="05040102010807070707" pitchFamily="18" charset="2"/>
              <a:buChar char="u"/>
              <a:defRPr/>
            </a:pPr>
            <a:r>
              <a:rPr lang="en-US" sz="1400" b="1" dirty="0">
                <a:solidFill>
                  <a:srgbClr val="679524"/>
                </a:solidFill>
                <a:latin typeface="Arial" pitchFamily="34" charset="0"/>
              </a:rPr>
              <a:t>IP protection </a:t>
            </a:r>
            <a:r>
              <a:rPr lang="en-US" sz="1400" dirty="0">
                <a:latin typeface="Arial" pitchFamily="34" charset="0"/>
              </a:rPr>
              <a:t>through 2040</a:t>
            </a:r>
            <a:endParaRPr lang="en-US" sz="1400" dirty="0"/>
          </a:p>
        </p:txBody>
      </p:sp>
      <p:grpSp>
        <p:nvGrpSpPr>
          <p:cNvPr id="2200" name="Group 2199">
            <a:extLst>
              <a:ext uri="{FF2B5EF4-FFF2-40B4-BE49-F238E27FC236}">
                <a16:creationId xmlns:a16="http://schemas.microsoft.com/office/drawing/2014/main" id="{A7EEE98C-33E7-B059-68C8-58182F08D23A}"/>
              </a:ext>
            </a:extLst>
          </p:cNvPr>
          <p:cNvGrpSpPr/>
          <p:nvPr/>
        </p:nvGrpSpPr>
        <p:grpSpPr>
          <a:xfrm>
            <a:off x="161330" y="611485"/>
            <a:ext cx="4176892" cy="3346864"/>
            <a:chOff x="161330" y="611485"/>
            <a:chExt cx="4176892" cy="3346864"/>
          </a:xfrm>
        </p:grpSpPr>
        <p:sp>
          <p:nvSpPr>
            <p:cNvPr id="1146" name="Oval 60">
              <a:extLst>
                <a:ext uri="{FF2B5EF4-FFF2-40B4-BE49-F238E27FC236}">
                  <a16:creationId xmlns:a16="http://schemas.microsoft.com/office/drawing/2014/main" id="{AAE684C0-9221-4FF4-8B53-9FCD68FF0A4B}"/>
                </a:ext>
              </a:extLst>
            </p:cNvPr>
            <p:cNvSpPr/>
            <p:nvPr/>
          </p:nvSpPr>
          <p:spPr bwMode="auto">
            <a:xfrm>
              <a:off x="1539564" y="1688616"/>
              <a:ext cx="566957" cy="566957"/>
            </a:xfrm>
            <a:prstGeom prst="ellipse">
              <a:avLst/>
            </a:prstGeom>
            <a:solidFill>
              <a:srgbClr val="A9C570">
                <a:alpha val="38000"/>
              </a:srgbClr>
            </a:solidFill>
            <a:ln w="12700" cap="flat" cmpd="sng" algn="ctr">
              <a:solidFill>
                <a:schemeClr val="bg1">
                  <a:lumMod val="6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1147" name="Oval 64">
              <a:extLst>
                <a:ext uri="{FF2B5EF4-FFF2-40B4-BE49-F238E27FC236}">
                  <a16:creationId xmlns:a16="http://schemas.microsoft.com/office/drawing/2014/main" id="{20076278-470A-45E3-8349-55F2EE10835E}"/>
                </a:ext>
              </a:extLst>
            </p:cNvPr>
            <p:cNvSpPr/>
            <p:nvPr/>
          </p:nvSpPr>
          <p:spPr bwMode="auto">
            <a:xfrm>
              <a:off x="1321724" y="1912567"/>
              <a:ext cx="566957" cy="566957"/>
            </a:xfrm>
            <a:prstGeom prst="ellipse">
              <a:avLst/>
            </a:prstGeom>
            <a:solidFill>
              <a:srgbClr val="6D9C0B">
                <a:alpha val="70000"/>
              </a:srgbClr>
            </a:solidFill>
            <a:ln w="12700" cap="flat" cmpd="sng" algn="ctr">
              <a:solidFill>
                <a:schemeClr val="bg1">
                  <a:lumMod val="6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1148" name="Oval 65">
              <a:extLst>
                <a:ext uri="{FF2B5EF4-FFF2-40B4-BE49-F238E27FC236}">
                  <a16:creationId xmlns:a16="http://schemas.microsoft.com/office/drawing/2014/main" id="{ED69C77B-7DAA-4375-B758-B02D15940244}"/>
                </a:ext>
              </a:extLst>
            </p:cNvPr>
            <p:cNvSpPr/>
            <p:nvPr/>
          </p:nvSpPr>
          <p:spPr bwMode="auto">
            <a:xfrm>
              <a:off x="1697692" y="1904140"/>
              <a:ext cx="566957" cy="566957"/>
            </a:xfrm>
            <a:prstGeom prst="ellipse">
              <a:avLst/>
            </a:prstGeom>
            <a:solidFill>
              <a:srgbClr val="E36F0E">
                <a:alpha val="50000"/>
              </a:srgbClr>
            </a:solidFill>
            <a:ln w="12700" cap="flat" cmpd="sng" algn="ctr">
              <a:solidFill>
                <a:schemeClr val="bg1">
                  <a:lumMod val="6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600" b="1" i="0" u="none" strike="noStrike" kern="1200" cap="none" spc="0" normalizeH="0" baseline="0" noProof="0">
                <a:ln>
                  <a:noFill/>
                </a:ln>
                <a:solidFill>
                  <a:prstClr val="black"/>
                </a:solidFill>
                <a:effectLst/>
                <a:uLnTx/>
                <a:uFillTx/>
                <a:latin typeface="Arial" pitchFamily="34" charset="0"/>
                <a:ea typeface="+mn-ea"/>
                <a:cs typeface="+mn-cs"/>
              </a:endParaRPr>
            </a:p>
          </p:txBody>
        </p:sp>
        <p:sp>
          <p:nvSpPr>
            <p:cNvPr id="1154" name="ZoneTexte 2">
              <a:extLst>
                <a:ext uri="{FF2B5EF4-FFF2-40B4-BE49-F238E27FC236}">
                  <a16:creationId xmlns:a16="http://schemas.microsoft.com/office/drawing/2014/main" id="{9AB5D3B2-C89A-4390-A249-3E5FF2A45D66}"/>
                </a:ext>
              </a:extLst>
            </p:cNvPr>
            <p:cNvSpPr txBox="1"/>
            <p:nvPr/>
          </p:nvSpPr>
          <p:spPr>
            <a:xfrm>
              <a:off x="1453168" y="1396822"/>
              <a:ext cx="82765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1" u="none" strike="noStrike" kern="1200" cap="none" spc="0" normalizeH="0" baseline="0" noProof="0" dirty="0">
                  <a:ln>
                    <a:noFill/>
                  </a:ln>
                  <a:solidFill>
                    <a:srgbClr val="A9C570"/>
                  </a:solidFill>
                  <a:effectLst/>
                  <a:uLnTx/>
                  <a:uFillTx/>
                  <a:latin typeface="Arial"/>
                  <a:ea typeface="+mn-ea"/>
                  <a:cs typeface="+mn-cs"/>
                </a:rPr>
                <a:t>PPARα</a:t>
              </a:r>
            </a:p>
          </p:txBody>
        </p:sp>
        <p:sp>
          <p:nvSpPr>
            <p:cNvPr id="1155" name="ZoneTexte 2">
              <a:extLst>
                <a:ext uri="{FF2B5EF4-FFF2-40B4-BE49-F238E27FC236}">
                  <a16:creationId xmlns:a16="http://schemas.microsoft.com/office/drawing/2014/main" id="{5CC7FDB9-5D78-415C-B4CD-EB112DAF7B77}"/>
                </a:ext>
              </a:extLst>
            </p:cNvPr>
            <p:cNvSpPr txBox="1"/>
            <p:nvPr/>
          </p:nvSpPr>
          <p:spPr>
            <a:xfrm>
              <a:off x="904879" y="2492939"/>
              <a:ext cx="833690"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1" u="none" strike="noStrike" kern="1200" cap="none" spc="0" normalizeH="0" baseline="0" noProof="0" dirty="0">
                  <a:ln>
                    <a:noFill/>
                  </a:ln>
                  <a:solidFill>
                    <a:srgbClr val="6D9C0B"/>
                  </a:solidFill>
                  <a:effectLst/>
                  <a:uLnTx/>
                  <a:uFillTx/>
                  <a:latin typeface="Arial"/>
                  <a:ea typeface="+mn-ea"/>
                  <a:cs typeface="+mn-cs"/>
                </a:rPr>
                <a:t>PPAR</a:t>
              </a:r>
              <a:r>
                <a:rPr kumimoji="0" lang="el-GR" sz="1200" b="1" i="1" u="none" strike="noStrike" kern="1200" cap="none" spc="0" normalizeH="0" baseline="0" noProof="0" dirty="0">
                  <a:ln>
                    <a:noFill/>
                  </a:ln>
                  <a:solidFill>
                    <a:srgbClr val="6D9C0B"/>
                  </a:solidFill>
                  <a:effectLst/>
                  <a:uLnTx/>
                  <a:uFillTx/>
                  <a:latin typeface="Arial"/>
                  <a:ea typeface="+mn-ea"/>
                  <a:cs typeface="+mn-cs"/>
                </a:rPr>
                <a:t>β/δ</a:t>
              </a:r>
            </a:p>
          </p:txBody>
        </p:sp>
        <p:sp>
          <p:nvSpPr>
            <p:cNvPr id="1156" name="ZoneTexte 2">
              <a:extLst>
                <a:ext uri="{FF2B5EF4-FFF2-40B4-BE49-F238E27FC236}">
                  <a16:creationId xmlns:a16="http://schemas.microsoft.com/office/drawing/2014/main" id="{5A643607-56B8-4D51-87A7-4BEF927D32B7}"/>
                </a:ext>
              </a:extLst>
            </p:cNvPr>
            <p:cNvSpPr txBox="1"/>
            <p:nvPr/>
          </p:nvSpPr>
          <p:spPr>
            <a:xfrm>
              <a:off x="1866994" y="2471097"/>
              <a:ext cx="684611"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1" u="none" strike="noStrike" kern="1200" cap="none" spc="0" normalizeH="0" baseline="0" noProof="0" dirty="0">
                  <a:ln>
                    <a:noFill/>
                  </a:ln>
                  <a:solidFill>
                    <a:srgbClr val="E36F0E"/>
                  </a:solidFill>
                  <a:effectLst/>
                  <a:uLnTx/>
                  <a:uFillTx/>
                  <a:latin typeface="Arial"/>
                  <a:ea typeface="+mn-ea"/>
                  <a:cs typeface="+mn-cs"/>
                </a:rPr>
                <a:t>PPAR</a:t>
              </a:r>
              <a:r>
                <a:rPr kumimoji="0" lang="el-GR" sz="1200" b="1" i="1" u="none" strike="noStrike" kern="1200" cap="none" spc="0" normalizeH="0" baseline="0" noProof="0" dirty="0">
                  <a:ln>
                    <a:noFill/>
                  </a:ln>
                  <a:solidFill>
                    <a:srgbClr val="E36F0E"/>
                  </a:solidFill>
                  <a:effectLst/>
                  <a:uLnTx/>
                  <a:uFillTx/>
                  <a:latin typeface="Arial"/>
                  <a:ea typeface="+mn-ea"/>
                  <a:cs typeface="+mn-cs"/>
                </a:rPr>
                <a:t>γ</a:t>
              </a:r>
            </a:p>
          </p:txBody>
        </p:sp>
        <p:sp>
          <p:nvSpPr>
            <p:cNvPr id="3" name="ZoneTexte 1148">
              <a:extLst>
                <a:ext uri="{FF2B5EF4-FFF2-40B4-BE49-F238E27FC236}">
                  <a16:creationId xmlns:a16="http://schemas.microsoft.com/office/drawing/2014/main" id="{B7AC9AA2-B47A-2BB8-C0E2-839D39AA3AE4}"/>
                </a:ext>
              </a:extLst>
            </p:cNvPr>
            <p:cNvSpPr txBox="1"/>
            <p:nvPr/>
          </p:nvSpPr>
          <p:spPr>
            <a:xfrm>
              <a:off x="1287143" y="3650572"/>
              <a:ext cx="1875755" cy="307777"/>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err="1">
                  <a:ln>
                    <a:noFill/>
                  </a:ln>
                  <a:solidFill>
                    <a:srgbClr val="385723"/>
                  </a:solidFill>
                  <a:effectLst/>
                  <a:uLnTx/>
                  <a:uFillTx/>
                  <a:latin typeface="Arial"/>
                  <a:ea typeface="+mn-ea"/>
                  <a:cs typeface="+mn-cs"/>
                </a:rPr>
                <a:t>lanifibranor</a:t>
              </a:r>
              <a:r>
                <a:rPr kumimoji="0" lang="fr-FR" sz="1400" b="1" i="0" u="none" strike="noStrike" kern="1200" cap="none" spc="0" normalizeH="0" baseline="0" noProof="0" dirty="0">
                  <a:ln>
                    <a:noFill/>
                  </a:ln>
                  <a:solidFill>
                    <a:srgbClr val="385723"/>
                  </a:solidFill>
                  <a:effectLst/>
                  <a:uLnTx/>
                  <a:uFillTx/>
                  <a:latin typeface="Arial"/>
                  <a:ea typeface="+mn-ea"/>
                  <a:cs typeface="+mn-cs"/>
                </a:rPr>
                <a:t> (M)</a:t>
              </a:r>
            </a:p>
          </p:txBody>
        </p:sp>
        <p:grpSp>
          <p:nvGrpSpPr>
            <p:cNvPr id="7" name="Group 6">
              <a:extLst>
                <a:ext uri="{FF2B5EF4-FFF2-40B4-BE49-F238E27FC236}">
                  <a16:creationId xmlns:a16="http://schemas.microsoft.com/office/drawing/2014/main" id="{1FE66E62-48EB-3915-BCDC-ADA0948CF5C5}"/>
                </a:ext>
              </a:extLst>
            </p:cNvPr>
            <p:cNvGrpSpPr/>
            <p:nvPr/>
          </p:nvGrpSpPr>
          <p:grpSpPr>
            <a:xfrm>
              <a:off x="161330" y="611485"/>
              <a:ext cx="3428870" cy="3074288"/>
              <a:chOff x="1025426" y="395461"/>
              <a:chExt cx="6320147" cy="5666576"/>
            </a:xfrm>
          </p:grpSpPr>
          <p:grpSp>
            <p:nvGrpSpPr>
              <p:cNvPr id="8" name="Group 206">
                <a:extLst>
                  <a:ext uri="{FF2B5EF4-FFF2-40B4-BE49-F238E27FC236}">
                    <a16:creationId xmlns:a16="http://schemas.microsoft.com/office/drawing/2014/main" id="{F22B60D4-E6F1-5D86-1FAB-39B6CC9AD847}"/>
                  </a:ext>
                </a:extLst>
              </p:cNvPr>
              <p:cNvGrpSpPr>
                <a:grpSpLocks/>
              </p:cNvGrpSpPr>
              <p:nvPr/>
            </p:nvGrpSpPr>
            <p:grpSpPr bwMode="auto">
              <a:xfrm>
                <a:off x="1025426" y="395461"/>
                <a:ext cx="4471008" cy="5196035"/>
                <a:chOff x="284" y="832"/>
                <a:chExt cx="1487" cy="1811"/>
              </a:xfrm>
              <a:solidFill>
                <a:srgbClr val="6D9D0C"/>
              </a:solidFill>
            </p:grpSpPr>
            <p:sp>
              <p:nvSpPr>
                <p:cNvPr id="1996" name="Rectangle 6">
                  <a:extLst>
                    <a:ext uri="{FF2B5EF4-FFF2-40B4-BE49-F238E27FC236}">
                      <a16:creationId xmlns:a16="http://schemas.microsoft.com/office/drawing/2014/main" id="{6F900D92-9E5A-9889-DBF4-CDEA0DF24E9A}"/>
                    </a:ext>
                  </a:extLst>
                </p:cNvPr>
                <p:cNvSpPr>
                  <a:spLocks noChangeArrowheads="1"/>
                </p:cNvSpPr>
                <p:nvPr/>
              </p:nvSpPr>
              <p:spPr bwMode="auto">
                <a:xfrm>
                  <a:off x="284" y="832"/>
                  <a:ext cx="6" cy="3"/>
                </a:xfrm>
                <a:prstGeom prst="rect">
                  <a:avLst/>
                </a:prstGeom>
                <a:grpFill/>
                <a:ln w="9525">
                  <a:solidFill>
                    <a:srgbClr val="000000"/>
                  </a:solidFill>
                  <a:miter lim="800000"/>
                  <a:headEnd/>
                  <a:tailEnd/>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fr-FR"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997" name="Rectangle 7">
                  <a:extLst>
                    <a:ext uri="{FF2B5EF4-FFF2-40B4-BE49-F238E27FC236}">
                      <a16:creationId xmlns:a16="http://schemas.microsoft.com/office/drawing/2014/main" id="{B86A51C1-8A7F-9C10-49E0-CFCE5766F611}"/>
                    </a:ext>
                  </a:extLst>
                </p:cNvPr>
                <p:cNvSpPr>
                  <a:spLocks noChangeArrowheads="1"/>
                </p:cNvSpPr>
                <p:nvPr/>
              </p:nvSpPr>
              <p:spPr bwMode="auto">
                <a:xfrm>
                  <a:off x="284" y="832"/>
                  <a:ext cx="6" cy="3"/>
                </a:xfrm>
                <a:prstGeom prst="rect">
                  <a:avLst/>
                </a:prstGeom>
                <a:grpFill/>
                <a:ln w="9525">
                  <a:solidFill>
                    <a:srgbClr val="000000"/>
                  </a:solidFill>
                  <a:miter lim="800000"/>
                  <a:headEnd/>
                  <a:tailEnd/>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fr-FR"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998" name="Line 11">
                  <a:extLst>
                    <a:ext uri="{FF2B5EF4-FFF2-40B4-BE49-F238E27FC236}">
                      <a16:creationId xmlns:a16="http://schemas.microsoft.com/office/drawing/2014/main" id="{307128D8-8A3A-490E-CDFD-329FB40DA565}"/>
                    </a:ext>
                  </a:extLst>
                </p:cNvPr>
                <p:cNvSpPr>
                  <a:spLocks noChangeShapeType="1"/>
                </p:cNvSpPr>
                <p:nvPr/>
              </p:nvSpPr>
              <p:spPr bwMode="auto">
                <a:xfrm>
                  <a:off x="724" y="2643"/>
                  <a:ext cx="6"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99" name="Line 12">
                  <a:extLst>
                    <a:ext uri="{FF2B5EF4-FFF2-40B4-BE49-F238E27FC236}">
                      <a16:creationId xmlns:a16="http://schemas.microsoft.com/office/drawing/2014/main" id="{51670A77-5396-0BB7-9DF7-A7D49C7B0F74}"/>
                    </a:ext>
                  </a:extLst>
                </p:cNvPr>
                <p:cNvSpPr>
                  <a:spLocks noChangeShapeType="1"/>
                </p:cNvSpPr>
                <p:nvPr/>
              </p:nvSpPr>
              <p:spPr bwMode="auto">
                <a:xfrm>
                  <a:off x="730" y="2643"/>
                  <a:ext cx="6"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00" name="Line 13">
                  <a:extLst>
                    <a:ext uri="{FF2B5EF4-FFF2-40B4-BE49-F238E27FC236}">
                      <a16:creationId xmlns:a16="http://schemas.microsoft.com/office/drawing/2014/main" id="{6D2CC1B0-1E1F-FC48-3761-849D50ACFA4E}"/>
                    </a:ext>
                  </a:extLst>
                </p:cNvPr>
                <p:cNvSpPr>
                  <a:spLocks noChangeShapeType="1"/>
                </p:cNvSpPr>
                <p:nvPr/>
              </p:nvSpPr>
              <p:spPr bwMode="auto">
                <a:xfrm>
                  <a:off x="736"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01" name="Line 14">
                  <a:extLst>
                    <a:ext uri="{FF2B5EF4-FFF2-40B4-BE49-F238E27FC236}">
                      <a16:creationId xmlns:a16="http://schemas.microsoft.com/office/drawing/2014/main" id="{5E17005D-9082-BABC-5FCF-81F08ACC653A}"/>
                    </a:ext>
                  </a:extLst>
                </p:cNvPr>
                <p:cNvSpPr>
                  <a:spLocks noChangeShapeType="1"/>
                </p:cNvSpPr>
                <p:nvPr/>
              </p:nvSpPr>
              <p:spPr bwMode="auto">
                <a:xfrm>
                  <a:off x="741"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02" name="Line 15">
                  <a:extLst>
                    <a:ext uri="{FF2B5EF4-FFF2-40B4-BE49-F238E27FC236}">
                      <a16:creationId xmlns:a16="http://schemas.microsoft.com/office/drawing/2014/main" id="{05DD3CD3-5B5E-BB49-F294-C7F7ED00334F}"/>
                    </a:ext>
                  </a:extLst>
                </p:cNvPr>
                <p:cNvSpPr>
                  <a:spLocks noChangeShapeType="1"/>
                </p:cNvSpPr>
                <p:nvPr/>
              </p:nvSpPr>
              <p:spPr bwMode="auto">
                <a:xfrm>
                  <a:off x="746"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03" name="Line 16">
                  <a:extLst>
                    <a:ext uri="{FF2B5EF4-FFF2-40B4-BE49-F238E27FC236}">
                      <a16:creationId xmlns:a16="http://schemas.microsoft.com/office/drawing/2014/main" id="{2B55862C-C291-C17D-FC8F-1341E4C912F5}"/>
                    </a:ext>
                  </a:extLst>
                </p:cNvPr>
                <p:cNvSpPr>
                  <a:spLocks noChangeShapeType="1"/>
                </p:cNvSpPr>
                <p:nvPr/>
              </p:nvSpPr>
              <p:spPr bwMode="auto">
                <a:xfrm>
                  <a:off x="751" y="2643"/>
                  <a:ext cx="6"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04" name="Line 17">
                  <a:extLst>
                    <a:ext uri="{FF2B5EF4-FFF2-40B4-BE49-F238E27FC236}">
                      <a16:creationId xmlns:a16="http://schemas.microsoft.com/office/drawing/2014/main" id="{2AE1B48B-5B8E-1D47-C1FA-B6CAF2069FBA}"/>
                    </a:ext>
                  </a:extLst>
                </p:cNvPr>
                <p:cNvSpPr>
                  <a:spLocks noChangeShapeType="1"/>
                </p:cNvSpPr>
                <p:nvPr/>
              </p:nvSpPr>
              <p:spPr bwMode="auto">
                <a:xfrm>
                  <a:off x="757"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05" name="Line 18">
                  <a:extLst>
                    <a:ext uri="{FF2B5EF4-FFF2-40B4-BE49-F238E27FC236}">
                      <a16:creationId xmlns:a16="http://schemas.microsoft.com/office/drawing/2014/main" id="{87D5EC09-B8CA-5785-D755-C094257719BF}"/>
                    </a:ext>
                  </a:extLst>
                </p:cNvPr>
                <p:cNvSpPr>
                  <a:spLocks noChangeShapeType="1"/>
                </p:cNvSpPr>
                <p:nvPr/>
              </p:nvSpPr>
              <p:spPr bwMode="auto">
                <a:xfrm>
                  <a:off x="762" y="2643"/>
                  <a:ext cx="6"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06" name="Line 19">
                  <a:extLst>
                    <a:ext uri="{FF2B5EF4-FFF2-40B4-BE49-F238E27FC236}">
                      <a16:creationId xmlns:a16="http://schemas.microsoft.com/office/drawing/2014/main" id="{F77BB89F-9377-B1F7-08C8-548E9DFB2FD8}"/>
                    </a:ext>
                  </a:extLst>
                </p:cNvPr>
                <p:cNvSpPr>
                  <a:spLocks noChangeShapeType="1"/>
                </p:cNvSpPr>
                <p:nvPr/>
              </p:nvSpPr>
              <p:spPr bwMode="auto">
                <a:xfrm>
                  <a:off x="768"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07" name="Line 20">
                  <a:extLst>
                    <a:ext uri="{FF2B5EF4-FFF2-40B4-BE49-F238E27FC236}">
                      <a16:creationId xmlns:a16="http://schemas.microsoft.com/office/drawing/2014/main" id="{882359FF-EC1B-88E5-82A6-184D9467F986}"/>
                    </a:ext>
                  </a:extLst>
                </p:cNvPr>
                <p:cNvSpPr>
                  <a:spLocks noChangeShapeType="1"/>
                </p:cNvSpPr>
                <p:nvPr/>
              </p:nvSpPr>
              <p:spPr bwMode="auto">
                <a:xfrm>
                  <a:off x="773"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08" name="Line 21">
                  <a:extLst>
                    <a:ext uri="{FF2B5EF4-FFF2-40B4-BE49-F238E27FC236}">
                      <a16:creationId xmlns:a16="http://schemas.microsoft.com/office/drawing/2014/main" id="{EFC485A9-234C-126E-09AE-54BF58E6CFCE}"/>
                    </a:ext>
                  </a:extLst>
                </p:cNvPr>
                <p:cNvSpPr>
                  <a:spLocks noChangeShapeType="1"/>
                </p:cNvSpPr>
                <p:nvPr/>
              </p:nvSpPr>
              <p:spPr bwMode="auto">
                <a:xfrm>
                  <a:off x="778" y="2643"/>
                  <a:ext cx="6"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09" name="Line 22">
                  <a:extLst>
                    <a:ext uri="{FF2B5EF4-FFF2-40B4-BE49-F238E27FC236}">
                      <a16:creationId xmlns:a16="http://schemas.microsoft.com/office/drawing/2014/main" id="{63C74274-A1FE-6CD4-3DC3-3693D7545D45}"/>
                    </a:ext>
                  </a:extLst>
                </p:cNvPr>
                <p:cNvSpPr>
                  <a:spLocks noChangeShapeType="1"/>
                </p:cNvSpPr>
                <p:nvPr/>
              </p:nvSpPr>
              <p:spPr bwMode="auto">
                <a:xfrm>
                  <a:off x="784"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10" name="Line 23">
                  <a:extLst>
                    <a:ext uri="{FF2B5EF4-FFF2-40B4-BE49-F238E27FC236}">
                      <a16:creationId xmlns:a16="http://schemas.microsoft.com/office/drawing/2014/main" id="{672DF6E1-F6A0-ABFD-54DD-85D2A87D3A54}"/>
                    </a:ext>
                  </a:extLst>
                </p:cNvPr>
                <p:cNvSpPr>
                  <a:spLocks noChangeShapeType="1"/>
                </p:cNvSpPr>
                <p:nvPr/>
              </p:nvSpPr>
              <p:spPr bwMode="auto">
                <a:xfrm>
                  <a:off x="789"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11" name="Line 24">
                  <a:extLst>
                    <a:ext uri="{FF2B5EF4-FFF2-40B4-BE49-F238E27FC236}">
                      <a16:creationId xmlns:a16="http://schemas.microsoft.com/office/drawing/2014/main" id="{DD0498BD-0A25-43B0-F874-9B395355FC2E}"/>
                    </a:ext>
                  </a:extLst>
                </p:cNvPr>
                <p:cNvSpPr>
                  <a:spLocks noChangeShapeType="1"/>
                </p:cNvSpPr>
                <p:nvPr/>
              </p:nvSpPr>
              <p:spPr bwMode="auto">
                <a:xfrm>
                  <a:off x="794" y="2643"/>
                  <a:ext cx="6"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12" name="Line 25">
                  <a:extLst>
                    <a:ext uri="{FF2B5EF4-FFF2-40B4-BE49-F238E27FC236}">
                      <a16:creationId xmlns:a16="http://schemas.microsoft.com/office/drawing/2014/main" id="{67A192E6-9F4A-462F-4BFB-1336074E2E7F}"/>
                    </a:ext>
                  </a:extLst>
                </p:cNvPr>
                <p:cNvSpPr>
                  <a:spLocks noChangeShapeType="1"/>
                </p:cNvSpPr>
                <p:nvPr/>
              </p:nvSpPr>
              <p:spPr bwMode="auto">
                <a:xfrm>
                  <a:off x="800"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13" name="Line 26">
                  <a:extLst>
                    <a:ext uri="{FF2B5EF4-FFF2-40B4-BE49-F238E27FC236}">
                      <a16:creationId xmlns:a16="http://schemas.microsoft.com/office/drawing/2014/main" id="{CC19705D-083A-16CA-C95E-7855757C02DB}"/>
                    </a:ext>
                  </a:extLst>
                </p:cNvPr>
                <p:cNvSpPr>
                  <a:spLocks noChangeShapeType="1"/>
                </p:cNvSpPr>
                <p:nvPr/>
              </p:nvSpPr>
              <p:spPr bwMode="auto">
                <a:xfrm>
                  <a:off x="805" y="2643"/>
                  <a:ext cx="6"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14" name="Line 27">
                  <a:extLst>
                    <a:ext uri="{FF2B5EF4-FFF2-40B4-BE49-F238E27FC236}">
                      <a16:creationId xmlns:a16="http://schemas.microsoft.com/office/drawing/2014/main" id="{5F3CEE0B-59B0-84E1-3813-2A23C8BE9D63}"/>
                    </a:ext>
                  </a:extLst>
                </p:cNvPr>
                <p:cNvSpPr>
                  <a:spLocks noChangeShapeType="1"/>
                </p:cNvSpPr>
                <p:nvPr/>
              </p:nvSpPr>
              <p:spPr bwMode="auto">
                <a:xfrm>
                  <a:off x="811"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15" name="Line 28">
                  <a:extLst>
                    <a:ext uri="{FF2B5EF4-FFF2-40B4-BE49-F238E27FC236}">
                      <a16:creationId xmlns:a16="http://schemas.microsoft.com/office/drawing/2014/main" id="{246CEDBA-93D7-B4A3-BBD7-08ECCF04F168}"/>
                    </a:ext>
                  </a:extLst>
                </p:cNvPr>
                <p:cNvSpPr>
                  <a:spLocks noChangeShapeType="1"/>
                </p:cNvSpPr>
                <p:nvPr/>
              </p:nvSpPr>
              <p:spPr bwMode="auto">
                <a:xfrm>
                  <a:off x="816"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16" name="Line 29">
                  <a:extLst>
                    <a:ext uri="{FF2B5EF4-FFF2-40B4-BE49-F238E27FC236}">
                      <a16:creationId xmlns:a16="http://schemas.microsoft.com/office/drawing/2014/main" id="{2780A7EE-B0CE-5017-957D-91C2E3E3D3F2}"/>
                    </a:ext>
                  </a:extLst>
                </p:cNvPr>
                <p:cNvSpPr>
                  <a:spLocks noChangeShapeType="1"/>
                </p:cNvSpPr>
                <p:nvPr/>
              </p:nvSpPr>
              <p:spPr bwMode="auto">
                <a:xfrm>
                  <a:off x="821"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17" name="Line 30">
                  <a:extLst>
                    <a:ext uri="{FF2B5EF4-FFF2-40B4-BE49-F238E27FC236}">
                      <a16:creationId xmlns:a16="http://schemas.microsoft.com/office/drawing/2014/main" id="{FED5289D-51B6-ECF9-CB54-7750D48AE6FA}"/>
                    </a:ext>
                  </a:extLst>
                </p:cNvPr>
                <p:cNvSpPr>
                  <a:spLocks noChangeShapeType="1"/>
                </p:cNvSpPr>
                <p:nvPr/>
              </p:nvSpPr>
              <p:spPr bwMode="auto">
                <a:xfrm>
                  <a:off x="826" y="2643"/>
                  <a:ext cx="6"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18" name="Line 31">
                  <a:extLst>
                    <a:ext uri="{FF2B5EF4-FFF2-40B4-BE49-F238E27FC236}">
                      <a16:creationId xmlns:a16="http://schemas.microsoft.com/office/drawing/2014/main" id="{6ECEE1DA-0E8D-840A-F51D-AAF8CE7A03F8}"/>
                    </a:ext>
                  </a:extLst>
                </p:cNvPr>
                <p:cNvSpPr>
                  <a:spLocks noChangeShapeType="1"/>
                </p:cNvSpPr>
                <p:nvPr/>
              </p:nvSpPr>
              <p:spPr bwMode="auto">
                <a:xfrm>
                  <a:off x="832" y="2643"/>
                  <a:ext cx="6"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19" name="Line 32">
                  <a:extLst>
                    <a:ext uri="{FF2B5EF4-FFF2-40B4-BE49-F238E27FC236}">
                      <a16:creationId xmlns:a16="http://schemas.microsoft.com/office/drawing/2014/main" id="{6AA07C6B-745F-6FD8-89D8-6CBA86DB4474}"/>
                    </a:ext>
                  </a:extLst>
                </p:cNvPr>
                <p:cNvSpPr>
                  <a:spLocks noChangeShapeType="1"/>
                </p:cNvSpPr>
                <p:nvPr/>
              </p:nvSpPr>
              <p:spPr bwMode="auto">
                <a:xfrm>
                  <a:off x="838"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20" name="Line 33">
                  <a:extLst>
                    <a:ext uri="{FF2B5EF4-FFF2-40B4-BE49-F238E27FC236}">
                      <a16:creationId xmlns:a16="http://schemas.microsoft.com/office/drawing/2014/main" id="{DDA553A0-8C2F-3B80-1F04-FCBCDA23263A}"/>
                    </a:ext>
                  </a:extLst>
                </p:cNvPr>
                <p:cNvSpPr>
                  <a:spLocks noChangeShapeType="1"/>
                </p:cNvSpPr>
                <p:nvPr/>
              </p:nvSpPr>
              <p:spPr bwMode="auto">
                <a:xfrm>
                  <a:off x="843"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21" name="Line 34">
                  <a:extLst>
                    <a:ext uri="{FF2B5EF4-FFF2-40B4-BE49-F238E27FC236}">
                      <a16:creationId xmlns:a16="http://schemas.microsoft.com/office/drawing/2014/main" id="{F34CF852-D2D0-8EA5-7F04-CB39886524E2}"/>
                    </a:ext>
                  </a:extLst>
                </p:cNvPr>
                <p:cNvSpPr>
                  <a:spLocks noChangeShapeType="1"/>
                </p:cNvSpPr>
                <p:nvPr/>
              </p:nvSpPr>
              <p:spPr bwMode="auto">
                <a:xfrm>
                  <a:off x="848"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22" name="Line 35">
                  <a:extLst>
                    <a:ext uri="{FF2B5EF4-FFF2-40B4-BE49-F238E27FC236}">
                      <a16:creationId xmlns:a16="http://schemas.microsoft.com/office/drawing/2014/main" id="{FA57D918-01F3-E99D-257C-491AA69CF82A}"/>
                    </a:ext>
                  </a:extLst>
                </p:cNvPr>
                <p:cNvSpPr>
                  <a:spLocks noChangeShapeType="1"/>
                </p:cNvSpPr>
                <p:nvPr/>
              </p:nvSpPr>
              <p:spPr bwMode="auto">
                <a:xfrm>
                  <a:off x="853"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23" name="Line 36">
                  <a:extLst>
                    <a:ext uri="{FF2B5EF4-FFF2-40B4-BE49-F238E27FC236}">
                      <a16:creationId xmlns:a16="http://schemas.microsoft.com/office/drawing/2014/main" id="{9AE69781-810C-DBDE-9A8E-78242FF6A2F2}"/>
                    </a:ext>
                  </a:extLst>
                </p:cNvPr>
                <p:cNvSpPr>
                  <a:spLocks noChangeShapeType="1"/>
                </p:cNvSpPr>
                <p:nvPr/>
              </p:nvSpPr>
              <p:spPr bwMode="auto">
                <a:xfrm>
                  <a:off x="858" y="2643"/>
                  <a:ext cx="6"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24" name="Line 37">
                  <a:extLst>
                    <a:ext uri="{FF2B5EF4-FFF2-40B4-BE49-F238E27FC236}">
                      <a16:creationId xmlns:a16="http://schemas.microsoft.com/office/drawing/2014/main" id="{669A6954-E880-2738-3870-851D966C7FB3}"/>
                    </a:ext>
                  </a:extLst>
                </p:cNvPr>
                <p:cNvSpPr>
                  <a:spLocks noChangeShapeType="1"/>
                </p:cNvSpPr>
                <p:nvPr/>
              </p:nvSpPr>
              <p:spPr bwMode="auto">
                <a:xfrm>
                  <a:off x="864" y="2643"/>
                  <a:ext cx="6"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25" name="Line 38">
                  <a:extLst>
                    <a:ext uri="{FF2B5EF4-FFF2-40B4-BE49-F238E27FC236}">
                      <a16:creationId xmlns:a16="http://schemas.microsoft.com/office/drawing/2014/main" id="{CA661525-34FD-9B21-AF01-BE0B78FECE1E}"/>
                    </a:ext>
                  </a:extLst>
                </p:cNvPr>
                <p:cNvSpPr>
                  <a:spLocks noChangeShapeType="1"/>
                </p:cNvSpPr>
                <p:nvPr/>
              </p:nvSpPr>
              <p:spPr bwMode="auto">
                <a:xfrm>
                  <a:off x="870"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26" name="Line 39">
                  <a:extLst>
                    <a:ext uri="{FF2B5EF4-FFF2-40B4-BE49-F238E27FC236}">
                      <a16:creationId xmlns:a16="http://schemas.microsoft.com/office/drawing/2014/main" id="{B29BD8B2-18D4-7AA1-59E2-F8BCDD3D835C}"/>
                    </a:ext>
                  </a:extLst>
                </p:cNvPr>
                <p:cNvSpPr>
                  <a:spLocks noChangeShapeType="1"/>
                </p:cNvSpPr>
                <p:nvPr/>
              </p:nvSpPr>
              <p:spPr bwMode="auto">
                <a:xfrm>
                  <a:off x="875"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27" name="Line 40">
                  <a:extLst>
                    <a:ext uri="{FF2B5EF4-FFF2-40B4-BE49-F238E27FC236}">
                      <a16:creationId xmlns:a16="http://schemas.microsoft.com/office/drawing/2014/main" id="{B5C869B4-5F0D-D3CB-B0B5-443076C95FC1}"/>
                    </a:ext>
                  </a:extLst>
                </p:cNvPr>
                <p:cNvSpPr>
                  <a:spLocks noChangeShapeType="1"/>
                </p:cNvSpPr>
                <p:nvPr/>
              </p:nvSpPr>
              <p:spPr bwMode="auto">
                <a:xfrm>
                  <a:off x="880"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28" name="Line 41">
                  <a:extLst>
                    <a:ext uri="{FF2B5EF4-FFF2-40B4-BE49-F238E27FC236}">
                      <a16:creationId xmlns:a16="http://schemas.microsoft.com/office/drawing/2014/main" id="{3514A2AD-78F9-0726-A79D-580975F73237}"/>
                    </a:ext>
                  </a:extLst>
                </p:cNvPr>
                <p:cNvSpPr>
                  <a:spLocks noChangeShapeType="1"/>
                </p:cNvSpPr>
                <p:nvPr/>
              </p:nvSpPr>
              <p:spPr bwMode="auto">
                <a:xfrm>
                  <a:off x="885" y="2643"/>
                  <a:ext cx="6"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29" name="Line 42">
                  <a:extLst>
                    <a:ext uri="{FF2B5EF4-FFF2-40B4-BE49-F238E27FC236}">
                      <a16:creationId xmlns:a16="http://schemas.microsoft.com/office/drawing/2014/main" id="{D44FAA3C-F5B3-AB96-294B-50622B2EB1BD}"/>
                    </a:ext>
                  </a:extLst>
                </p:cNvPr>
                <p:cNvSpPr>
                  <a:spLocks noChangeShapeType="1"/>
                </p:cNvSpPr>
                <p:nvPr/>
              </p:nvSpPr>
              <p:spPr bwMode="auto">
                <a:xfrm>
                  <a:off x="891"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30" name="Line 43">
                  <a:extLst>
                    <a:ext uri="{FF2B5EF4-FFF2-40B4-BE49-F238E27FC236}">
                      <a16:creationId xmlns:a16="http://schemas.microsoft.com/office/drawing/2014/main" id="{58F8C496-A91B-0AA0-0D4E-409302CA055D}"/>
                    </a:ext>
                  </a:extLst>
                </p:cNvPr>
                <p:cNvSpPr>
                  <a:spLocks noChangeShapeType="1"/>
                </p:cNvSpPr>
                <p:nvPr/>
              </p:nvSpPr>
              <p:spPr bwMode="auto">
                <a:xfrm>
                  <a:off x="896" y="2643"/>
                  <a:ext cx="6"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31" name="Line 44">
                  <a:extLst>
                    <a:ext uri="{FF2B5EF4-FFF2-40B4-BE49-F238E27FC236}">
                      <a16:creationId xmlns:a16="http://schemas.microsoft.com/office/drawing/2014/main" id="{F4B26DE4-414F-EB1C-EC23-D2B13CC51987}"/>
                    </a:ext>
                  </a:extLst>
                </p:cNvPr>
                <p:cNvSpPr>
                  <a:spLocks noChangeShapeType="1"/>
                </p:cNvSpPr>
                <p:nvPr/>
              </p:nvSpPr>
              <p:spPr bwMode="auto">
                <a:xfrm>
                  <a:off x="902"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32" name="Line 45">
                  <a:extLst>
                    <a:ext uri="{FF2B5EF4-FFF2-40B4-BE49-F238E27FC236}">
                      <a16:creationId xmlns:a16="http://schemas.microsoft.com/office/drawing/2014/main" id="{EF019DEC-9586-53C0-6256-4F31811632D7}"/>
                    </a:ext>
                  </a:extLst>
                </p:cNvPr>
                <p:cNvSpPr>
                  <a:spLocks noChangeShapeType="1"/>
                </p:cNvSpPr>
                <p:nvPr/>
              </p:nvSpPr>
              <p:spPr bwMode="auto">
                <a:xfrm>
                  <a:off x="907"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33" name="Line 46">
                  <a:extLst>
                    <a:ext uri="{FF2B5EF4-FFF2-40B4-BE49-F238E27FC236}">
                      <a16:creationId xmlns:a16="http://schemas.microsoft.com/office/drawing/2014/main" id="{1D6CCAA6-3279-38EE-4043-5D30ADE4D668}"/>
                    </a:ext>
                  </a:extLst>
                </p:cNvPr>
                <p:cNvSpPr>
                  <a:spLocks noChangeShapeType="1"/>
                </p:cNvSpPr>
                <p:nvPr/>
              </p:nvSpPr>
              <p:spPr bwMode="auto">
                <a:xfrm>
                  <a:off x="912" y="2643"/>
                  <a:ext cx="6"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34" name="Line 47">
                  <a:extLst>
                    <a:ext uri="{FF2B5EF4-FFF2-40B4-BE49-F238E27FC236}">
                      <a16:creationId xmlns:a16="http://schemas.microsoft.com/office/drawing/2014/main" id="{E5D27288-7FEE-0AFB-E78C-624AE0065526}"/>
                    </a:ext>
                  </a:extLst>
                </p:cNvPr>
                <p:cNvSpPr>
                  <a:spLocks noChangeShapeType="1"/>
                </p:cNvSpPr>
                <p:nvPr/>
              </p:nvSpPr>
              <p:spPr bwMode="auto">
                <a:xfrm>
                  <a:off x="918"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35" name="Line 48">
                  <a:extLst>
                    <a:ext uri="{FF2B5EF4-FFF2-40B4-BE49-F238E27FC236}">
                      <a16:creationId xmlns:a16="http://schemas.microsoft.com/office/drawing/2014/main" id="{2159A1E2-D391-D363-9B6B-7D7F0584B4B5}"/>
                    </a:ext>
                  </a:extLst>
                </p:cNvPr>
                <p:cNvSpPr>
                  <a:spLocks noChangeShapeType="1"/>
                </p:cNvSpPr>
                <p:nvPr/>
              </p:nvSpPr>
              <p:spPr bwMode="auto">
                <a:xfrm>
                  <a:off x="923"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36" name="Line 49">
                  <a:extLst>
                    <a:ext uri="{FF2B5EF4-FFF2-40B4-BE49-F238E27FC236}">
                      <a16:creationId xmlns:a16="http://schemas.microsoft.com/office/drawing/2014/main" id="{FEB11FD4-3690-29F8-55F9-BFE318214A79}"/>
                    </a:ext>
                  </a:extLst>
                </p:cNvPr>
                <p:cNvSpPr>
                  <a:spLocks noChangeShapeType="1"/>
                </p:cNvSpPr>
                <p:nvPr/>
              </p:nvSpPr>
              <p:spPr bwMode="auto">
                <a:xfrm>
                  <a:off x="928" y="2643"/>
                  <a:ext cx="6"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37" name="Line 50">
                  <a:extLst>
                    <a:ext uri="{FF2B5EF4-FFF2-40B4-BE49-F238E27FC236}">
                      <a16:creationId xmlns:a16="http://schemas.microsoft.com/office/drawing/2014/main" id="{8190AB29-60C9-E1A1-7AC5-0960C5007084}"/>
                    </a:ext>
                  </a:extLst>
                </p:cNvPr>
                <p:cNvSpPr>
                  <a:spLocks noChangeShapeType="1"/>
                </p:cNvSpPr>
                <p:nvPr/>
              </p:nvSpPr>
              <p:spPr bwMode="auto">
                <a:xfrm>
                  <a:off x="934" y="2643"/>
                  <a:ext cx="6"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38" name="Line 51">
                  <a:extLst>
                    <a:ext uri="{FF2B5EF4-FFF2-40B4-BE49-F238E27FC236}">
                      <a16:creationId xmlns:a16="http://schemas.microsoft.com/office/drawing/2014/main" id="{169248F0-8757-63DB-B87B-20BFCED61371}"/>
                    </a:ext>
                  </a:extLst>
                </p:cNvPr>
                <p:cNvSpPr>
                  <a:spLocks noChangeShapeType="1"/>
                </p:cNvSpPr>
                <p:nvPr/>
              </p:nvSpPr>
              <p:spPr bwMode="auto">
                <a:xfrm>
                  <a:off x="940"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39" name="Line 52">
                  <a:extLst>
                    <a:ext uri="{FF2B5EF4-FFF2-40B4-BE49-F238E27FC236}">
                      <a16:creationId xmlns:a16="http://schemas.microsoft.com/office/drawing/2014/main" id="{07C760C5-1A5E-A307-001D-61F6827708CF}"/>
                    </a:ext>
                  </a:extLst>
                </p:cNvPr>
                <p:cNvSpPr>
                  <a:spLocks noChangeShapeType="1"/>
                </p:cNvSpPr>
                <p:nvPr/>
              </p:nvSpPr>
              <p:spPr bwMode="auto">
                <a:xfrm>
                  <a:off x="945"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40" name="Line 53">
                  <a:extLst>
                    <a:ext uri="{FF2B5EF4-FFF2-40B4-BE49-F238E27FC236}">
                      <a16:creationId xmlns:a16="http://schemas.microsoft.com/office/drawing/2014/main" id="{2B4FF0AA-E65A-E6C5-028C-08D77A308806}"/>
                    </a:ext>
                  </a:extLst>
                </p:cNvPr>
                <p:cNvSpPr>
                  <a:spLocks noChangeShapeType="1"/>
                </p:cNvSpPr>
                <p:nvPr/>
              </p:nvSpPr>
              <p:spPr bwMode="auto">
                <a:xfrm>
                  <a:off x="950"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41" name="Line 54">
                  <a:extLst>
                    <a:ext uri="{FF2B5EF4-FFF2-40B4-BE49-F238E27FC236}">
                      <a16:creationId xmlns:a16="http://schemas.microsoft.com/office/drawing/2014/main" id="{E9E8A884-9707-C369-B976-5C5A8FEB8448}"/>
                    </a:ext>
                  </a:extLst>
                </p:cNvPr>
                <p:cNvSpPr>
                  <a:spLocks noChangeShapeType="1"/>
                </p:cNvSpPr>
                <p:nvPr/>
              </p:nvSpPr>
              <p:spPr bwMode="auto">
                <a:xfrm>
                  <a:off x="955"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42" name="Line 55">
                  <a:extLst>
                    <a:ext uri="{FF2B5EF4-FFF2-40B4-BE49-F238E27FC236}">
                      <a16:creationId xmlns:a16="http://schemas.microsoft.com/office/drawing/2014/main" id="{3C561DE4-748C-3A27-D08E-892E7AAA286B}"/>
                    </a:ext>
                  </a:extLst>
                </p:cNvPr>
                <p:cNvSpPr>
                  <a:spLocks noChangeShapeType="1"/>
                </p:cNvSpPr>
                <p:nvPr/>
              </p:nvSpPr>
              <p:spPr bwMode="auto">
                <a:xfrm>
                  <a:off x="960" y="2643"/>
                  <a:ext cx="7"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43" name="Line 56">
                  <a:extLst>
                    <a:ext uri="{FF2B5EF4-FFF2-40B4-BE49-F238E27FC236}">
                      <a16:creationId xmlns:a16="http://schemas.microsoft.com/office/drawing/2014/main" id="{3DA53B2C-2982-1456-3DDB-645E532AED74}"/>
                    </a:ext>
                  </a:extLst>
                </p:cNvPr>
                <p:cNvSpPr>
                  <a:spLocks noChangeShapeType="1"/>
                </p:cNvSpPr>
                <p:nvPr/>
              </p:nvSpPr>
              <p:spPr bwMode="auto">
                <a:xfrm>
                  <a:off x="967"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44" name="Line 57">
                  <a:extLst>
                    <a:ext uri="{FF2B5EF4-FFF2-40B4-BE49-F238E27FC236}">
                      <a16:creationId xmlns:a16="http://schemas.microsoft.com/office/drawing/2014/main" id="{907EA8A7-5053-70D5-ECC7-DB3A4E19F1F8}"/>
                    </a:ext>
                  </a:extLst>
                </p:cNvPr>
                <p:cNvSpPr>
                  <a:spLocks noChangeShapeType="1"/>
                </p:cNvSpPr>
                <p:nvPr/>
              </p:nvSpPr>
              <p:spPr bwMode="auto">
                <a:xfrm>
                  <a:off x="972"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45" name="Line 58">
                  <a:extLst>
                    <a:ext uri="{FF2B5EF4-FFF2-40B4-BE49-F238E27FC236}">
                      <a16:creationId xmlns:a16="http://schemas.microsoft.com/office/drawing/2014/main" id="{AB330C2C-C9C7-BAC9-5A32-C0B81E656DD6}"/>
                    </a:ext>
                  </a:extLst>
                </p:cNvPr>
                <p:cNvSpPr>
                  <a:spLocks noChangeShapeType="1"/>
                </p:cNvSpPr>
                <p:nvPr/>
              </p:nvSpPr>
              <p:spPr bwMode="auto">
                <a:xfrm>
                  <a:off x="977"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46" name="Line 59">
                  <a:extLst>
                    <a:ext uri="{FF2B5EF4-FFF2-40B4-BE49-F238E27FC236}">
                      <a16:creationId xmlns:a16="http://schemas.microsoft.com/office/drawing/2014/main" id="{4C751377-F9D4-B183-9BC1-5B1EA431B03A}"/>
                    </a:ext>
                  </a:extLst>
                </p:cNvPr>
                <p:cNvSpPr>
                  <a:spLocks noChangeShapeType="1"/>
                </p:cNvSpPr>
                <p:nvPr/>
              </p:nvSpPr>
              <p:spPr bwMode="auto">
                <a:xfrm>
                  <a:off x="982"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47" name="Line 60">
                  <a:extLst>
                    <a:ext uri="{FF2B5EF4-FFF2-40B4-BE49-F238E27FC236}">
                      <a16:creationId xmlns:a16="http://schemas.microsoft.com/office/drawing/2014/main" id="{A8FEE9A0-B3D2-DF78-E29D-FCED6386A7AC}"/>
                    </a:ext>
                  </a:extLst>
                </p:cNvPr>
                <p:cNvSpPr>
                  <a:spLocks noChangeShapeType="1"/>
                </p:cNvSpPr>
                <p:nvPr/>
              </p:nvSpPr>
              <p:spPr bwMode="auto">
                <a:xfrm>
                  <a:off x="987" y="2643"/>
                  <a:ext cx="6"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48" name="Line 61">
                  <a:extLst>
                    <a:ext uri="{FF2B5EF4-FFF2-40B4-BE49-F238E27FC236}">
                      <a16:creationId xmlns:a16="http://schemas.microsoft.com/office/drawing/2014/main" id="{13B34DDA-D73B-4863-0410-94B8CA35598A}"/>
                    </a:ext>
                  </a:extLst>
                </p:cNvPr>
                <p:cNvSpPr>
                  <a:spLocks noChangeShapeType="1"/>
                </p:cNvSpPr>
                <p:nvPr/>
              </p:nvSpPr>
              <p:spPr bwMode="auto">
                <a:xfrm>
                  <a:off x="993"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49" name="Line 62">
                  <a:extLst>
                    <a:ext uri="{FF2B5EF4-FFF2-40B4-BE49-F238E27FC236}">
                      <a16:creationId xmlns:a16="http://schemas.microsoft.com/office/drawing/2014/main" id="{26CC0EDD-37F7-5F5F-260C-142372B5FCFF}"/>
                    </a:ext>
                  </a:extLst>
                </p:cNvPr>
                <p:cNvSpPr>
                  <a:spLocks noChangeShapeType="1"/>
                </p:cNvSpPr>
                <p:nvPr/>
              </p:nvSpPr>
              <p:spPr bwMode="auto">
                <a:xfrm>
                  <a:off x="998" y="2643"/>
                  <a:ext cx="6"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50" name="Line 63">
                  <a:extLst>
                    <a:ext uri="{FF2B5EF4-FFF2-40B4-BE49-F238E27FC236}">
                      <a16:creationId xmlns:a16="http://schemas.microsoft.com/office/drawing/2014/main" id="{B4C53AAC-001A-56FE-6F1C-452E2B8A304D}"/>
                    </a:ext>
                  </a:extLst>
                </p:cNvPr>
                <p:cNvSpPr>
                  <a:spLocks noChangeShapeType="1"/>
                </p:cNvSpPr>
                <p:nvPr/>
              </p:nvSpPr>
              <p:spPr bwMode="auto">
                <a:xfrm>
                  <a:off x="1004"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51" name="Line 64">
                  <a:extLst>
                    <a:ext uri="{FF2B5EF4-FFF2-40B4-BE49-F238E27FC236}">
                      <a16:creationId xmlns:a16="http://schemas.microsoft.com/office/drawing/2014/main" id="{4739CC5A-CFAF-655B-CA58-AA6E654136AB}"/>
                    </a:ext>
                  </a:extLst>
                </p:cNvPr>
                <p:cNvSpPr>
                  <a:spLocks noChangeShapeType="1"/>
                </p:cNvSpPr>
                <p:nvPr/>
              </p:nvSpPr>
              <p:spPr bwMode="auto">
                <a:xfrm>
                  <a:off x="1009"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52" name="Line 65">
                  <a:extLst>
                    <a:ext uri="{FF2B5EF4-FFF2-40B4-BE49-F238E27FC236}">
                      <a16:creationId xmlns:a16="http://schemas.microsoft.com/office/drawing/2014/main" id="{C45BAC03-4E19-26DF-49A3-EEB9627C10D4}"/>
                    </a:ext>
                  </a:extLst>
                </p:cNvPr>
                <p:cNvSpPr>
                  <a:spLocks noChangeShapeType="1"/>
                </p:cNvSpPr>
                <p:nvPr/>
              </p:nvSpPr>
              <p:spPr bwMode="auto">
                <a:xfrm>
                  <a:off x="1014" y="2643"/>
                  <a:ext cx="6"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53" name="Line 66">
                  <a:extLst>
                    <a:ext uri="{FF2B5EF4-FFF2-40B4-BE49-F238E27FC236}">
                      <a16:creationId xmlns:a16="http://schemas.microsoft.com/office/drawing/2014/main" id="{D322E70B-AB5A-B7FA-8504-8CBA185DEDC3}"/>
                    </a:ext>
                  </a:extLst>
                </p:cNvPr>
                <p:cNvSpPr>
                  <a:spLocks noChangeShapeType="1"/>
                </p:cNvSpPr>
                <p:nvPr/>
              </p:nvSpPr>
              <p:spPr bwMode="auto">
                <a:xfrm>
                  <a:off x="1020"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54" name="Line 67">
                  <a:extLst>
                    <a:ext uri="{FF2B5EF4-FFF2-40B4-BE49-F238E27FC236}">
                      <a16:creationId xmlns:a16="http://schemas.microsoft.com/office/drawing/2014/main" id="{CB03ABD7-1CC0-F80A-A0DF-48803D1FE4FD}"/>
                    </a:ext>
                  </a:extLst>
                </p:cNvPr>
                <p:cNvSpPr>
                  <a:spLocks noChangeShapeType="1"/>
                </p:cNvSpPr>
                <p:nvPr/>
              </p:nvSpPr>
              <p:spPr bwMode="auto">
                <a:xfrm>
                  <a:off x="1025"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55" name="Line 68">
                  <a:extLst>
                    <a:ext uri="{FF2B5EF4-FFF2-40B4-BE49-F238E27FC236}">
                      <a16:creationId xmlns:a16="http://schemas.microsoft.com/office/drawing/2014/main" id="{868CCD49-B286-7240-7D69-087AC3C1304A}"/>
                    </a:ext>
                  </a:extLst>
                </p:cNvPr>
                <p:cNvSpPr>
                  <a:spLocks noChangeShapeType="1"/>
                </p:cNvSpPr>
                <p:nvPr/>
              </p:nvSpPr>
              <p:spPr bwMode="auto">
                <a:xfrm>
                  <a:off x="1030" y="2643"/>
                  <a:ext cx="6"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56" name="Line 69">
                  <a:extLst>
                    <a:ext uri="{FF2B5EF4-FFF2-40B4-BE49-F238E27FC236}">
                      <a16:creationId xmlns:a16="http://schemas.microsoft.com/office/drawing/2014/main" id="{A4159050-9A7C-24EA-3C98-B9E85F75474D}"/>
                    </a:ext>
                  </a:extLst>
                </p:cNvPr>
                <p:cNvSpPr>
                  <a:spLocks noChangeShapeType="1"/>
                </p:cNvSpPr>
                <p:nvPr/>
              </p:nvSpPr>
              <p:spPr bwMode="auto">
                <a:xfrm>
                  <a:off x="1036"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57" name="Line 70">
                  <a:extLst>
                    <a:ext uri="{FF2B5EF4-FFF2-40B4-BE49-F238E27FC236}">
                      <a16:creationId xmlns:a16="http://schemas.microsoft.com/office/drawing/2014/main" id="{09ACF1B5-1D36-1A40-6033-9DC8BB1EAD78}"/>
                    </a:ext>
                  </a:extLst>
                </p:cNvPr>
                <p:cNvSpPr>
                  <a:spLocks noChangeShapeType="1"/>
                </p:cNvSpPr>
                <p:nvPr/>
              </p:nvSpPr>
              <p:spPr bwMode="auto">
                <a:xfrm>
                  <a:off x="1041" y="2643"/>
                  <a:ext cx="6"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58" name="Line 71">
                  <a:extLst>
                    <a:ext uri="{FF2B5EF4-FFF2-40B4-BE49-F238E27FC236}">
                      <a16:creationId xmlns:a16="http://schemas.microsoft.com/office/drawing/2014/main" id="{B27B64AC-F8E0-C988-E037-9B5EE1E6E8D4}"/>
                    </a:ext>
                  </a:extLst>
                </p:cNvPr>
                <p:cNvSpPr>
                  <a:spLocks noChangeShapeType="1"/>
                </p:cNvSpPr>
                <p:nvPr/>
              </p:nvSpPr>
              <p:spPr bwMode="auto">
                <a:xfrm>
                  <a:off x="1047"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59" name="Line 72">
                  <a:extLst>
                    <a:ext uri="{FF2B5EF4-FFF2-40B4-BE49-F238E27FC236}">
                      <a16:creationId xmlns:a16="http://schemas.microsoft.com/office/drawing/2014/main" id="{B62D657B-DC27-275F-5651-D41A0C4B589C}"/>
                    </a:ext>
                  </a:extLst>
                </p:cNvPr>
                <p:cNvSpPr>
                  <a:spLocks noChangeShapeType="1"/>
                </p:cNvSpPr>
                <p:nvPr/>
              </p:nvSpPr>
              <p:spPr bwMode="auto">
                <a:xfrm>
                  <a:off x="1052"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60" name="Line 73">
                  <a:extLst>
                    <a:ext uri="{FF2B5EF4-FFF2-40B4-BE49-F238E27FC236}">
                      <a16:creationId xmlns:a16="http://schemas.microsoft.com/office/drawing/2014/main" id="{6A30CA7C-7BEB-9AF1-CBDB-78F0761FFD62}"/>
                    </a:ext>
                  </a:extLst>
                </p:cNvPr>
                <p:cNvSpPr>
                  <a:spLocks noChangeShapeType="1"/>
                </p:cNvSpPr>
                <p:nvPr/>
              </p:nvSpPr>
              <p:spPr bwMode="auto">
                <a:xfrm>
                  <a:off x="1057"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61" name="Line 74">
                  <a:extLst>
                    <a:ext uri="{FF2B5EF4-FFF2-40B4-BE49-F238E27FC236}">
                      <a16:creationId xmlns:a16="http://schemas.microsoft.com/office/drawing/2014/main" id="{48386B29-85E2-C229-6E29-63DDE5EFBAB9}"/>
                    </a:ext>
                  </a:extLst>
                </p:cNvPr>
                <p:cNvSpPr>
                  <a:spLocks noChangeShapeType="1"/>
                </p:cNvSpPr>
                <p:nvPr/>
              </p:nvSpPr>
              <p:spPr bwMode="auto">
                <a:xfrm>
                  <a:off x="1062" y="2643"/>
                  <a:ext cx="6"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62" name="Line 75">
                  <a:extLst>
                    <a:ext uri="{FF2B5EF4-FFF2-40B4-BE49-F238E27FC236}">
                      <a16:creationId xmlns:a16="http://schemas.microsoft.com/office/drawing/2014/main" id="{B388E574-4A54-6C91-3693-AA793550AE67}"/>
                    </a:ext>
                  </a:extLst>
                </p:cNvPr>
                <p:cNvSpPr>
                  <a:spLocks noChangeShapeType="1"/>
                </p:cNvSpPr>
                <p:nvPr/>
              </p:nvSpPr>
              <p:spPr bwMode="auto">
                <a:xfrm>
                  <a:off x="1068" y="2643"/>
                  <a:ext cx="6"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63" name="Line 76">
                  <a:extLst>
                    <a:ext uri="{FF2B5EF4-FFF2-40B4-BE49-F238E27FC236}">
                      <a16:creationId xmlns:a16="http://schemas.microsoft.com/office/drawing/2014/main" id="{D58553BC-AD04-B2BE-F9F3-27D6B3D4F325}"/>
                    </a:ext>
                  </a:extLst>
                </p:cNvPr>
                <p:cNvSpPr>
                  <a:spLocks noChangeShapeType="1"/>
                </p:cNvSpPr>
                <p:nvPr/>
              </p:nvSpPr>
              <p:spPr bwMode="auto">
                <a:xfrm>
                  <a:off x="1074"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64" name="Line 77">
                  <a:extLst>
                    <a:ext uri="{FF2B5EF4-FFF2-40B4-BE49-F238E27FC236}">
                      <a16:creationId xmlns:a16="http://schemas.microsoft.com/office/drawing/2014/main" id="{BCA24391-986D-FBAB-290F-8D54509109F6}"/>
                    </a:ext>
                  </a:extLst>
                </p:cNvPr>
                <p:cNvSpPr>
                  <a:spLocks noChangeShapeType="1"/>
                </p:cNvSpPr>
                <p:nvPr/>
              </p:nvSpPr>
              <p:spPr bwMode="auto">
                <a:xfrm>
                  <a:off x="1079"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65" name="Line 78">
                  <a:extLst>
                    <a:ext uri="{FF2B5EF4-FFF2-40B4-BE49-F238E27FC236}">
                      <a16:creationId xmlns:a16="http://schemas.microsoft.com/office/drawing/2014/main" id="{75CD32F4-A029-231B-0DAC-2ABD6856F811}"/>
                    </a:ext>
                  </a:extLst>
                </p:cNvPr>
                <p:cNvSpPr>
                  <a:spLocks noChangeShapeType="1"/>
                </p:cNvSpPr>
                <p:nvPr/>
              </p:nvSpPr>
              <p:spPr bwMode="auto">
                <a:xfrm>
                  <a:off x="1084"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66" name="Line 79">
                  <a:extLst>
                    <a:ext uri="{FF2B5EF4-FFF2-40B4-BE49-F238E27FC236}">
                      <a16:creationId xmlns:a16="http://schemas.microsoft.com/office/drawing/2014/main" id="{9CC2E702-554E-3131-3BD3-7D33B69FC0EC}"/>
                    </a:ext>
                  </a:extLst>
                </p:cNvPr>
                <p:cNvSpPr>
                  <a:spLocks noChangeShapeType="1"/>
                </p:cNvSpPr>
                <p:nvPr/>
              </p:nvSpPr>
              <p:spPr bwMode="auto">
                <a:xfrm>
                  <a:off x="1089" y="2643"/>
                  <a:ext cx="6"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67" name="Line 80">
                  <a:extLst>
                    <a:ext uri="{FF2B5EF4-FFF2-40B4-BE49-F238E27FC236}">
                      <a16:creationId xmlns:a16="http://schemas.microsoft.com/office/drawing/2014/main" id="{BF7A277C-73F8-0B00-7807-BC4DC75BC527}"/>
                    </a:ext>
                  </a:extLst>
                </p:cNvPr>
                <p:cNvSpPr>
                  <a:spLocks noChangeShapeType="1"/>
                </p:cNvSpPr>
                <p:nvPr/>
              </p:nvSpPr>
              <p:spPr bwMode="auto">
                <a:xfrm>
                  <a:off x="1095"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68" name="Line 81">
                  <a:extLst>
                    <a:ext uri="{FF2B5EF4-FFF2-40B4-BE49-F238E27FC236}">
                      <a16:creationId xmlns:a16="http://schemas.microsoft.com/office/drawing/2014/main" id="{F0496D30-7FBD-FB18-F9D0-CFC8A7459F30}"/>
                    </a:ext>
                  </a:extLst>
                </p:cNvPr>
                <p:cNvSpPr>
                  <a:spLocks noChangeShapeType="1"/>
                </p:cNvSpPr>
                <p:nvPr/>
              </p:nvSpPr>
              <p:spPr bwMode="auto">
                <a:xfrm>
                  <a:off x="1100" y="2643"/>
                  <a:ext cx="6"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69" name="Line 82">
                  <a:extLst>
                    <a:ext uri="{FF2B5EF4-FFF2-40B4-BE49-F238E27FC236}">
                      <a16:creationId xmlns:a16="http://schemas.microsoft.com/office/drawing/2014/main" id="{98ED167D-4411-4A94-2702-77ACD2811DE1}"/>
                    </a:ext>
                  </a:extLst>
                </p:cNvPr>
                <p:cNvSpPr>
                  <a:spLocks noChangeShapeType="1"/>
                </p:cNvSpPr>
                <p:nvPr/>
              </p:nvSpPr>
              <p:spPr bwMode="auto">
                <a:xfrm>
                  <a:off x="1106"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70" name="Line 83">
                  <a:extLst>
                    <a:ext uri="{FF2B5EF4-FFF2-40B4-BE49-F238E27FC236}">
                      <a16:creationId xmlns:a16="http://schemas.microsoft.com/office/drawing/2014/main" id="{3DCE4E4B-B1D5-061A-1E2C-CF04F5E6BC42}"/>
                    </a:ext>
                  </a:extLst>
                </p:cNvPr>
                <p:cNvSpPr>
                  <a:spLocks noChangeShapeType="1"/>
                </p:cNvSpPr>
                <p:nvPr/>
              </p:nvSpPr>
              <p:spPr bwMode="auto">
                <a:xfrm>
                  <a:off x="1111"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71" name="Line 84">
                  <a:extLst>
                    <a:ext uri="{FF2B5EF4-FFF2-40B4-BE49-F238E27FC236}">
                      <a16:creationId xmlns:a16="http://schemas.microsoft.com/office/drawing/2014/main" id="{AA533706-F32A-95CD-50B4-EDF8C04F9B4B}"/>
                    </a:ext>
                  </a:extLst>
                </p:cNvPr>
                <p:cNvSpPr>
                  <a:spLocks noChangeShapeType="1"/>
                </p:cNvSpPr>
                <p:nvPr/>
              </p:nvSpPr>
              <p:spPr bwMode="auto">
                <a:xfrm>
                  <a:off x="1116" y="2643"/>
                  <a:ext cx="6"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72" name="Line 85">
                  <a:extLst>
                    <a:ext uri="{FF2B5EF4-FFF2-40B4-BE49-F238E27FC236}">
                      <a16:creationId xmlns:a16="http://schemas.microsoft.com/office/drawing/2014/main" id="{CA1DE4AE-25CE-5082-A3E7-CA7F5356A208}"/>
                    </a:ext>
                  </a:extLst>
                </p:cNvPr>
                <p:cNvSpPr>
                  <a:spLocks noChangeShapeType="1"/>
                </p:cNvSpPr>
                <p:nvPr/>
              </p:nvSpPr>
              <p:spPr bwMode="auto">
                <a:xfrm>
                  <a:off x="1122"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73" name="Line 86">
                  <a:extLst>
                    <a:ext uri="{FF2B5EF4-FFF2-40B4-BE49-F238E27FC236}">
                      <a16:creationId xmlns:a16="http://schemas.microsoft.com/office/drawing/2014/main" id="{0317D115-D6E5-179F-EB2B-48CC61DCFC27}"/>
                    </a:ext>
                  </a:extLst>
                </p:cNvPr>
                <p:cNvSpPr>
                  <a:spLocks noChangeShapeType="1"/>
                </p:cNvSpPr>
                <p:nvPr/>
              </p:nvSpPr>
              <p:spPr bwMode="auto">
                <a:xfrm>
                  <a:off x="1127"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74" name="Line 87">
                  <a:extLst>
                    <a:ext uri="{FF2B5EF4-FFF2-40B4-BE49-F238E27FC236}">
                      <a16:creationId xmlns:a16="http://schemas.microsoft.com/office/drawing/2014/main" id="{2D919C44-DA4A-68DC-C881-EFA2DC885618}"/>
                    </a:ext>
                  </a:extLst>
                </p:cNvPr>
                <p:cNvSpPr>
                  <a:spLocks noChangeShapeType="1"/>
                </p:cNvSpPr>
                <p:nvPr/>
              </p:nvSpPr>
              <p:spPr bwMode="auto">
                <a:xfrm>
                  <a:off x="1132" y="2643"/>
                  <a:ext cx="6"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75" name="Line 88">
                  <a:extLst>
                    <a:ext uri="{FF2B5EF4-FFF2-40B4-BE49-F238E27FC236}">
                      <a16:creationId xmlns:a16="http://schemas.microsoft.com/office/drawing/2014/main" id="{5C8ACCC1-5D37-56BD-D054-DE328D093D9F}"/>
                    </a:ext>
                  </a:extLst>
                </p:cNvPr>
                <p:cNvSpPr>
                  <a:spLocks noChangeShapeType="1"/>
                </p:cNvSpPr>
                <p:nvPr/>
              </p:nvSpPr>
              <p:spPr bwMode="auto">
                <a:xfrm>
                  <a:off x="1138"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76" name="Line 89">
                  <a:extLst>
                    <a:ext uri="{FF2B5EF4-FFF2-40B4-BE49-F238E27FC236}">
                      <a16:creationId xmlns:a16="http://schemas.microsoft.com/office/drawing/2014/main" id="{8160A406-A020-D5E1-2507-81194617EFEB}"/>
                    </a:ext>
                  </a:extLst>
                </p:cNvPr>
                <p:cNvSpPr>
                  <a:spLocks noChangeShapeType="1"/>
                </p:cNvSpPr>
                <p:nvPr/>
              </p:nvSpPr>
              <p:spPr bwMode="auto">
                <a:xfrm>
                  <a:off x="1143" y="2643"/>
                  <a:ext cx="6"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77" name="Line 90">
                  <a:extLst>
                    <a:ext uri="{FF2B5EF4-FFF2-40B4-BE49-F238E27FC236}">
                      <a16:creationId xmlns:a16="http://schemas.microsoft.com/office/drawing/2014/main" id="{29F89602-DFDA-65CE-AA4C-0E2A694D9076}"/>
                    </a:ext>
                  </a:extLst>
                </p:cNvPr>
                <p:cNvSpPr>
                  <a:spLocks noChangeShapeType="1"/>
                </p:cNvSpPr>
                <p:nvPr/>
              </p:nvSpPr>
              <p:spPr bwMode="auto">
                <a:xfrm>
                  <a:off x="1149"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78" name="Line 91">
                  <a:extLst>
                    <a:ext uri="{FF2B5EF4-FFF2-40B4-BE49-F238E27FC236}">
                      <a16:creationId xmlns:a16="http://schemas.microsoft.com/office/drawing/2014/main" id="{735066C2-44AE-F72F-BAC6-6E070537A8E6}"/>
                    </a:ext>
                  </a:extLst>
                </p:cNvPr>
                <p:cNvSpPr>
                  <a:spLocks noChangeShapeType="1"/>
                </p:cNvSpPr>
                <p:nvPr/>
              </p:nvSpPr>
              <p:spPr bwMode="auto">
                <a:xfrm>
                  <a:off x="1154"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79" name="Line 92">
                  <a:extLst>
                    <a:ext uri="{FF2B5EF4-FFF2-40B4-BE49-F238E27FC236}">
                      <a16:creationId xmlns:a16="http://schemas.microsoft.com/office/drawing/2014/main" id="{DECE67B0-5E0F-5184-65CC-73BFC9FBB6AA}"/>
                    </a:ext>
                  </a:extLst>
                </p:cNvPr>
                <p:cNvSpPr>
                  <a:spLocks noChangeShapeType="1"/>
                </p:cNvSpPr>
                <p:nvPr/>
              </p:nvSpPr>
              <p:spPr bwMode="auto">
                <a:xfrm>
                  <a:off x="1159"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80" name="Line 93">
                  <a:extLst>
                    <a:ext uri="{FF2B5EF4-FFF2-40B4-BE49-F238E27FC236}">
                      <a16:creationId xmlns:a16="http://schemas.microsoft.com/office/drawing/2014/main" id="{4CE2A99C-C2ED-715C-CF27-2FB5A0B80618}"/>
                    </a:ext>
                  </a:extLst>
                </p:cNvPr>
                <p:cNvSpPr>
                  <a:spLocks noChangeShapeType="1"/>
                </p:cNvSpPr>
                <p:nvPr/>
              </p:nvSpPr>
              <p:spPr bwMode="auto">
                <a:xfrm>
                  <a:off x="1164" y="2643"/>
                  <a:ext cx="6"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81" name="Line 94">
                  <a:extLst>
                    <a:ext uri="{FF2B5EF4-FFF2-40B4-BE49-F238E27FC236}">
                      <a16:creationId xmlns:a16="http://schemas.microsoft.com/office/drawing/2014/main" id="{DA5DE6FB-5501-94BF-2A13-569770951E7D}"/>
                    </a:ext>
                  </a:extLst>
                </p:cNvPr>
                <p:cNvSpPr>
                  <a:spLocks noChangeShapeType="1"/>
                </p:cNvSpPr>
                <p:nvPr/>
              </p:nvSpPr>
              <p:spPr bwMode="auto">
                <a:xfrm>
                  <a:off x="1170" y="2643"/>
                  <a:ext cx="6"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82" name="Line 95">
                  <a:extLst>
                    <a:ext uri="{FF2B5EF4-FFF2-40B4-BE49-F238E27FC236}">
                      <a16:creationId xmlns:a16="http://schemas.microsoft.com/office/drawing/2014/main" id="{8AAA94F9-2988-9AE2-AAB6-F74B8CFE067C}"/>
                    </a:ext>
                  </a:extLst>
                </p:cNvPr>
                <p:cNvSpPr>
                  <a:spLocks noChangeShapeType="1"/>
                </p:cNvSpPr>
                <p:nvPr/>
              </p:nvSpPr>
              <p:spPr bwMode="auto">
                <a:xfrm>
                  <a:off x="1176"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83" name="Line 96">
                  <a:extLst>
                    <a:ext uri="{FF2B5EF4-FFF2-40B4-BE49-F238E27FC236}">
                      <a16:creationId xmlns:a16="http://schemas.microsoft.com/office/drawing/2014/main" id="{8ED5FEDB-F7A5-4D13-710B-D1C00503AD6E}"/>
                    </a:ext>
                  </a:extLst>
                </p:cNvPr>
                <p:cNvSpPr>
                  <a:spLocks noChangeShapeType="1"/>
                </p:cNvSpPr>
                <p:nvPr/>
              </p:nvSpPr>
              <p:spPr bwMode="auto">
                <a:xfrm>
                  <a:off x="1181"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84" name="Line 97">
                  <a:extLst>
                    <a:ext uri="{FF2B5EF4-FFF2-40B4-BE49-F238E27FC236}">
                      <a16:creationId xmlns:a16="http://schemas.microsoft.com/office/drawing/2014/main" id="{28031963-EE4A-6E60-17AF-27D5AA631127}"/>
                    </a:ext>
                  </a:extLst>
                </p:cNvPr>
                <p:cNvSpPr>
                  <a:spLocks noChangeShapeType="1"/>
                </p:cNvSpPr>
                <p:nvPr/>
              </p:nvSpPr>
              <p:spPr bwMode="auto">
                <a:xfrm>
                  <a:off x="1186"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85" name="Line 98">
                  <a:extLst>
                    <a:ext uri="{FF2B5EF4-FFF2-40B4-BE49-F238E27FC236}">
                      <a16:creationId xmlns:a16="http://schemas.microsoft.com/office/drawing/2014/main" id="{FB578697-6BA9-7CA5-6438-90ABB938B59F}"/>
                    </a:ext>
                  </a:extLst>
                </p:cNvPr>
                <p:cNvSpPr>
                  <a:spLocks noChangeShapeType="1"/>
                </p:cNvSpPr>
                <p:nvPr/>
              </p:nvSpPr>
              <p:spPr bwMode="auto">
                <a:xfrm>
                  <a:off x="1191" y="2643"/>
                  <a:ext cx="6"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86" name="Line 99">
                  <a:extLst>
                    <a:ext uri="{FF2B5EF4-FFF2-40B4-BE49-F238E27FC236}">
                      <a16:creationId xmlns:a16="http://schemas.microsoft.com/office/drawing/2014/main" id="{916681B6-9082-D400-8EAE-8F9E03436822}"/>
                    </a:ext>
                  </a:extLst>
                </p:cNvPr>
                <p:cNvSpPr>
                  <a:spLocks noChangeShapeType="1"/>
                </p:cNvSpPr>
                <p:nvPr/>
              </p:nvSpPr>
              <p:spPr bwMode="auto">
                <a:xfrm>
                  <a:off x="1197"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87" name="Line 100">
                  <a:extLst>
                    <a:ext uri="{FF2B5EF4-FFF2-40B4-BE49-F238E27FC236}">
                      <a16:creationId xmlns:a16="http://schemas.microsoft.com/office/drawing/2014/main" id="{722FBB7E-900D-D277-060D-2DAF90A2A19F}"/>
                    </a:ext>
                  </a:extLst>
                </p:cNvPr>
                <p:cNvSpPr>
                  <a:spLocks noChangeShapeType="1"/>
                </p:cNvSpPr>
                <p:nvPr/>
              </p:nvSpPr>
              <p:spPr bwMode="auto">
                <a:xfrm>
                  <a:off x="1202" y="2643"/>
                  <a:ext cx="6"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88" name="Line 101">
                  <a:extLst>
                    <a:ext uri="{FF2B5EF4-FFF2-40B4-BE49-F238E27FC236}">
                      <a16:creationId xmlns:a16="http://schemas.microsoft.com/office/drawing/2014/main" id="{9670B73A-CFE4-6D30-7A34-3154AFD99049}"/>
                    </a:ext>
                  </a:extLst>
                </p:cNvPr>
                <p:cNvSpPr>
                  <a:spLocks noChangeShapeType="1"/>
                </p:cNvSpPr>
                <p:nvPr/>
              </p:nvSpPr>
              <p:spPr bwMode="auto">
                <a:xfrm>
                  <a:off x="1208"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89" name="Line 102">
                  <a:extLst>
                    <a:ext uri="{FF2B5EF4-FFF2-40B4-BE49-F238E27FC236}">
                      <a16:creationId xmlns:a16="http://schemas.microsoft.com/office/drawing/2014/main" id="{93909864-7F1D-2D60-7FBD-78220F42F847}"/>
                    </a:ext>
                  </a:extLst>
                </p:cNvPr>
                <p:cNvSpPr>
                  <a:spLocks noChangeShapeType="1"/>
                </p:cNvSpPr>
                <p:nvPr/>
              </p:nvSpPr>
              <p:spPr bwMode="auto">
                <a:xfrm>
                  <a:off x="1213"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90" name="Line 103">
                  <a:extLst>
                    <a:ext uri="{FF2B5EF4-FFF2-40B4-BE49-F238E27FC236}">
                      <a16:creationId xmlns:a16="http://schemas.microsoft.com/office/drawing/2014/main" id="{A8670B43-72E3-A6FE-428A-D15E9754B4B0}"/>
                    </a:ext>
                  </a:extLst>
                </p:cNvPr>
                <p:cNvSpPr>
                  <a:spLocks noChangeShapeType="1"/>
                </p:cNvSpPr>
                <p:nvPr/>
              </p:nvSpPr>
              <p:spPr bwMode="auto">
                <a:xfrm>
                  <a:off x="1218" y="2643"/>
                  <a:ext cx="6"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91" name="Line 104">
                  <a:extLst>
                    <a:ext uri="{FF2B5EF4-FFF2-40B4-BE49-F238E27FC236}">
                      <a16:creationId xmlns:a16="http://schemas.microsoft.com/office/drawing/2014/main" id="{A0BB2897-F19B-328C-B1A8-3A3FBF512A0C}"/>
                    </a:ext>
                  </a:extLst>
                </p:cNvPr>
                <p:cNvSpPr>
                  <a:spLocks noChangeShapeType="1"/>
                </p:cNvSpPr>
                <p:nvPr/>
              </p:nvSpPr>
              <p:spPr bwMode="auto">
                <a:xfrm>
                  <a:off x="1224"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92" name="Line 105">
                  <a:extLst>
                    <a:ext uri="{FF2B5EF4-FFF2-40B4-BE49-F238E27FC236}">
                      <a16:creationId xmlns:a16="http://schemas.microsoft.com/office/drawing/2014/main" id="{436B18D3-BD7A-C6DF-AC95-C722737504C9}"/>
                    </a:ext>
                  </a:extLst>
                </p:cNvPr>
                <p:cNvSpPr>
                  <a:spLocks noChangeShapeType="1"/>
                </p:cNvSpPr>
                <p:nvPr/>
              </p:nvSpPr>
              <p:spPr bwMode="auto">
                <a:xfrm>
                  <a:off x="1229"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93" name="Line 106">
                  <a:extLst>
                    <a:ext uri="{FF2B5EF4-FFF2-40B4-BE49-F238E27FC236}">
                      <a16:creationId xmlns:a16="http://schemas.microsoft.com/office/drawing/2014/main" id="{9DCB7D26-FFDD-F885-0717-CDBACEA4E485}"/>
                    </a:ext>
                  </a:extLst>
                </p:cNvPr>
                <p:cNvSpPr>
                  <a:spLocks noChangeShapeType="1"/>
                </p:cNvSpPr>
                <p:nvPr/>
              </p:nvSpPr>
              <p:spPr bwMode="auto">
                <a:xfrm>
                  <a:off x="1234" y="2643"/>
                  <a:ext cx="6"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94" name="Line 107">
                  <a:extLst>
                    <a:ext uri="{FF2B5EF4-FFF2-40B4-BE49-F238E27FC236}">
                      <a16:creationId xmlns:a16="http://schemas.microsoft.com/office/drawing/2014/main" id="{0F9F5197-0972-1E83-104F-F9E37DF4179C}"/>
                    </a:ext>
                  </a:extLst>
                </p:cNvPr>
                <p:cNvSpPr>
                  <a:spLocks noChangeShapeType="1"/>
                </p:cNvSpPr>
                <p:nvPr/>
              </p:nvSpPr>
              <p:spPr bwMode="auto">
                <a:xfrm>
                  <a:off x="1240"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95" name="Line 108">
                  <a:extLst>
                    <a:ext uri="{FF2B5EF4-FFF2-40B4-BE49-F238E27FC236}">
                      <a16:creationId xmlns:a16="http://schemas.microsoft.com/office/drawing/2014/main" id="{93D7A5E4-E736-F135-7912-1E303FC8B970}"/>
                    </a:ext>
                  </a:extLst>
                </p:cNvPr>
                <p:cNvSpPr>
                  <a:spLocks noChangeShapeType="1"/>
                </p:cNvSpPr>
                <p:nvPr/>
              </p:nvSpPr>
              <p:spPr bwMode="auto">
                <a:xfrm>
                  <a:off x="1245" y="2643"/>
                  <a:ext cx="6"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96" name="Line 109">
                  <a:extLst>
                    <a:ext uri="{FF2B5EF4-FFF2-40B4-BE49-F238E27FC236}">
                      <a16:creationId xmlns:a16="http://schemas.microsoft.com/office/drawing/2014/main" id="{4D5750D6-C8B8-F8A6-CFFF-D0CC1DE18538}"/>
                    </a:ext>
                  </a:extLst>
                </p:cNvPr>
                <p:cNvSpPr>
                  <a:spLocks noChangeShapeType="1"/>
                </p:cNvSpPr>
                <p:nvPr/>
              </p:nvSpPr>
              <p:spPr bwMode="auto">
                <a:xfrm>
                  <a:off x="1251"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97" name="Line 110">
                  <a:extLst>
                    <a:ext uri="{FF2B5EF4-FFF2-40B4-BE49-F238E27FC236}">
                      <a16:creationId xmlns:a16="http://schemas.microsoft.com/office/drawing/2014/main" id="{2EF37998-3CFC-B199-8FBB-D89619D4BBE8}"/>
                    </a:ext>
                  </a:extLst>
                </p:cNvPr>
                <p:cNvSpPr>
                  <a:spLocks noChangeShapeType="1"/>
                </p:cNvSpPr>
                <p:nvPr/>
              </p:nvSpPr>
              <p:spPr bwMode="auto">
                <a:xfrm>
                  <a:off x="1256"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98" name="Line 111">
                  <a:extLst>
                    <a:ext uri="{FF2B5EF4-FFF2-40B4-BE49-F238E27FC236}">
                      <a16:creationId xmlns:a16="http://schemas.microsoft.com/office/drawing/2014/main" id="{B359DB08-2BD1-C791-E671-F29036BCC7DB}"/>
                    </a:ext>
                  </a:extLst>
                </p:cNvPr>
                <p:cNvSpPr>
                  <a:spLocks noChangeShapeType="1"/>
                </p:cNvSpPr>
                <p:nvPr/>
              </p:nvSpPr>
              <p:spPr bwMode="auto">
                <a:xfrm>
                  <a:off x="1261"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99" name="Line 112">
                  <a:extLst>
                    <a:ext uri="{FF2B5EF4-FFF2-40B4-BE49-F238E27FC236}">
                      <a16:creationId xmlns:a16="http://schemas.microsoft.com/office/drawing/2014/main" id="{240F8FB3-E736-FB10-D0BB-31F2E06ACF39}"/>
                    </a:ext>
                  </a:extLst>
                </p:cNvPr>
                <p:cNvSpPr>
                  <a:spLocks noChangeShapeType="1"/>
                </p:cNvSpPr>
                <p:nvPr/>
              </p:nvSpPr>
              <p:spPr bwMode="auto">
                <a:xfrm>
                  <a:off x="1266" y="2643"/>
                  <a:ext cx="6"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00" name="Line 113">
                  <a:extLst>
                    <a:ext uri="{FF2B5EF4-FFF2-40B4-BE49-F238E27FC236}">
                      <a16:creationId xmlns:a16="http://schemas.microsoft.com/office/drawing/2014/main" id="{664FB712-0E7C-BEA8-D680-37650ED85FF6}"/>
                    </a:ext>
                  </a:extLst>
                </p:cNvPr>
                <p:cNvSpPr>
                  <a:spLocks noChangeShapeType="1"/>
                </p:cNvSpPr>
                <p:nvPr/>
              </p:nvSpPr>
              <p:spPr bwMode="auto">
                <a:xfrm>
                  <a:off x="1272" y="2643"/>
                  <a:ext cx="6"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01" name="Line 114">
                  <a:extLst>
                    <a:ext uri="{FF2B5EF4-FFF2-40B4-BE49-F238E27FC236}">
                      <a16:creationId xmlns:a16="http://schemas.microsoft.com/office/drawing/2014/main" id="{E8CD827C-92D8-EBE1-EC8C-74AB822B1EE0}"/>
                    </a:ext>
                  </a:extLst>
                </p:cNvPr>
                <p:cNvSpPr>
                  <a:spLocks noChangeShapeType="1"/>
                </p:cNvSpPr>
                <p:nvPr/>
              </p:nvSpPr>
              <p:spPr bwMode="auto">
                <a:xfrm>
                  <a:off x="1278"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02" name="Line 115">
                  <a:extLst>
                    <a:ext uri="{FF2B5EF4-FFF2-40B4-BE49-F238E27FC236}">
                      <a16:creationId xmlns:a16="http://schemas.microsoft.com/office/drawing/2014/main" id="{E84D4604-A07C-4B02-CF32-CB688B725AA5}"/>
                    </a:ext>
                  </a:extLst>
                </p:cNvPr>
                <p:cNvSpPr>
                  <a:spLocks noChangeShapeType="1"/>
                </p:cNvSpPr>
                <p:nvPr/>
              </p:nvSpPr>
              <p:spPr bwMode="auto">
                <a:xfrm>
                  <a:off x="1283"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03" name="Line 116">
                  <a:extLst>
                    <a:ext uri="{FF2B5EF4-FFF2-40B4-BE49-F238E27FC236}">
                      <a16:creationId xmlns:a16="http://schemas.microsoft.com/office/drawing/2014/main" id="{50B9D6C6-6CDD-9BE8-BF58-C08BCACF1F61}"/>
                    </a:ext>
                  </a:extLst>
                </p:cNvPr>
                <p:cNvSpPr>
                  <a:spLocks noChangeShapeType="1"/>
                </p:cNvSpPr>
                <p:nvPr/>
              </p:nvSpPr>
              <p:spPr bwMode="auto">
                <a:xfrm>
                  <a:off x="1288"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04" name="Line 117">
                  <a:extLst>
                    <a:ext uri="{FF2B5EF4-FFF2-40B4-BE49-F238E27FC236}">
                      <a16:creationId xmlns:a16="http://schemas.microsoft.com/office/drawing/2014/main" id="{B2710C07-F797-D959-A602-928113E17BB0}"/>
                    </a:ext>
                  </a:extLst>
                </p:cNvPr>
                <p:cNvSpPr>
                  <a:spLocks noChangeShapeType="1"/>
                </p:cNvSpPr>
                <p:nvPr/>
              </p:nvSpPr>
              <p:spPr bwMode="auto">
                <a:xfrm>
                  <a:off x="1293" y="2643"/>
                  <a:ext cx="6"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05" name="Line 118">
                  <a:extLst>
                    <a:ext uri="{FF2B5EF4-FFF2-40B4-BE49-F238E27FC236}">
                      <a16:creationId xmlns:a16="http://schemas.microsoft.com/office/drawing/2014/main" id="{F56F4996-DB37-020D-8EE2-3725D8EE74E1}"/>
                    </a:ext>
                  </a:extLst>
                </p:cNvPr>
                <p:cNvSpPr>
                  <a:spLocks noChangeShapeType="1"/>
                </p:cNvSpPr>
                <p:nvPr/>
              </p:nvSpPr>
              <p:spPr bwMode="auto">
                <a:xfrm>
                  <a:off x="1299" y="2643"/>
                  <a:ext cx="6"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06" name="Line 119">
                  <a:extLst>
                    <a:ext uri="{FF2B5EF4-FFF2-40B4-BE49-F238E27FC236}">
                      <a16:creationId xmlns:a16="http://schemas.microsoft.com/office/drawing/2014/main" id="{D56B8B00-1A25-4E08-B555-E12B7495075B}"/>
                    </a:ext>
                  </a:extLst>
                </p:cNvPr>
                <p:cNvSpPr>
                  <a:spLocks noChangeShapeType="1"/>
                </p:cNvSpPr>
                <p:nvPr/>
              </p:nvSpPr>
              <p:spPr bwMode="auto">
                <a:xfrm>
                  <a:off x="1305"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07" name="Line 120">
                  <a:extLst>
                    <a:ext uri="{FF2B5EF4-FFF2-40B4-BE49-F238E27FC236}">
                      <a16:creationId xmlns:a16="http://schemas.microsoft.com/office/drawing/2014/main" id="{D1548E48-1842-180C-369D-83DB31C09193}"/>
                    </a:ext>
                  </a:extLst>
                </p:cNvPr>
                <p:cNvSpPr>
                  <a:spLocks noChangeShapeType="1"/>
                </p:cNvSpPr>
                <p:nvPr/>
              </p:nvSpPr>
              <p:spPr bwMode="auto">
                <a:xfrm>
                  <a:off x="1310"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08" name="Line 121">
                  <a:extLst>
                    <a:ext uri="{FF2B5EF4-FFF2-40B4-BE49-F238E27FC236}">
                      <a16:creationId xmlns:a16="http://schemas.microsoft.com/office/drawing/2014/main" id="{8CB9C7B8-9803-F582-0FAA-2AF13272AB94}"/>
                    </a:ext>
                  </a:extLst>
                </p:cNvPr>
                <p:cNvSpPr>
                  <a:spLocks noChangeShapeType="1"/>
                </p:cNvSpPr>
                <p:nvPr/>
              </p:nvSpPr>
              <p:spPr bwMode="auto">
                <a:xfrm>
                  <a:off x="1315"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09" name="Line 122">
                  <a:extLst>
                    <a:ext uri="{FF2B5EF4-FFF2-40B4-BE49-F238E27FC236}">
                      <a16:creationId xmlns:a16="http://schemas.microsoft.com/office/drawing/2014/main" id="{02F3E788-0877-B585-CFD8-C8F7BB3F1B68}"/>
                    </a:ext>
                  </a:extLst>
                </p:cNvPr>
                <p:cNvSpPr>
                  <a:spLocks noChangeShapeType="1"/>
                </p:cNvSpPr>
                <p:nvPr/>
              </p:nvSpPr>
              <p:spPr bwMode="auto">
                <a:xfrm>
                  <a:off x="1320" y="2643"/>
                  <a:ext cx="6"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10" name="Line 123">
                  <a:extLst>
                    <a:ext uri="{FF2B5EF4-FFF2-40B4-BE49-F238E27FC236}">
                      <a16:creationId xmlns:a16="http://schemas.microsoft.com/office/drawing/2014/main" id="{444C409A-E517-B0BB-6D4F-87E8E74DB812}"/>
                    </a:ext>
                  </a:extLst>
                </p:cNvPr>
                <p:cNvSpPr>
                  <a:spLocks noChangeShapeType="1"/>
                </p:cNvSpPr>
                <p:nvPr/>
              </p:nvSpPr>
              <p:spPr bwMode="auto">
                <a:xfrm>
                  <a:off x="1326"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11" name="Line 124">
                  <a:extLst>
                    <a:ext uri="{FF2B5EF4-FFF2-40B4-BE49-F238E27FC236}">
                      <a16:creationId xmlns:a16="http://schemas.microsoft.com/office/drawing/2014/main" id="{8E99A471-6D04-EDEB-843B-E7D8D48642CA}"/>
                    </a:ext>
                  </a:extLst>
                </p:cNvPr>
                <p:cNvSpPr>
                  <a:spLocks noChangeShapeType="1"/>
                </p:cNvSpPr>
                <p:nvPr/>
              </p:nvSpPr>
              <p:spPr bwMode="auto">
                <a:xfrm>
                  <a:off x="1331"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12" name="Line 125">
                  <a:extLst>
                    <a:ext uri="{FF2B5EF4-FFF2-40B4-BE49-F238E27FC236}">
                      <a16:creationId xmlns:a16="http://schemas.microsoft.com/office/drawing/2014/main" id="{7CA387E8-3B17-2472-51BD-79F00920019D}"/>
                    </a:ext>
                  </a:extLst>
                </p:cNvPr>
                <p:cNvSpPr>
                  <a:spLocks noChangeShapeType="1"/>
                </p:cNvSpPr>
                <p:nvPr/>
              </p:nvSpPr>
              <p:spPr bwMode="auto">
                <a:xfrm>
                  <a:off x="1336" y="2643"/>
                  <a:ext cx="6"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13" name="Line 126">
                  <a:extLst>
                    <a:ext uri="{FF2B5EF4-FFF2-40B4-BE49-F238E27FC236}">
                      <a16:creationId xmlns:a16="http://schemas.microsoft.com/office/drawing/2014/main" id="{9D75AF6F-4ABA-FF5C-7BA0-6868AC62992E}"/>
                    </a:ext>
                  </a:extLst>
                </p:cNvPr>
                <p:cNvSpPr>
                  <a:spLocks noChangeShapeType="1"/>
                </p:cNvSpPr>
                <p:nvPr/>
              </p:nvSpPr>
              <p:spPr bwMode="auto">
                <a:xfrm>
                  <a:off x="1342"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14" name="Line 127">
                  <a:extLst>
                    <a:ext uri="{FF2B5EF4-FFF2-40B4-BE49-F238E27FC236}">
                      <a16:creationId xmlns:a16="http://schemas.microsoft.com/office/drawing/2014/main" id="{6697D6FA-0690-01F0-EC97-7167CC79B717}"/>
                    </a:ext>
                  </a:extLst>
                </p:cNvPr>
                <p:cNvSpPr>
                  <a:spLocks noChangeShapeType="1"/>
                </p:cNvSpPr>
                <p:nvPr/>
              </p:nvSpPr>
              <p:spPr bwMode="auto">
                <a:xfrm>
                  <a:off x="1347" y="2643"/>
                  <a:ext cx="6"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15" name="Line 128">
                  <a:extLst>
                    <a:ext uri="{FF2B5EF4-FFF2-40B4-BE49-F238E27FC236}">
                      <a16:creationId xmlns:a16="http://schemas.microsoft.com/office/drawing/2014/main" id="{6C8670EE-7515-C7D3-3545-BCC9B9109EF6}"/>
                    </a:ext>
                  </a:extLst>
                </p:cNvPr>
                <p:cNvSpPr>
                  <a:spLocks noChangeShapeType="1"/>
                </p:cNvSpPr>
                <p:nvPr/>
              </p:nvSpPr>
              <p:spPr bwMode="auto">
                <a:xfrm>
                  <a:off x="1353"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16" name="Line 129">
                  <a:extLst>
                    <a:ext uri="{FF2B5EF4-FFF2-40B4-BE49-F238E27FC236}">
                      <a16:creationId xmlns:a16="http://schemas.microsoft.com/office/drawing/2014/main" id="{9DE2423D-3163-402F-305B-5C3C94758D24}"/>
                    </a:ext>
                  </a:extLst>
                </p:cNvPr>
                <p:cNvSpPr>
                  <a:spLocks noChangeShapeType="1"/>
                </p:cNvSpPr>
                <p:nvPr/>
              </p:nvSpPr>
              <p:spPr bwMode="auto">
                <a:xfrm>
                  <a:off x="1358"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17" name="Line 130">
                  <a:extLst>
                    <a:ext uri="{FF2B5EF4-FFF2-40B4-BE49-F238E27FC236}">
                      <a16:creationId xmlns:a16="http://schemas.microsoft.com/office/drawing/2014/main" id="{6BDF6BEE-664F-0C7A-F76E-8C5A69F45AF9}"/>
                    </a:ext>
                  </a:extLst>
                </p:cNvPr>
                <p:cNvSpPr>
                  <a:spLocks noChangeShapeType="1"/>
                </p:cNvSpPr>
                <p:nvPr/>
              </p:nvSpPr>
              <p:spPr bwMode="auto">
                <a:xfrm>
                  <a:off x="1363"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18" name="Line 131">
                  <a:extLst>
                    <a:ext uri="{FF2B5EF4-FFF2-40B4-BE49-F238E27FC236}">
                      <a16:creationId xmlns:a16="http://schemas.microsoft.com/office/drawing/2014/main" id="{4802B73E-7B9C-0CD1-11EE-E8DA51D24D2F}"/>
                    </a:ext>
                  </a:extLst>
                </p:cNvPr>
                <p:cNvSpPr>
                  <a:spLocks noChangeShapeType="1"/>
                </p:cNvSpPr>
                <p:nvPr/>
              </p:nvSpPr>
              <p:spPr bwMode="auto">
                <a:xfrm>
                  <a:off x="1368" y="2643"/>
                  <a:ext cx="6"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19" name="Line 132">
                  <a:extLst>
                    <a:ext uri="{FF2B5EF4-FFF2-40B4-BE49-F238E27FC236}">
                      <a16:creationId xmlns:a16="http://schemas.microsoft.com/office/drawing/2014/main" id="{A0195DD6-8BFB-7585-2037-CFF7C12355F9}"/>
                    </a:ext>
                  </a:extLst>
                </p:cNvPr>
                <p:cNvSpPr>
                  <a:spLocks noChangeShapeType="1"/>
                </p:cNvSpPr>
                <p:nvPr/>
              </p:nvSpPr>
              <p:spPr bwMode="auto">
                <a:xfrm>
                  <a:off x="1374" y="2643"/>
                  <a:ext cx="6"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20" name="Line 133">
                  <a:extLst>
                    <a:ext uri="{FF2B5EF4-FFF2-40B4-BE49-F238E27FC236}">
                      <a16:creationId xmlns:a16="http://schemas.microsoft.com/office/drawing/2014/main" id="{34A8E3BA-C7FB-8E00-56A1-B5B46F1FEE5A}"/>
                    </a:ext>
                  </a:extLst>
                </p:cNvPr>
                <p:cNvSpPr>
                  <a:spLocks noChangeShapeType="1"/>
                </p:cNvSpPr>
                <p:nvPr/>
              </p:nvSpPr>
              <p:spPr bwMode="auto">
                <a:xfrm>
                  <a:off x="1380"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21" name="Line 134">
                  <a:extLst>
                    <a:ext uri="{FF2B5EF4-FFF2-40B4-BE49-F238E27FC236}">
                      <a16:creationId xmlns:a16="http://schemas.microsoft.com/office/drawing/2014/main" id="{582F81A9-7D43-C0D7-8625-8103D717F4A7}"/>
                    </a:ext>
                  </a:extLst>
                </p:cNvPr>
                <p:cNvSpPr>
                  <a:spLocks noChangeShapeType="1"/>
                </p:cNvSpPr>
                <p:nvPr/>
              </p:nvSpPr>
              <p:spPr bwMode="auto">
                <a:xfrm>
                  <a:off x="1385"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22" name="Line 135">
                  <a:extLst>
                    <a:ext uri="{FF2B5EF4-FFF2-40B4-BE49-F238E27FC236}">
                      <a16:creationId xmlns:a16="http://schemas.microsoft.com/office/drawing/2014/main" id="{2A064301-159F-432E-639E-0C11CA649F91}"/>
                    </a:ext>
                  </a:extLst>
                </p:cNvPr>
                <p:cNvSpPr>
                  <a:spLocks noChangeShapeType="1"/>
                </p:cNvSpPr>
                <p:nvPr/>
              </p:nvSpPr>
              <p:spPr bwMode="auto">
                <a:xfrm>
                  <a:off x="1390"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23" name="Line 136">
                  <a:extLst>
                    <a:ext uri="{FF2B5EF4-FFF2-40B4-BE49-F238E27FC236}">
                      <a16:creationId xmlns:a16="http://schemas.microsoft.com/office/drawing/2014/main" id="{73C3F338-844F-7631-3542-A10AC3995B63}"/>
                    </a:ext>
                  </a:extLst>
                </p:cNvPr>
                <p:cNvSpPr>
                  <a:spLocks noChangeShapeType="1"/>
                </p:cNvSpPr>
                <p:nvPr/>
              </p:nvSpPr>
              <p:spPr bwMode="auto">
                <a:xfrm>
                  <a:off x="1395"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24" name="Line 137">
                  <a:extLst>
                    <a:ext uri="{FF2B5EF4-FFF2-40B4-BE49-F238E27FC236}">
                      <a16:creationId xmlns:a16="http://schemas.microsoft.com/office/drawing/2014/main" id="{04FB7151-4FB1-BAB3-FB84-E4A4209B2929}"/>
                    </a:ext>
                  </a:extLst>
                </p:cNvPr>
                <p:cNvSpPr>
                  <a:spLocks noChangeShapeType="1"/>
                </p:cNvSpPr>
                <p:nvPr/>
              </p:nvSpPr>
              <p:spPr bwMode="auto">
                <a:xfrm>
                  <a:off x="1400" y="2643"/>
                  <a:ext cx="7"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25" name="Line 138">
                  <a:extLst>
                    <a:ext uri="{FF2B5EF4-FFF2-40B4-BE49-F238E27FC236}">
                      <a16:creationId xmlns:a16="http://schemas.microsoft.com/office/drawing/2014/main" id="{E6884CDE-589D-D1B6-1247-10D89A5A98A3}"/>
                    </a:ext>
                  </a:extLst>
                </p:cNvPr>
                <p:cNvSpPr>
                  <a:spLocks noChangeShapeType="1"/>
                </p:cNvSpPr>
                <p:nvPr/>
              </p:nvSpPr>
              <p:spPr bwMode="auto">
                <a:xfrm>
                  <a:off x="1407"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26" name="Line 139">
                  <a:extLst>
                    <a:ext uri="{FF2B5EF4-FFF2-40B4-BE49-F238E27FC236}">
                      <a16:creationId xmlns:a16="http://schemas.microsoft.com/office/drawing/2014/main" id="{EE40F594-9DCB-A725-8986-418DEEF8EF56}"/>
                    </a:ext>
                  </a:extLst>
                </p:cNvPr>
                <p:cNvSpPr>
                  <a:spLocks noChangeShapeType="1"/>
                </p:cNvSpPr>
                <p:nvPr/>
              </p:nvSpPr>
              <p:spPr bwMode="auto">
                <a:xfrm>
                  <a:off x="1412"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27" name="Line 140">
                  <a:extLst>
                    <a:ext uri="{FF2B5EF4-FFF2-40B4-BE49-F238E27FC236}">
                      <a16:creationId xmlns:a16="http://schemas.microsoft.com/office/drawing/2014/main" id="{F531381C-E63D-2F55-D2DB-33017CA8E2D8}"/>
                    </a:ext>
                  </a:extLst>
                </p:cNvPr>
                <p:cNvSpPr>
                  <a:spLocks noChangeShapeType="1"/>
                </p:cNvSpPr>
                <p:nvPr/>
              </p:nvSpPr>
              <p:spPr bwMode="auto">
                <a:xfrm>
                  <a:off x="1417"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28" name="Line 141">
                  <a:extLst>
                    <a:ext uri="{FF2B5EF4-FFF2-40B4-BE49-F238E27FC236}">
                      <a16:creationId xmlns:a16="http://schemas.microsoft.com/office/drawing/2014/main" id="{319CD9F9-91A7-AFEA-82F5-EB3F85CB1145}"/>
                    </a:ext>
                  </a:extLst>
                </p:cNvPr>
                <p:cNvSpPr>
                  <a:spLocks noChangeShapeType="1"/>
                </p:cNvSpPr>
                <p:nvPr/>
              </p:nvSpPr>
              <p:spPr bwMode="auto">
                <a:xfrm>
                  <a:off x="1422" y="2643"/>
                  <a:ext cx="6"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29" name="Line 142">
                  <a:extLst>
                    <a:ext uri="{FF2B5EF4-FFF2-40B4-BE49-F238E27FC236}">
                      <a16:creationId xmlns:a16="http://schemas.microsoft.com/office/drawing/2014/main" id="{7A0BDC12-0E78-254E-6450-379601638CBF}"/>
                    </a:ext>
                  </a:extLst>
                </p:cNvPr>
                <p:cNvSpPr>
                  <a:spLocks noChangeShapeType="1"/>
                </p:cNvSpPr>
                <p:nvPr/>
              </p:nvSpPr>
              <p:spPr bwMode="auto">
                <a:xfrm>
                  <a:off x="1428"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30" name="Line 143">
                  <a:extLst>
                    <a:ext uri="{FF2B5EF4-FFF2-40B4-BE49-F238E27FC236}">
                      <a16:creationId xmlns:a16="http://schemas.microsoft.com/office/drawing/2014/main" id="{09851B83-A267-4EA4-02FF-341F6F0EABEE}"/>
                    </a:ext>
                  </a:extLst>
                </p:cNvPr>
                <p:cNvSpPr>
                  <a:spLocks noChangeShapeType="1"/>
                </p:cNvSpPr>
                <p:nvPr/>
              </p:nvSpPr>
              <p:spPr bwMode="auto">
                <a:xfrm>
                  <a:off x="1433"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31" name="Line 144">
                  <a:extLst>
                    <a:ext uri="{FF2B5EF4-FFF2-40B4-BE49-F238E27FC236}">
                      <a16:creationId xmlns:a16="http://schemas.microsoft.com/office/drawing/2014/main" id="{266455D2-3249-8B8A-572D-FA22610CAA44}"/>
                    </a:ext>
                  </a:extLst>
                </p:cNvPr>
                <p:cNvSpPr>
                  <a:spLocks noChangeShapeType="1"/>
                </p:cNvSpPr>
                <p:nvPr/>
              </p:nvSpPr>
              <p:spPr bwMode="auto">
                <a:xfrm>
                  <a:off x="1438" y="2643"/>
                  <a:ext cx="6"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32" name="Line 145">
                  <a:extLst>
                    <a:ext uri="{FF2B5EF4-FFF2-40B4-BE49-F238E27FC236}">
                      <a16:creationId xmlns:a16="http://schemas.microsoft.com/office/drawing/2014/main" id="{59349194-B397-FC64-4AC3-78C132F8B35A}"/>
                    </a:ext>
                  </a:extLst>
                </p:cNvPr>
                <p:cNvSpPr>
                  <a:spLocks noChangeShapeType="1"/>
                </p:cNvSpPr>
                <p:nvPr/>
              </p:nvSpPr>
              <p:spPr bwMode="auto">
                <a:xfrm>
                  <a:off x="1444"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33" name="Line 146">
                  <a:extLst>
                    <a:ext uri="{FF2B5EF4-FFF2-40B4-BE49-F238E27FC236}">
                      <a16:creationId xmlns:a16="http://schemas.microsoft.com/office/drawing/2014/main" id="{0D14BD8A-16B8-1BCD-A14B-10277004752C}"/>
                    </a:ext>
                  </a:extLst>
                </p:cNvPr>
                <p:cNvSpPr>
                  <a:spLocks noChangeShapeType="1"/>
                </p:cNvSpPr>
                <p:nvPr/>
              </p:nvSpPr>
              <p:spPr bwMode="auto">
                <a:xfrm>
                  <a:off x="1449" y="2643"/>
                  <a:ext cx="6"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34" name="Line 147">
                  <a:extLst>
                    <a:ext uri="{FF2B5EF4-FFF2-40B4-BE49-F238E27FC236}">
                      <a16:creationId xmlns:a16="http://schemas.microsoft.com/office/drawing/2014/main" id="{5D618EDF-380A-CF9D-7465-F14C0C52F57A}"/>
                    </a:ext>
                  </a:extLst>
                </p:cNvPr>
                <p:cNvSpPr>
                  <a:spLocks noChangeShapeType="1"/>
                </p:cNvSpPr>
                <p:nvPr/>
              </p:nvSpPr>
              <p:spPr bwMode="auto">
                <a:xfrm>
                  <a:off x="1455"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35" name="Line 148">
                  <a:extLst>
                    <a:ext uri="{FF2B5EF4-FFF2-40B4-BE49-F238E27FC236}">
                      <a16:creationId xmlns:a16="http://schemas.microsoft.com/office/drawing/2014/main" id="{2003273D-8373-D701-F5F2-82429B94B55A}"/>
                    </a:ext>
                  </a:extLst>
                </p:cNvPr>
                <p:cNvSpPr>
                  <a:spLocks noChangeShapeType="1"/>
                </p:cNvSpPr>
                <p:nvPr/>
              </p:nvSpPr>
              <p:spPr bwMode="auto">
                <a:xfrm>
                  <a:off x="1460"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36" name="Line 149">
                  <a:extLst>
                    <a:ext uri="{FF2B5EF4-FFF2-40B4-BE49-F238E27FC236}">
                      <a16:creationId xmlns:a16="http://schemas.microsoft.com/office/drawing/2014/main" id="{B1724074-D803-A682-E739-4C5DBEECD40E}"/>
                    </a:ext>
                  </a:extLst>
                </p:cNvPr>
                <p:cNvSpPr>
                  <a:spLocks noChangeShapeType="1"/>
                </p:cNvSpPr>
                <p:nvPr/>
              </p:nvSpPr>
              <p:spPr bwMode="auto">
                <a:xfrm>
                  <a:off x="1465"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37" name="Line 150">
                  <a:extLst>
                    <a:ext uri="{FF2B5EF4-FFF2-40B4-BE49-F238E27FC236}">
                      <a16:creationId xmlns:a16="http://schemas.microsoft.com/office/drawing/2014/main" id="{64C72791-D3A5-13A5-5DE9-7F1F071BEB0E}"/>
                    </a:ext>
                  </a:extLst>
                </p:cNvPr>
                <p:cNvSpPr>
                  <a:spLocks noChangeShapeType="1"/>
                </p:cNvSpPr>
                <p:nvPr/>
              </p:nvSpPr>
              <p:spPr bwMode="auto">
                <a:xfrm>
                  <a:off x="1470" y="2643"/>
                  <a:ext cx="6"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38" name="Line 151">
                  <a:extLst>
                    <a:ext uri="{FF2B5EF4-FFF2-40B4-BE49-F238E27FC236}">
                      <a16:creationId xmlns:a16="http://schemas.microsoft.com/office/drawing/2014/main" id="{78240B84-C34C-3984-8289-F5029C97936D}"/>
                    </a:ext>
                  </a:extLst>
                </p:cNvPr>
                <p:cNvSpPr>
                  <a:spLocks noChangeShapeType="1"/>
                </p:cNvSpPr>
                <p:nvPr/>
              </p:nvSpPr>
              <p:spPr bwMode="auto">
                <a:xfrm>
                  <a:off x="1476" y="2643"/>
                  <a:ext cx="6"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39" name="Line 152">
                  <a:extLst>
                    <a:ext uri="{FF2B5EF4-FFF2-40B4-BE49-F238E27FC236}">
                      <a16:creationId xmlns:a16="http://schemas.microsoft.com/office/drawing/2014/main" id="{D84A56B7-50B2-7827-ABF2-07E79B7AE242}"/>
                    </a:ext>
                  </a:extLst>
                </p:cNvPr>
                <p:cNvSpPr>
                  <a:spLocks noChangeShapeType="1"/>
                </p:cNvSpPr>
                <p:nvPr/>
              </p:nvSpPr>
              <p:spPr bwMode="auto">
                <a:xfrm>
                  <a:off x="1482"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40" name="Line 153">
                  <a:extLst>
                    <a:ext uri="{FF2B5EF4-FFF2-40B4-BE49-F238E27FC236}">
                      <a16:creationId xmlns:a16="http://schemas.microsoft.com/office/drawing/2014/main" id="{0B6FD4F5-6455-30A1-BC2E-13C785A4EB22}"/>
                    </a:ext>
                  </a:extLst>
                </p:cNvPr>
                <p:cNvSpPr>
                  <a:spLocks noChangeShapeType="1"/>
                </p:cNvSpPr>
                <p:nvPr/>
              </p:nvSpPr>
              <p:spPr bwMode="auto">
                <a:xfrm>
                  <a:off x="1487"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41" name="Line 154">
                  <a:extLst>
                    <a:ext uri="{FF2B5EF4-FFF2-40B4-BE49-F238E27FC236}">
                      <a16:creationId xmlns:a16="http://schemas.microsoft.com/office/drawing/2014/main" id="{711B1CFC-4510-2294-3931-E3BB058727BF}"/>
                    </a:ext>
                  </a:extLst>
                </p:cNvPr>
                <p:cNvSpPr>
                  <a:spLocks noChangeShapeType="1"/>
                </p:cNvSpPr>
                <p:nvPr/>
              </p:nvSpPr>
              <p:spPr bwMode="auto">
                <a:xfrm>
                  <a:off x="1492"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42" name="Line 155">
                  <a:extLst>
                    <a:ext uri="{FF2B5EF4-FFF2-40B4-BE49-F238E27FC236}">
                      <a16:creationId xmlns:a16="http://schemas.microsoft.com/office/drawing/2014/main" id="{40E9B1D4-1092-54FE-9817-76A372D190FC}"/>
                    </a:ext>
                  </a:extLst>
                </p:cNvPr>
                <p:cNvSpPr>
                  <a:spLocks noChangeShapeType="1"/>
                </p:cNvSpPr>
                <p:nvPr/>
              </p:nvSpPr>
              <p:spPr bwMode="auto">
                <a:xfrm>
                  <a:off x="1497"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43" name="Line 156">
                  <a:extLst>
                    <a:ext uri="{FF2B5EF4-FFF2-40B4-BE49-F238E27FC236}">
                      <a16:creationId xmlns:a16="http://schemas.microsoft.com/office/drawing/2014/main" id="{93E4F780-2860-9DB9-B05B-1718AEACD1C2}"/>
                    </a:ext>
                  </a:extLst>
                </p:cNvPr>
                <p:cNvSpPr>
                  <a:spLocks noChangeShapeType="1"/>
                </p:cNvSpPr>
                <p:nvPr/>
              </p:nvSpPr>
              <p:spPr bwMode="auto">
                <a:xfrm>
                  <a:off x="1502" y="2643"/>
                  <a:ext cx="7"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44" name="Line 157">
                  <a:extLst>
                    <a:ext uri="{FF2B5EF4-FFF2-40B4-BE49-F238E27FC236}">
                      <a16:creationId xmlns:a16="http://schemas.microsoft.com/office/drawing/2014/main" id="{CDEA51DE-F2A8-4E98-8811-6C5910D29197}"/>
                    </a:ext>
                  </a:extLst>
                </p:cNvPr>
                <p:cNvSpPr>
                  <a:spLocks noChangeShapeType="1"/>
                </p:cNvSpPr>
                <p:nvPr/>
              </p:nvSpPr>
              <p:spPr bwMode="auto">
                <a:xfrm>
                  <a:off x="1509"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45" name="Line 158">
                  <a:extLst>
                    <a:ext uri="{FF2B5EF4-FFF2-40B4-BE49-F238E27FC236}">
                      <a16:creationId xmlns:a16="http://schemas.microsoft.com/office/drawing/2014/main" id="{84C8D17F-C41D-C59A-FF14-7A3BD4FD781C}"/>
                    </a:ext>
                  </a:extLst>
                </p:cNvPr>
                <p:cNvSpPr>
                  <a:spLocks noChangeShapeType="1"/>
                </p:cNvSpPr>
                <p:nvPr/>
              </p:nvSpPr>
              <p:spPr bwMode="auto">
                <a:xfrm>
                  <a:off x="1514"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46" name="Line 159">
                  <a:extLst>
                    <a:ext uri="{FF2B5EF4-FFF2-40B4-BE49-F238E27FC236}">
                      <a16:creationId xmlns:a16="http://schemas.microsoft.com/office/drawing/2014/main" id="{00842B7D-8171-DD91-CFD0-C2308E7BA4D8}"/>
                    </a:ext>
                  </a:extLst>
                </p:cNvPr>
                <p:cNvSpPr>
                  <a:spLocks noChangeShapeType="1"/>
                </p:cNvSpPr>
                <p:nvPr/>
              </p:nvSpPr>
              <p:spPr bwMode="auto">
                <a:xfrm>
                  <a:off x="1519"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47" name="Line 160">
                  <a:extLst>
                    <a:ext uri="{FF2B5EF4-FFF2-40B4-BE49-F238E27FC236}">
                      <a16:creationId xmlns:a16="http://schemas.microsoft.com/office/drawing/2014/main" id="{3C620D66-1310-8FA1-8754-349FB7EAEE5D}"/>
                    </a:ext>
                  </a:extLst>
                </p:cNvPr>
                <p:cNvSpPr>
                  <a:spLocks noChangeShapeType="1"/>
                </p:cNvSpPr>
                <p:nvPr/>
              </p:nvSpPr>
              <p:spPr bwMode="auto">
                <a:xfrm>
                  <a:off x="1524"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48" name="Line 161">
                  <a:extLst>
                    <a:ext uri="{FF2B5EF4-FFF2-40B4-BE49-F238E27FC236}">
                      <a16:creationId xmlns:a16="http://schemas.microsoft.com/office/drawing/2014/main" id="{FD1F69A4-3C84-42AC-294D-3E07DCB9F558}"/>
                    </a:ext>
                  </a:extLst>
                </p:cNvPr>
                <p:cNvSpPr>
                  <a:spLocks noChangeShapeType="1"/>
                </p:cNvSpPr>
                <p:nvPr/>
              </p:nvSpPr>
              <p:spPr bwMode="auto">
                <a:xfrm>
                  <a:off x="1529" y="2643"/>
                  <a:ext cx="6"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49" name="Line 162">
                  <a:extLst>
                    <a:ext uri="{FF2B5EF4-FFF2-40B4-BE49-F238E27FC236}">
                      <a16:creationId xmlns:a16="http://schemas.microsoft.com/office/drawing/2014/main" id="{7F0D273D-E3AD-9836-9139-230F25C0A7B9}"/>
                    </a:ext>
                  </a:extLst>
                </p:cNvPr>
                <p:cNvSpPr>
                  <a:spLocks noChangeShapeType="1"/>
                </p:cNvSpPr>
                <p:nvPr/>
              </p:nvSpPr>
              <p:spPr bwMode="auto">
                <a:xfrm>
                  <a:off x="1535"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50" name="Line 163">
                  <a:extLst>
                    <a:ext uri="{FF2B5EF4-FFF2-40B4-BE49-F238E27FC236}">
                      <a16:creationId xmlns:a16="http://schemas.microsoft.com/office/drawing/2014/main" id="{C0C7120D-7B4C-D0D6-7B6F-4943E45C3E1E}"/>
                    </a:ext>
                  </a:extLst>
                </p:cNvPr>
                <p:cNvSpPr>
                  <a:spLocks noChangeShapeType="1"/>
                </p:cNvSpPr>
                <p:nvPr/>
              </p:nvSpPr>
              <p:spPr bwMode="auto">
                <a:xfrm>
                  <a:off x="1540" y="2643"/>
                  <a:ext cx="6"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51" name="Line 164">
                  <a:extLst>
                    <a:ext uri="{FF2B5EF4-FFF2-40B4-BE49-F238E27FC236}">
                      <a16:creationId xmlns:a16="http://schemas.microsoft.com/office/drawing/2014/main" id="{BD99432A-A4FB-6B25-4D1D-97CCC1C137A5}"/>
                    </a:ext>
                  </a:extLst>
                </p:cNvPr>
                <p:cNvSpPr>
                  <a:spLocks noChangeShapeType="1"/>
                </p:cNvSpPr>
                <p:nvPr/>
              </p:nvSpPr>
              <p:spPr bwMode="auto">
                <a:xfrm>
                  <a:off x="1546"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52" name="Line 165">
                  <a:extLst>
                    <a:ext uri="{FF2B5EF4-FFF2-40B4-BE49-F238E27FC236}">
                      <a16:creationId xmlns:a16="http://schemas.microsoft.com/office/drawing/2014/main" id="{CF4A9EF0-6AA6-6EAE-3BD9-A13B3E7171CB}"/>
                    </a:ext>
                  </a:extLst>
                </p:cNvPr>
                <p:cNvSpPr>
                  <a:spLocks noChangeShapeType="1"/>
                </p:cNvSpPr>
                <p:nvPr/>
              </p:nvSpPr>
              <p:spPr bwMode="auto">
                <a:xfrm>
                  <a:off x="1551"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53" name="Line 166">
                  <a:extLst>
                    <a:ext uri="{FF2B5EF4-FFF2-40B4-BE49-F238E27FC236}">
                      <a16:creationId xmlns:a16="http://schemas.microsoft.com/office/drawing/2014/main" id="{783E27DB-A5D9-74FD-C07F-2594A3120FB0}"/>
                    </a:ext>
                  </a:extLst>
                </p:cNvPr>
                <p:cNvSpPr>
                  <a:spLocks noChangeShapeType="1"/>
                </p:cNvSpPr>
                <p:nvPr/>
              </p:nvSpPr>
              <p:spPr bwMode="auto">
                <a:xfrm>
                  <a:off x="1556" y="2643"/>
                  <a:ext cx="6"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54" name="Line 167">
                  <a:extLst>
                    <a:ext uri="{FF2B5EF4-FFF2-40B4-BE49-F238E27FC236}">
                      <a16:creationId xmlns:a16="http://schemas.microsoft.com/office/drawing/2014/main" id="{04D3ADE9-4193-1E83-5E08-66F83E72CB77}"/>
                    </a:ext>
                  </a:extLst>
                </p:cNvPr>
                <p:cNvSpPr>
                  <a:spLocks noChangeShapeType="1"/>
                </p:cNvSpPr>
                <p:nvPr/>
              </p:nvSpPr>
              <p:spPr bwMode="auto">
                <a:xfrm>
                  <a:off x="1562"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55" name="Line 168">
                  <a:extLst>
                    <a:ext uri="{FF2B5EF4-FFF2-40B4-BE49-F238E27FC236}">
                      <a16:creationId xmlns:a16="http://schemas.microsoft.com/office/drawing/2014/main" id="{134C7136-49A3-DA40-E0AC-3ED5C102E74F}"/>
                    </a:ext>
                  </a:extLst>
                </p:cNvPr>
                <p:cNvSpPr>
                  <a:spLocks noChangeShapeType="1"/>
                </p:cNvSpPr>
                <p:nvPr/>
              </p:nvSpPr>
              <p:spPr bwMode="auto">
                <a:xfrm>
                  <a:off x="1567"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56" name="Line 169">
                  <a:extLst>
                    <a:ext uri="{FF2B5EF4-FFF2-40B4-BE49-F238E27FC236}">
                      <a16:creationId xmlns:a16="http://schemas.microsoft.com/office/drawing/2014/main" id="{EECF703D-8F80-F373-455D-ED03E6509E9A}"/>
                    </a:ext>
                  </a:extLst>
                </p:cNvPr>
                <p:cNvSpPr>
                  <a:spLocks noChangeShapeType="1"/>
                </p:cNvSpPr>
                <p:nvPr/>
              </p:nvSpPr>
              <p:spPr bwMode="auto">
                <a:xfrm>
                  <a:off x="1572" y="2643"/>
                  <a:ext cx="6"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57" name="Line 170">
                  <a:extLst>
                    <a:ext uri="{FF2B5EF4-FFF2-40B4-BE49-F238E27FC236}">
                      <a16:creationId xmlns:a16="http://schemas.microsoft.com/office/drawing/2014/main" id="{669D39AE-16DB-0CE0-CBC3-C936488193B7}"/>
                    </a:ext>
                  </a:extLst>
                </p:cNvPr>
                <p:cNvSpPr>
                  <a:spLocks noChangeShapeType="1"/>
                </p:cNvSpPr>
                <p:nvPr/>
              </p:nvSpPr>
              <p:spPr bwMode="auto">
                <a:xfrm>
                  <a:off x="1578"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58" name="Line 171">
                  <a:extLst>
                    <a:ext uri="{FF2B5EF4-FFF2-40B4-BE49-F238E27FC236}">
                      <a16:creationId xmlns:a16="http://schemas.microsoft.com/office/drawing/2014/main" id="{16DF65D5-63D1-F430-17AB-29654475ACC4}"/>
                    </a:ext>
                  </a:extLst>
                </p:cNvPr>
                <p:cNvSpPr>
                  <a:spLocks noChangeShapeType="1"/>
                </p:cNvSpPr>
                <p:nvPr/>
              </p:nvSpPr>
              <p:spPr bwMode="auto">
                <a:xfrm>
                  <a:off x="1583" y="2643"/>
                  <a:ext cx="6"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59" name="Line 172">
                  <a:extLst>
                    <a:ext uri="{FF2B5EF4-FFF2-40B4-BE49-F238E27FC236}">
                      <a16:creationId xmlns:a16="http://schemas.microsoft.com/office/drawing/2014/main" id="{6650B675-9E2C-8454-F989-5F6D5DB70C76}"/>
                    </a:ext>
                  </a:extLst>
                </p:cNvPr>
                <p:cNvSpPr>
                  <a:spLocks noChangeShapeType="1"/>
                </p:cNvSpPr>
                <p:nvPr/>
              </p:nvSpPr>
              <p:spPr bwMode="auto">
                <a:xfrm>
                  <a:off x="1589"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60" name="Line 173">
                  <a:extLst>
                    <a:ext uri="{FF2B5EF4-FFF2-40B4-BE49-F238E27FC236}">
                      <a16:creationId xmlns:a16="http://schemas.microsoft.com/office/drawing/2014/main" id="{108A07B1-503A-8181-ED12-68523E43EE06}"/>
                    </a:ext>
                  </a:extLst>
                </p:cNvPr>
                <p:cNvSpPr>
                  <a:spLocks noChangeShapeType="1"/>
                </p:cNvSpPr>
                <p:nvPr/>
              </p:nvSpPr>
              <p:spPr bwMode="auto">
                <a:xfrm>
                  <a:off x="1594"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61" name="Line 174">
                  <a:extLst>
                    <a:ext uri="{FF2B5EF4-FFF2-40B4-BE49-F238E27FC236}">
                      <a16:creationId xmlns:a16="http://schemas.microsoft.com/office/drawing/2014/main" id="{854FB932-0458-E4EA-1F69-961818D4C932}"/>
                    </a:ext>
                  </a:extLst>
                </p:cNvPr>
                <p:cNvSpPr>
                  <a:spLocks noChangeShapeType="1"/>
                </p:cNvSpPr>
                <p:nvPr/>
              </p:nvSpPr>
              <p:spPr bwMode="auto">
                <a:xfrm>
                  <a:off x="1599"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62" name="Line 175">
                  <a:extLst>
                    <a:ext uri="{FF2B5EF4-FFF2-40B4-BE49-F238E27FC236}">
                      <a16:creationId xmlns:a16="http://schemas.microsoft.com/office/drawing/2014/main" id="{37ADA46A-B191-5912-813E-5E13C6CF8BBA}"/>
                    </a:ext>
                  </a:extLst>
                </p:cNvPr>
                <p:cNvSpPr>
                  <a:spLocks noChangeShapeType="1"/>
                </p:cNvSpPr>
                <p:nvPr/>
              </p:nvSpPr>
              <p:spPr bwMode="auto">
                <a:xfrm>
                  <a:off x="1604" y="2643"/>
                  <a:ext cx="7"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63" name="Line 176">
                  <a:extLst>
                    <a:ext uri="{FF2B5EF4-FFF2-40B4-BE49-F238E27FC236}">
                      <a16:creationId xmlns:a16="http://schemas.microsoft.com/office/drawing/2014/main" id="{35AFE06E-8310-07ED-9B5F-5172DA4C927E}"/>
                    </a:ext>
                  </a:extLst>
                </p:cNvPr>
                <p:cNvSpPr>
                  <a:spLocks noChangeShapeType="1"/>
                </p:cNvSpPr>
                <p:nvPr/>
              </p:nvSpPr>
              <p:spPr bwMode="auto">
                <a:xfrm>
                  <a:off x="1611"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64" name="Line 177">
                  <a:extLst>
                    <a:ext uri="{FF2B5EF4-FFF2-40B4-BE49-F238E27FC236}">
                      <a16:creationId xmlns:a16="http://schemas.microsoft.com/office/drawing/2014/main" id="{89BE1F36-2122-BDA5-B8C2-5727531FC76E}"/>
                    </a:ext>
                  </a:extLst>
                </p:cNvPr>
                <p:cNvSpPr>
                  <a:spLocks noChangeShapeType="1"/>
                </p:cNvSpPr>
                <p:nvPr/>
              </p:nvSpPr>
              <p:spPr bwMode="auto">
                <a:xfrm>
                  <a:off x="1616"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65" name="Line 178">
                  <a:extLst>
                    <a:ext uri="{FF2B5EF4-FFF2-40B4-BE49-F238E27FC236}">
                      <a16:creationId xmlns:a16="http://schemas.microsoft.com/office/drawing/2014/main" id="{1E757E5F-B703-DF55-3A5D-98F8032B60CE}"/>
                    </a:ext>
                  </a:extLst>
                </p:cNvPr>
                <p:cNvSpPr>
                  <a:spLocks noChangeShapeType="1"/>
                </p:cNvSpPr>
                <p:nvPr/>
              </p:nvSpPr>
              <p:spPr bwMode="auto">
                <a:xfrm>
                  <a:off x="1621"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66" name="Line 179">
                  <a:extLst>
                    <a:ext uri="{FF2B5EF4-FFF2-40B4-BE49-F238E27FC236}">
                      <a16:creationId xmlns:a16="http://schemas.microsoft.com/office/drawing/2014/main" id="{046AFC77-DAE9-0725-B214-9024F86B2398}"/>
                    </a:ext>
                  </a:extLst>
                </p:cNvPr>
                <p:cNvSpPr>
                  <a:spLocks noChangeShapeType="1"/>
                </p:cNvSpPr>
                <p:nvPr/>
              </p:nvSpPr>
              <p:spPr bwMode="auto">
                <a:xfrm>
                  <a:off x="1626"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67" name="Line 180">
                  <a:extLst>
                    <a:ext uri="{FF2B5EF4-FFF2-40B4-BE49-F238E27FC236}">
                      <a16:creationId xmlns:a16="http://schemas.microsoft.com/office/drawing/2014/main" id="{BD05CDC9-5C4A-5409-8ABF-B52B99EE6210}"/>
                    </a:ext>
                  </a:extLst>
                </p:cNvPr>
                <p:cNvSpPr>
                  <a:spLocks noChangeShapeType="1"/>
                </p:cNvSpPr>
                <p:nvPr/>
              </p:nvSpPr>
              <p:spPr bwMode="auto">
                <a:xfrm>
                  <a:off x="1631" y="2643"/>
                  <a:ext cx="6"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68" name="Line 181">
                  <a:extLst>
                    <a:ext uri="{FF2B5EF4-FFF2-40B4-BE49-F238E27FC236}">
                      <a16:creationId xmlns:a16="http://schemas.microsoft.com/office/drawing/2014/main" id="{821B95CF-C4D1-6AA5-0677-A70BB32EEC8B}"/>
                    </a:ext>
                  </a:extLst>
                </p:cNvPr>
                <p:cNvSpPr>
                  <a:spLocks noChangeShapeType="1"/>
                </p:cNvSpPr>
                <p:nvPr/>
              </p:nvSpPr>
              <p:spPr bwMode="auto">
                <a:xfrm>
                  <a:off x="1637" y="2643"/>
                  <a:ext cx="6"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69" name="Line 182">
                  <a:extLst>
                    <a:ext uri="{FF2B5EF4-FFF2-40B4-BE49-F238E27FC236}">
                      <a16:creationId xmlns:a16="http://schemas.microsoft.com/office/drawing/2014/main" id="{270A3CC9-EB63-E572-A8A8-570C4E46D148}"/>
                    </a:ext>
                  </a:extLst>
                </p:cNvPr>
                <p:cNvSpPr>
                  <a:spLocks noChangeShapeType="1"/>
                </p:cNvSpPr>
                <p:nvPr/>
              </p:nvSpPr>
              <p:spPr bwMode="auto">
                <a:xfrm>
                  <a:off x="1643"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70" name="Line 183">
                  <a:extLst>
                    <a:ext uri="{FF2B5EF4-FFF2-40B4-BE49-F238E27FC236}">
                      <a16:creationId xmlns:a16="http://schemas.microsoft.com/office/drawing/2014/main" id="{A9A7BE49-2D6F-9F69-0BC5-BCE33E530D41}"/>
                    </a:ext>
                  </a:extLst>
                </p:cNvPr>
                <p:cNvSpPr>
                  <a:spLocks noChangeShapeType="1"/>
                </p:cNvSpPr>
                <p:nvPr/>
              </p:nvSpPr>
              <p:spPr bwMode="auto">
                <a:xfrm>
                  <a:off x="1648"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71" name="Line 184">
                  <a:extLst>
                    <a:ext uri="{FF2B5EF4-FFF2-40B4-BE49-F238E27FC236}">
                      <a16:creationId xmlns:a16="http://schemas.microsoft.com/office/drawing/2014/main" id="{C8EF53C6-D1EA-6EB6-877F-02553F37BA14}"/>
                    </a:ext>
                  </a:extLst>
                </p:cNvPr>
                <p:cNvSpPr>
                  <a:spLocks noChangeShapeType="1"/>
                </p:cNvSpPr>
                <p:nvPr/>
              </p:nvSpPr>
              <p:spPr bwMode="auto">
                <a:xfrm>
                  <a:off x="1653"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72" name="Line 185">
                  <a:extLst>
                    <a:ext uri="{FF2B5EF4-FFF2-40B4-BE49-F238E27FC236}">
                      <a16:creationId xmlns:a16="http://schemas.microsoft.com/office/drawing/2014/main" id="{B35E807A-3BB4-836C-DFD3-68221CBE1CB4}"/>
                    </a:ext>
                  </a:extLst>
                </p:cNvPr>
                <p:cNvSpPr>
                  <a:spLocks noChangeShapeType="1"/>
                </p:cNvSpPr>
                <p:nvPr/>
              </p:nvSpPr>
              <p:spPr bwMode="auto">
                <a:xfrm>
                  <a:off x="1658" y="2643"/>
                  <a:ext cx="6"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73" name="Line 186">
                  <a:extLst>
                    <a:ext uri="{FF2B5EF4-FFF2-40B4-BE49-F238E27FC236}">
                      <a16:creationId xmlns:a16="http://schemas.microsoft.com/office/drawing/2014/main" id="{1A2EE268-325F-D253-8F95-45CC464C3B95}"/>
                    </a:ext>
                  </a:extLst>
                </p:cNvPr>
                <p:cNvSpPr>
                  <a:spLocks noChangeShapeType="1"/>
                </p:cNvSpPr>
                <p:nvPr/>
              </p:nvSpPr>
              <p:spPr bwMode="auto">
                <a:xfrm>
                  <a:off x="1664"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74" name="Line 187">
                  <a:extLst>
                    <a:ext uri="{FF2B5EF4-FFF2-40B4-BE49-F238E27FC236}">
                      <a16:creationId xmlns:a16="http://schemas.microsoft.com/office/drawing/2014/main" id="{57DC3221-2142-33CD-FD2A-6C508692EFC3}"/>
                    </a:ext>
                  </a:extLst>
                </p:cNvPr>
                <p:cNvSpPr>
                  <a:spLocks noChangeShapeType="1"/>
                </p:cNvSpPr>
                <p:nvPr/>
              </p:nvSpPr>
              <p:spPr bwMode="auto">
                <a:xfrm>
                  <a:off x="1669"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75" name="Line 188">
                  <a:extLst>
                    <a:ext uri="{FF2B5EF4-FFF2-40B4-BE49-F238E27FC236}">
                      <a16:creationId xmlns:a16="http://schemas.microsoft.com/office/drawing/2014/main" id="{3DEF4902-9515-EEC9-AF55-2E9998F34C80}"/>
                    </a:ext>
                  </a:extLst>
                </p:cNvPr>
                <p:cNvSpPr>
                  <a:spLocks noChangeShapeType="1"/>
                </p:cNvSpPr>
                <p:nvPr/>
              </p:nvSpPr>
              <p:spPr bwMode="auto">
                <a:xfrm>
                  <a:off x="1674" y="2643"/>
                  <a:ext cx="6"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76" name="Line 189">
                  <a:extLst>
                    <a:ext uri="{FF2B5EF4-FFF2-40B4-BE49-F238E27FC236}">
                      <a16:creationId xmlns:a16="http://schemas.microsoft.com/office/drawing/2014/main" id="{1FD6CB74-E826-5026-3756-D53CA3EC93B0}"/>
                    </a:ext>
                  </a:extLst>
                </p:cNvPr>
                <p:cNvSpPr>
                  <a:spLocks noChangeShapeType="1"/>
                </p:cNvSpPr>
                <p:nvPr/>
              </p:nvSpPr>
              <p:spPr bwMode="auto">
                <a:xfrm>
                  <a:off x="1680"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77" name="Line 190">
                  <a:extLst>
                    <a:ext uri="{FF2B5EF4-FFF2-40B4-BE49-F238E27FC236}">
                      <a16:creationId xmlns:a16="http://schemas.microsoft.com/office/drawing/2014/main" id="{6E6955C6-BEC9-DB4B-2B43-A15356C43ECF}"/>
                    </a:ext>
                  </a:extLst>
                </p:cNvPr>
                <p:cNvSpPr>
                  <a:spLocks noChangeShapeType="1"/>
                </p:cNvSpPr>
                <p:nvPr/>
              </p:nvSpPr>
              <p:spPr bwMode="auto">
                <a:xfrm>
                  <a:off x="1685" y="2643"/>
                  <a:ext cx="6"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78" name="Line 191">
                  <a:extLst>
                    <a:ext uri="{FF2B5EF4-FFF2-40B4-BE49-F238E27FC236}">
                      <a16:creationId xmlns:a16="http://schemas.microsoft.com/office/drawing/2014/main" id="{9911F9E0-353F-41EA-B3EB-6983AB9240F2}"/>
                    </a:ext>
                  </a:extLst>
                </p:cNvPr>
                <p:cNvSpPr>
                  <a:spLocks noChangeShapeType="1"/>
                </p:cNvSpPr>
                <p:nvPr/>
              </p:nvSpPr>
              <p:spPr bwMode="auto">
                <a:xfrm>
                  <a:off x="1691"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79" name="Line 192">
                  <a:extLst>
                    <a:ext uri="{FF2B5EF4-FFF2-40B4-BE49-F238E27FC236}">
                      <a16:creationId xmlns:a16="http://schemas.microsoft.com/office/drawing/2014/main" id="{89CDC07A-EC69-A7BC-CDA8-1B7ED26BB14F}"/>
                    </a:ext>
                  </a:extLst>
                </p:cNvPr>
                <p:cNvSpPr>
                  <a:spLocks noChangeShapeType="1"/>
                </p:cNvSpPr>
                <p:nvPr/>
              </p:nvSpPr>
              <p:spPr bwMode="auto">
                <a:xfrm>
                  <a:off x="1696"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80" name="Line 193">
                  <a:extLst>
                    <a:ext uri="{FF2B5EF4-FFF2-40B4-BE49-F238E27FC236}">
                      <a16:creationId xmlns:a16="http://schemas.microsoft.com/office/drawing/2014/main" id="{5B19E4F2-BFAD-7790-8802-AFCC24EE4803}"/>
                    </a:ext>
                  </a:extLst>
                </p:cNvPr>
                <p:cNvSpPr>
                  <a:spLocks noChangeShapeType="1"/>
                </p:cNvSpPr>
                <p:nvPr/>
              </p:nvSpPr>
              <p:spPr bwMode="auto">
                <a:xfrm>
                  <a:off x="1701"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81" name="Line 194">
                  <a:extLst>
                    <a:ext uri="{FF2B5EF4-FFF2-40B4-BE49-F238E27FC236}">
                      <a16:creationId xmlns:a16="http://schemas.microsoft.com/office/drawing/2014/main" id="{1B20279B-0574-4A0A-39BD-91947E95292B}"/>
                    </a:ext>
                  </a:extLst>
                </p:cNvPr>
                <p:cNvSpPr>
                  <a:spLocks noChangeShapeType="1"/>
                </p:cNvSpPr>
                <p:nvPr/>
              </p:nvSpPr>
              <p:spPr bwMode="auto">
                <a:xfrm>
                  <a:off x="1706" y="2643"/>
                  <a:ext cx="6"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82" name="Line 195">
                  <a:extLst>
                    <a:ext uri="{FF2B5EF4-FFF2-40B4-BE49-F238E27FC236}">
                      <a16:creationId xmlns:a16="http://schemas.microsoft.com/office/drawing/2014/main" id="{5EB0EBE1-A074-B599-4413-524F8D1F4E70}"/>
                    </a:ext>
                  </a:extLst>
                </p:cNvPr>
                <p:cNvSpPr>
                  <a:spLocks noChangeShapeType="1"/>
                </p:cNvSpPr>
                <p:nvPr/>
              </p:nvSpPr>
              <p:spPr bwMode="auto">
                <a:xfrm>
                  <a:off x="1712" y="2643"/>
                  <a:ext cx="6"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83" name="Line 196">
                  <a:extLst>
                    <a:ext uri="{FF2B5EF4-FFF2-40B4-BE49-F238E27FC236}">
                      <a16:creationId xmlns:a16="http://schemas.microsoft.com/office/drawing/2014/main" id="{0CACCD8A-EC6D-267B-20DD-332928379362}"/>
                    </a:ext>
                  </a:extLst>
                </p:cNvPr>
                <p:cNvSpPr>
                  <a:spLocks noChangeShapeType="1"/>
                </p:cNvSpPr>
                <p:nvPr/>
              </p:nvSpPr>
              <p:spPr bwMode="auto">
                <a:xfrm>
                  <a:off x="1718"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84" name="Line 197">
                  <a:extLst>
                    <a:ext uri="{FF2B5EF4-FFF2-40B4-BE49-F238E27FC236}">
                      <a16:creationId xmlns:a16="http://schemas.microsoft.com/office/drawing/2014/main" id="{7409DD9C-5613-F202-7A24-C34D761F9AFF}"/>
                    </a:ext>
                  </a:extLst>
                </p:cNvPr>
                <p:cNvSpPr>
                  <a:spLocks noChangeShapeType="1"/>
                </p:cNvSpPr>
                <p:nvPr/>
              </p:nvSpPr>
              <p:spPr bwMode="auto">
                <a:xfrm>
                  <a:off x="1723"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85" name="Line 198">
                  <a:extLst>
                    <a:ext uri="{FF2B5EF4-FFF2-40B4-BE49-F238E27FC236}">
                      <a16:creationId xmlns:a16="http://schemas.microsoft.com/office/drawing/2014/main" id="{998FE7C5-ADA9-2D4C-0A6B-A55A5124DDE6}"/>
                    </a:ext>
                  </a:extLst>
                </p:cNvPr>
                <p:cNvSpPr>
                  <a:spLocks noChangeShapeType="1"/>
                </p:cNvSpPr>
                <p:nvPr/>
              </p:nvSpPr>
              <p:spPr bwMode="auto">
                <a:xfrm>
                  <a:off x="1728"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86" name="Line 199">
                  <a:extLst>
                    <a:ext uri="{FF2B5EF4-FFF2-40B4-BE49-F238E27FC236}">
                      <a16:creationId xmlns:a16="http://schemas.microsoft.com/office/drawing/2014/main" id="{2F72E057-4FD4-66CB-4AE1-A187C7783904}"/>
                    </a:ext>
                  </a:extLst>
                </p:cNvPr>
                <p:cNvSpPr>
                  <a:spLocks noChangeShapeType="1"/>
                </p:cNvSpPr>
                <p:nvPr/>
              </p:nvSpPr>
              <p:spPr bwMode="auto">
                <a:xfrm>
                  <a:off x="1733" y="2643"/>
                  <a:ext cx="6"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87" name="Line 200">
                  <a:extLst>
                    <a:ext uri="{FF2B5EF4-FFF2-40B4-BE49-F238E27FC236}">
                      <a16:creationId xmlns:a16="http://schemas.microsoft.com/office/drawing/2014/main" id="{78CADEAA-1864-9A34-8338-83BF25BC396E}"/>
                    </a:ext>
                  </a:extLst>
                </p:cNvPr>
                <p:cNvSpPr>
                  <a:spLocks noChangeShapeType="1"/>
                </p:cNvSpPr>
                <p:nvPr/>
              </p:nvSpPr>
              <p:spPr bwMode="auto">
                <a:xfrm>
                  <a:off x="1739" y="2643"/>
                  <a:ext cx="6"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88" name="Line 201">
                  <a:extLst>
                    <a:ext uri="{FF2B5EF4-FFF2-40B4-BE49-F238E27FC236}">
                      <a16:creationId xmlns:a16="http://schemas.microsoft.com/office/drawing/2014/main" id="{CD3CDDA1-CB34-E3C4-A87D-A89FC3B2D925}"/>
                    </a:ext>
                  </a:extLst>
                </p:cNvPr>
                <p:cNvSpPr>
                  <a:spLocks noChangeShapeType="1"/>
                </p:cNvSpPr>
                <p:nvPr/>
              </p:nvSpPr>
              <p:spPr bwMode="auto">
                <a:xfrm>
                  <a:off x="1745"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89" name="Line 202">
                  <a:extLst>
                    <a:ext uri="{FF2B5EF4-FFF2-40B4-BE49-F238E27FC236}">
                      <a16:creationId xmlns:a16="http://schemas.microsoft.com/office/drawing/2014/main" id="{04F65D3A-4B7C-B9B5-D392-633723C08ADF}"/>
                    </a:ext>
                  </a:extLst>
                </p:cNvPr>
                <p:cNvSpPr>
                  <a:spLocks noChangeShapeType="1"/>
                </p:cNvSpPr>
                <p:nvPr/>
              </p:nvSpPr>
              <p:spPr bwMode="auto">
                <a:xfrm>
                  <a:off x="1750"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90" name="Line 203">
                  <a:extLst>
                    <a:ext uri="{FF2B5EF4-FFF2-40B4-BE49-F238E27FC236}">
                      <a16:creationId xmlns:a16="http://schemas.microsoft.com/office/drawing/2014/main" id="{668234D1-8DE3-02F6-6C25-42D57017CF87}"/>
                    </a:ext>
                  </a:extLst>
                </p:cNvPr>
                <p:cNvSpPr>
                  <a:spLocks noChangeShapeType="1"/>
                </p:cNvSpPr>
                <p:nvPr/>
              </p:nvSpPr>
              <p:spPr bwMode="auto">
                <a:xfrm>
                  <a:off x="1755"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91" name="Line 204">
                  <a:extLst>
                    <a:ext uri="{FF2B5EF4-FFF2-40B4-BE49-F238E27FC236}">
                      <a16:creationId xmlns:a16="http://schemas.microsoft.com/office/drawing/2014/main" id="{4E7FC670-68F9-5B4D-B843-25FDC8C1D217}"/>
                    </a:ext>
                  </a:extLst>
                </p:cNvPr>
                <p:cNvSpPr>
                  <a:spLocks noChangeShapeType="1"/>
                </p:cNvSpPr>
                <p:nvPr/>
              </p:nvSpPr>
              <p:spPr bwMode="auto">
                <a:xfrm>
                  <a:off x="1760" y="2643"/>
                  <a:ext cx="6"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92" name="Line 205">
                  <a:extLst>
                    <a:ext uri="{FF2B5EF4-FFF2-40B4-BE49-F238E27FC236}">
                      <a16:creationId xmlns:a16="http://schemas.microsoft.com/office/drawing/2014/main" id="{181F0327-871F-D872-0EC0-1E285E076C3D}"/>
                    </a:ext>
                  </a:extLst>
                </p:cNvPr>
                <p:cNvSpPr>
                  <a:spLocks noChangeShapeType="1"/>
                </p:cNvSpPr>
                <p:nvPr/>
              </p:nvSpPr>
              <p:spPr bwMode="auto">
                <a:xfrm>
                  <a:off x="1766"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9" name="Group 8">
                <a:extLst>
                  <a:ext uri="{FF2B5EF4-FFF2-40B4-BE49-F238E27FC236}">
                    <a16:creationId xmlns:a16="http://schemas.microsoft.com/office/drawing/2014/main" id="{81DDF8FA-EC2E-210E-12C3-A563BEC991FA}"/>
                  </a:ext>
                </a:extLst>
              </p:cNvPr>
              <p:cNvGrpSpPr/>
              <p:nvPr/>
            </p:nvGrpSpPr>
            <p:grpSpPr>
              <a:xfrm>
                <a:off x="1283148" y="1947672"/>
                <a:ext cx="6062425" cy="4114365"/>
                <a:chOff x="851100" y="1537680"/>
                <a:chExt cx="6062425" cy="4114365"/>
              </a:xfrm>
            </p:grpSpPr>
            <p:grpSp>
              <p:nvGrpSpPr>
                <p:cNvPr id="10" name="Group 407">
                  <a:extLst>
                    <a:ext uri="{FF2B5EF4-FFF2-40B4-BE49-F238E27FC236}">
                      <a16:creationId xmlns:a16="http://schemas.microsoft.com/office/drawing/2014/main" id="{8D638BA8-4151-CA8C-7DF9-692EAE7FF4E1}"/>
                    </a:ext>
                  </a:extLst>
                </p:cNvPr>
                <p:cNvGrpSpPr>
                  <a:grpSpLocks/>
                </p:cNvGrpSpPr>
                <p:nvPr/>
              </p:nvGrpSpPr>
              <p:grpSpPr bwMode="auto">
                <a:xfrm>
                  <a:off x="1696848" y="3655115"/>
                  <a:ext cx="5216677" cy="1996930"/>
                  <a:chOff x="651" y="2111"/>
                  <a:chExt cx="1735" cy="696"/>
                </a:xfrm>
                <a:solidFill>
                  <a:srgbClr val="6D9D0C"/>
                </a:solidFill>
              </p:grpSpPr>
              <p:sp>
                <p:nvSpPr>
                  <p:cNvPr id="1796" name="Line 207">
                    <a:extLst>
                      <a:ext uri="{FF2B5EF4-FFF2-40B4-BE49-F238E27FC236}">
                        <a16:creationId xmlns:a16="http://schemas.microsoft.com/office/drawing/2014/main" id="{E213DB20-1F0E-D623-00DE-86E9E66CCC3C}"/>
                      </a:ext>
                    </a:extLst>
                  </p:cNvPr>
                  <p:cNvSpPr>
                    <a:spLocks noChangeShapeType="1"/>
                  </p:cNvSpPr>
                  <p:nvPr/>
                </p:nvSpPr>
                <p:spPr bwMode="auto">
                  <a:xfrm>
                    <a:off x="1771"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97" name="Line 208">
                    <a:extLst>
                      <a:ext uri="{FF2B5EF4-FFF2-40B4-BE49-F238E27FC236}">
                        <a16:creationId xmlns:a16="http://schemas.microsoft.com/office/drawing/2014/main" id="{3DA055DC-CC22-A38D-6487-E958FFB4B52D}"/>
                      </a:ext>
                    </a:extLst>
                  </p:cNvPr>
                  <p:cNvSpPr>
                    <a:spLocks noChangeShapeType="1"/>
                  </p:cNvSpPr>
                  <p:nvPr/>
                </p:nvSpPr>
                <p:spPr bwMode="auto">
                  <a:xfrm>
                    <a:off x="1776" y="2643"/>
                    <a:ext cx="6"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98" name="Line 209">
                    <a:extLst>
                      <a:ext uri="{FF2B5EF4-FFF2-40B4-BE49-F238E27FC236}">
                        <a16:creationId xmlns:a16="http://schemas.microsoft.com/office/drawing/2014/main" id="{C1B8C9EC-CE68-054B-3D95-03734C1CABA9}"/>
                      </a:ext>
                    </a:extLst>
                  </p:cNvPr>
                  <p:cNvSpPr>
                    <a:spLocks noChangeShapeType="1"/>
                  </p:cNvSpPr>
                  <p:nvPr/>
                </p:nvSpPr>
                <p:spPr bwMode="auto">
                  <a:xfrm>
                    <a:off x="1782"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99" name="Line 210">
                    <a:extLst>
                      <a:ext uri="{FF2B5EF4-FFF2-40B4-BE49-F238E27FC236}">
                        <a16:creationId xmlns:a16="http://schemas.microsoft.com/office/drawing/2014/main" id="{95E4E4DA-7F2E-5B83-9CF5-6A939DA866C5}"/>
                      </a:ext>
                    </a:extLst>
                  </p:cNvPr>
                  <p:cNvSpPr>
                    <a:spLocks noChangeShapeType="1"/>
                  </p:cNvSpPr>
                  <p:nvPr/>
                </p:nvSpPr>
                <p:spPr bwMode="auto">
                  <a:xfrm>
                    <a:off x="1787" y="2643"/>
                    <a:ext cx="6"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00" name="Line 211">
                    <a:extLst>
                      <a:ext uri="{FF2B5EF4-FFF2-40B4-BE49-F238E27FC236}">
                        <a16:creationId xmlns:a16="http://schemas.microsoft.com/office/drawing/2014/main" id="{77E013BD-4273-7DF9-9A76-6F69B3E0670F}"/>
                      </a:ext>
                    </a:extLst>
                  </p:cNvPr>
                  <p:cNvSpPr>
                    <a:spLocks noChangeShapeType="1"/>
                  </p:cNvSpPr>
                  <p:nvPr/>
                </p:nvSpPr>
                <p:spPr bwMode="auto">
                  <a:xfrm>
                    <a:off x="1793"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01" name="Line 212">
                    <a:extLst>
                      <a:ext uri="{FF2B5EF4-FFF2-40B4-BE49-F238E27FC236}">
                        <a16:creationId xmlns:a16="http://schemas.microsoft.com/office/drawing/2014/main" id="{43921A9B-53EA-E89F-8E42-787E26729DF1}"/>
                      </a:ext>
                    </a:extLst>
                  </p:cNvPr>
                  <p:cNvSpPr>
                    <a:spLocks noChangeShapeType="1"/>
                  </p:cNvSpPr>
                  <p:nvPr/>
                </p:nvSpPr>
                <p:spPr bwMode="auto">
                  <a:xfrm>
                    <a:off x="1798"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02" name="Line 213">
                    <a:extLst>
                      <a:ext uri="{FF2B5EF4-FFF2-40B4-BE49-F238E27FC236}">
                        <a16:creationId xmlns:a16="http://schemas.microsoft.com/office/drawing/2014/main" id="{12928022-B57F-300F-78A3-0643ACEE4DF2}"/>
                      </a:ext>
                    </a:extLst>
                  </p:cNvPr>
                  <p:cNvSpPr>
                    <a:spLocks noChangeShapeType="1"/>
                  </p:cNvSpPr>
                  <p:nvPr/>
                </p:nvSpPr>
                <p:spPr bwMode="auto">
                  <a:xfrm>
                    <a:off x="1803"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03" name="Line 214">
                    <a:extLst>
                      <a:ext uri="{FF2B5EF4-FFF2-40B4-BE49-F238E27FC236}">
                        <a16:creationId xmlns:a16="http://schemas.microsoft.com/office/drawing/2014/main" id="{4B87CB5C-CF48-8EC6-AFDD-DCB59DA50DD3}"/>
                      </a:ext>
                    </a:extLst>
                  </p:cNvPr>
                  <p:cNvSpPr>
                    <a:spLocks noChangeShapeType="1"/>
                  </p:cNvSpPr>
                  <p:nvPr/>
                </p:nvSpPr>
                <p:spPr bwMode="auto">
                  <a:xfrm>
                    <a:off x="1808" y="2643"/>
                    <a:ext cx="6"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04" name="Line 215">
                    <a:extLst>
                      <a:ext uri="{FF2B5EF4-FFF2-40B4-BE49-F238E27FC236}">
                        <a16:creationId xmlns:a16="http://schemas.microsoft.com/office/drawing/2014/main" id="{8772BB13-2553-86FB-FE8B-F895C3B62EB5}"/>
                      </a:ext>
                    </a:extLst>
                  </p:cNvPr>
                  <p:cNvSpPr>
                    <a:spLocks noChangeShapeType="1"/>
                  </p:cNvSpPr>
                  <p:nvPr/>
                </p:nvSpPr>
                <p:spPr bwMode="auto">
                  <a:xfrm>
                    <a:off x="1814" y="2643"/>
                    <a:ext cx="6"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05" name="Line 216">
                    <a:extLst>
                      <a:ext uri="{FF2B5EF4-FFF2-40B4-BE49-F238E27FC236}">
                        <a16:creationId xmlns:a16="http://schemas.microsoft.com/office/drawing/2014/main" id="{EF82DAF7-63D0-95FC-872C-B9C60D0D4BC1}"/>
                      </a:ext>
                    </a:extLst>
                  </p:cNvPr>
                  <p:cNvSpPr>
                    <a:spLocks noChangeShapeType="1"/>
                  </p:cNvSpPr>
                  <p:nvPr/>
                </p:nvSpPr>
                <p:spPr bwMode="auto">
                  <a:xfrm>
                    <a:off x="1820"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06" name="Line 217">
                    <a:extLst>
                      <a:ext uri="{FF2B5EF4-FFF2-40B4-BE49-F238E27FC236}">
                        <a16:creationId xmlns:a16="http://schemas.microsoft.com/office/drawing/2014/main" id="{1A822952-2C5C-CFCF-BC3A-6C01CBEB862E}"/>
                      </a:ext>
                    </a:extLst>
                  </p:cNvPr>
                  <p:cNvSpPr>
                    <a:spLocks noChangeShapeType="1"/>
                  </p:cNvSpPr>
                  <p:nvPr/>
                </p:nvSpPr>
                <p:spPr bwMode="auto">
                  <a:xfrm>
                    <a:off x="1825"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07" name="Line 218">
                    <a:extLst>
                      <a:ext uri="{FF2B5EF4-FFF2-40B4-BE49-F238E27FC236}">
                        <a16:creationId xmlns:a16="http://schemas.microsoft.com/office/drawing/2014/main" id="{D0D0964D-22E3-23D2-48F5-9A57F1829022}"/>
                      </a:ext>
                    </a:extLst>
                  </p:cNvPr>
                  <p:cNvSpPr>
                    <a:spLocks noChangeShapeType="1"/>
                  </p:cNvSpPr>
                  <p:nvPr/>
                </p:nvSpPr>
                <p:spPr bwMode="auto">
                  <a:xfrm>
                    <a:off x="1830"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08" name="Line 219">
                    <a:extLst>
                      <a:ext uri="{FF2B5EF4-FFF2-40B4-BE49-F238E27FC236}">
                        <a16:creationId xmlns:a16="http://schemas.microsoft.com/office/drawing/2014/main" id="{902701E2-21EA-B5D7-9B72-FEAC024F5EE8}"/>
                      </a:ext>
                    </a:extLst>
                  </p:cNvPr>
                  <p:cNvSpPr>
                    <a:spLocks noChangeShapeType="1"/>
                  </p:cNvSpPr>
                  <p:nvPr/>
                </p:nvSpPr>
                <p:spPr bwMode="auto">
                  <a:xfrm>
                    <a:off x="1835" y="2643"/>
                    <a:ext cx="6"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09" name="Line 220">
                    <a:extLst>
                      <a:ext uri="{FF2B5EF4-FFF2-40B4-BE49-F238E27FC236}">
                        <a16:creationId xmlns:a16="http://schemas.microsoft.com/office/drawing/2014/main" id="{80698E0C-D435-D301-6807-76460744AA57}"/>
                      </a:ext>
                    </a:extLst>
                  </p:cNvPr>
                  <p:cNvSpPr>
                    <a:spLocks noChangeShapeType="1"/>
                  </p:cNvSpPr>
                  <p:nvPr/>
                </p:nvSpPr>
                <p:spPr bwMode="auto">
                  <a:xfrm>
                    <a:off x="1841" y="2643"/>
                    <a:ext cx="6"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10" name="Line 221">
                    <a:extLst>
                      <a:ext uri="{FF2B5EF4-FFF2-40B4-BE49-F238E27FC236}">
                        <a16:creationId xmlns:a16="http://schemas.microsoft.com/office/drawing/2014/main" id="{4DFF397B-50E6-0C0B-52BC-9453971035C0}"/>
                      </a:ext>
                    </a:extLst>
                  </p:cNvPr>
                  <p:cNvSpPr>
                    <a:spLocks noChangeShapeType="1"/>
                  </p:cNvSpPr>
                  <p:nvPr/>
                </p:nvSpPr>
                <p:spPr bwMode="auto">
                  <a:xfrm>
                    <a:off x="1847"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11" name="Line 222">
                    <a:extLst>
                      <a:ext uri="{FF2B5EF4-FFF2-40B4-BE49-F238E27FC236}">
                        <a16:creationId xmlns:a16="http://schemas.microsoft.com/office/drawing/2014/main" id="{103D6EC9-EB8E-CF04-D11F-88BA87200A6F}"/>
                      </a:ext>
                    </a:extLst>
                  </p:cNvPr>
                  <p:cNvSpPr>
                    <a:spLocks noChangeShapeType="1"/>
                  </p:cNvSpPr>
                  <p:nvPr/>
                </p:nvSpPr>
                <p:spPr bwMode="auto">
                  <a:xfrm>
                    <a:off x="1852"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12" name="Line 223">
                    <a:extLst>
                      <a:ext uri="{FF2B5EF4-FFF2-40B4-BE49-F238E27FC236}">
                        <a16:creationId xmlns:a16="http://schemas.microsoft.com/office/drawing/2014/main" id="{9AA311DF-CBA2-4163-4F89-F4C3871D2C83}"/>
                      </a:ext>
                    </a:extLst>
                  </p:cNvPr>
                  <p:cNvSpPr>
                    <a:spLocks noChangeShapeType="1"/>
                  </p:cNvSpPr>
                  <p:nvPr/>
                </p:nvSpPr>
                <p:spPr bwMode="auto">
                  <a:xfrm>
                    <a:off x="1857"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13" name="Line 224">
                    <a:extLst>
                      <a:ext uri="{FF2B5EF4-FFF2-40B4-BE49-F238E27FC236}">
                        <a16:creationId xmlns:a16="http://schemas.microsoft.com/office/drawing/2014/main" id="{809867D7-FA8B-D13A-422D-CC2383450DF8}"/>
                      </a:ext>
                    </a:extLst>
                  </p:cNvPr>
                  <p:cNvSpPr>
                    <a:spLocks noChangeShapeType="1"/>
                  </p:cNvSpPr>
                  <p:nvPr/>
                </p:nvSpPr>
                <p:spPr bwMode="auto">
                  <a:xfrm>
                    <a:off x="1862" y="2643"/>
                    <a:ext cx="6"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14" name="Line 225">
                    <a:extLst>
                      <a:ext uri="{FF2B5EF4-FFF2-40B4-BE49-F238E27FC236}">
                        <a16:creationId xmlns:a16="http://schemas.microsoft.com/office/drawing/2014/main" id="{2BA34044-8C85-B648-1978-27468223623E}"/>
                      </a:ext>
                    </a:extLst>
                  </p:cNvPr>
                  <p:cNvSpPr>
                    <a:spLocks noChangeShapeType="1"/>
                  </p:cNvSpPr>
                  <p:nvPr/>
                </p:nvSpPr>
                <p:spPr bwMode="auto">
                  <a:xfrm>
                    <a:off x="1868"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15" name="Line 226">
                    <a:extLst>
                      <a:ext uri="{FF2B5EF4-FFF2-40B4-BE49-F238E27FC236}">
                        <a16:creationId xmlns:a16="http://schemas.microsoft.com/office/drawing/2014/main" id="{5FBFBDE9-322B-D217-197D-14215C82C978}"/>
                      </a:ext>
                    </a:extLst>
                  </p:cNvPr>
                  <p:cNvSpPr>
                    <a:spLocks noChangeShapeType="1"/>
                  </p:cNvSpPr>
                  <p:nvPr/>
                </p:nvSpPr>
                <p:spPr bwMode="auto">
                  <a:xfrm>
                    <a:off x="1873"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16" name="Line 227">
                    <a:extLst>
                      <a:ext uri="{FF2B5EF4-FFF2-40B4-BE49-F238E27FC236}">
                        <a16:creationId xmlns:a16="http://schemas.microsoft.com/office/drawing/2014/main" id="{569EBECC-5A20-920B-A7A8-14580A2E1F9D}"/>
                      </a:ext>
                    </a:extLst>
                  </p:cNvPr>
                  <p:cNvSpPr>
                    <a:spLocks noChangeShapeType="1"/>
                  </p:cNvSpPr>
                  <p:nvPr/>
                </p:nvSpPr>
                <p:spPr bwMode="auto">
                  <a:xfrm>
                    <a:off x="1878" y="2643"/>
                    <a:ext cx="6"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17" name="Line 228">
                    <a:extLst>
                      <a:ext uri="{FF2B5EF4-FFF2-40B4-BE49-F238E27FC236}">
                        <a16:creationId xmlns:a16="http://schemas.microsoft.com/office/drawing/2014/main" id="{44675986-D256-E64D-935F-9B294C2904C0}"/>
                      </a:ext>
                    </a:extLst>
                  </p:cNvPr>
                  <p:cNvSpPr>
                    <a:spLocks noChangeShapeType="1"/>
                  </p:cNvSpPr>
                  <p:nvPr/>
                </p:nvSpPr>
                <p:spPr bwMode="auto">
                  <a:xfrm>
                    <a:off x="1884"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18" name="Line 229">
                    <a:extLst>
                      <a:ext uri="{FF2B5EF4-FFF2-40B4-BE49-F238E27FC236}">
                        <a16:creationId xmlns:a16="http://schemas.microsoft.com/office/drawing/2014/main" id="{F10E0A83-3169-8715-FD68-B6180EBE19F2}"/>
                      </a:ext>
                    </a:extLst>
                  </p:cNvPr>
                  <p:cNvSpPr>
                    <a:spLocks noChangeShapeType="1"/>
                  </p:cNvSpPr>
                  <p:nvPr/>
                </p:nvSpPr>
                <p:spPr bwMode="auto">
                  <a:xfrm>
                    <a:off x="1889" y="2643"/>
                    <a:ext cx="6"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19" name="Line 230">
                    <a:extLst>
                      <a:ext uri="{FF2B5EF4-FFF2-40B4-BE49-F238E27FC236}">
                        <a16:creationId xmlns:a16="http://schemas.microsoft.com/office/drawing/2014/main" id="{9D5EEAF8-59A2-61FC-0294-DB76FD84CA67}"/>
                      </a:ext>
                    </a:extLst>
                  </p:cNvPr>
                  <p:cNvSpPr>
                    <a:spLocks noChangeShapeType="1"/>
                  </p:cNvSpPr>
                  <p:nvPr/>
                </p:nvSpPr>
                <p:spPr bwMode="auto">
                  <a:xfrm>
                    <a:off x="1895"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20" name="Line 231">
                    <a:extLst>
                      <a:ext uri="{FF2B5EF4-FFF2-40B4-BE49-F238E27FC236}">
                        <a16:creationId xmlns:a16="http://schemas.microsoft.com/office/drawing/2014/main" id="{95DA9D78-7CB8-55A2-5AAA-823D5DDE1FFF}"/>
                      </a:ext>
                    </a:extLst>
                  </p:cNvPr>
                  <p:cNvSpPr>
                    <a:spLocks noChangeShapeType="1"/>
                  </p:cNvSpPr>
                  <p:nvPr/>
                </p:nvSpPr>
                <p:spPr bwMode="auto">
                  <a:xfrm>
                    <a:off x="1900"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21" name="Line 232">
                    <a:extLst>
                      <a:ext uri="{FF2B5EF4-FFF2-40B4-BE49-F238E27FC236}">
                        <a16:creationId xmlns:a16="http://schemas.microsoft.com/office/drawing/2014/main" id="{06BFD098-C8B7-7069-13E8-1A08C881E762}"/>
                      </a:ext>
                    </a:extLst>
                  </p:cNvPr>
                  <p:cNvSpPr>
                    <a:spLocks noChangeShapeType="1"/>
                  </p:cNvSpPr>
                  <p:nvPr/>
                </p:nvSpPr>
                <p:spPr bwMode="auto">
                  <a:xfrm>
                    <a:off x="1905"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22" name="Line 233">
                    <a:extLst>
                      <a:ext uri="{FF2B5EF4-FFF2-40B4-BE49-F238E27FC236}">
                        <a16:creationId xmlns:a16="http://schemas.microsoft.com/office/drawing/2014/main" id="{4505E8AB-B5ED-71EF-5A7B-06D137E81C6E}"/>
                      </a:ext>
                    </a:extLst>
                  </p:cNvPr>
                  <p:cNvSpPr>
                    <a:spLocks noChangeShapeType="1"/>
                  </p:cNvSpPr>
                  <p:nvPr/>
                </p:nvSpPr>
                <p:spPr bwMode="auto">
                  <a:xfrm>
                    <a:off x="1910" y="2643"/>
                    <a:ext cx="6"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23" name="Line 234">
                    <a:extLst>
                      <a:ext uri="{FF2B5EF4-FFF2-40B4-BE49-F238E27FC236}">
                        <a16:creationId xmlns:a16="http://schemas.microsoft.com/office/drawing/2014/main" id="{A33612B2-3864-47E6-51FE-87C94413C8E4}"/>
                      </a:ext>
                    </a:extLst>
                  </p:cNvPr>
                  <p:cNvSpPr>
                    <a:spLocks noChangeShapeType="1"/>
                  </p:cNvSpPr>
                  <p:nvPr/>
                </p:nvSpPr>
                <p:spPr bwMode="auto">
                  <a:xfrm>
                    <a:off x="1916" y="2643"/>
                    <a:ext cx="6"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24" name="Line 235">
                    <a:extLst>
                      <a:ext uri="{FF2B5EF4-FFF2-40B4-BE49-F238E27FC236}">
                        <a16:creationId xmlns:a16="http://schemas.microsoft.com/office/drawing/2014/main" id="{E134EC97-EA14-D12C-343A-0C1570E54AB3}"/>
                      </a:ext>
                    </a:extLst>
                  </p:cNvPr>
                  <p:cNvSpPr>
                    <a:spLocks noChangeShapeType="1"/>
                  </p:cNvSpPr>
                  <p:nvPr/>
                </p:nvSpPr>
                <p:spPr bwMode="auto">
                  <a:xfrm>
                    <a:off x="1922"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25" name="Line 236">
                    <a:extLst>
                      <a:ext uri="{FF2B5EF4-FFF2-40B4-BE49-F238E27FC236}">
                        <a16:creationId xmlns:a16="http://schemas.microsoft.com/office/drawing/2014/main" id="{BEBF99AF-FECB-77D1-8A30-15B171B187E9}"/>
                      </a:ext>
                    </a:extLst>
                  </p:cNvPr>
                  <p:cNvSpPr>
                    <a:spLocks noChangeShapeType="1"/>
                  </p:cNvSpPr>
                  <p:nvPr/>
                </p:nvSpPr>
                <p:spPr bwMode="auto">
                  <a:xfrm>
                    <a:off x="1927"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26" name="Line 237">
                    <a:extLst>
                      <a:ext uri="{FF2B5EF4-FFF2-40B4-BE49-F238E27FC236}">
                        <a16:creationId xmlns:a16="http://schemas.microsoft.com/office/drawing/2014/main" id="{F5778CFB-BD27-BC9A-53AE-9786940AF2FA}"/>
                      </a:ext>
                    </a:extLst>
                  </p:cNvPr>
                  <p:cNvSpPr>
                    <a:spLocks noChangeShapeType="1"/>
                  </p:cNvSpPr>
                  <p:nvPr/>
                </p:nvSpPr>
                <p:spPr bwMode="auto">
                  <a:xfrm>
                    <a:off x="1932"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27" name="Line 238">
                    <a:extLst>
                      <a:ext uri="{FF2B5EF4-FFF2-40B4-BE49-F238E27FC236}">
                        <a16:creationId xmlns:a16="http://schemas.microsoft.com/office/drawing/2014/main" id="{C5320660-05E6-EBD4-0523-E1C8C9F6D4E5}"/>
                      </a:ext>
                    </a:extLst>
                  </p:cNvPr>
                  <p:cNvSpPr>
                    <a:spLocks noChangeShapeType="1"/>
                  </p:cNvSpPr>
                  <p:nvPr/>
                </p:nvSpPr>
                <p:spPr bwMode="auto">
                  <a:xfrm>
                    <a:off x="1937" y="2643"/>
                    <a:ext cx="6"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28" name="Line 239">
                    <a:extLst>
                      <a:ext uri="{FF2B5EF4-FFF2-40B4-BE49-F238E27FC236}">
                        <a16:creationId xmlns:a16="http://schemas.microsoft.com/office/drawing/2014/main" id="{0BA989B3-E0F9-F9EA-61F0-5D184320D3A3}"/>
                      </a:ext>
                    </a:extLst>
                  </p:cNvPr>
                  <p:cNvSpPr>
                    <a:spLocks noChangeShapeType="1"/>
                  </p:cNvSpPr>
                  <p:nvPr/>
                </p:nvSpPr>
                <p:spPr bwMode="auto">
                  <a:xfrm>
                    <a:off x="1943" y="2643"/>
                    <a:ext cx="6"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29" name="Line 240">
                    <a:extLst>
                      <a:ext uri="{FF2B5EF4-FFF2-40B4-BE49-F238E27FC236}">
                        <a16:creationId xmlns:a16="http://schemas.microsoft.com/office/drawing/2014/main" id="{BAF4DD36-8986-7667-2C53-0D593DA2745D}"/>
                      </a:ext>
                    </a:extLst>
                  </p:cNvPr>
                  <p:cNvSpPr>
                    <a:spLocks noChangeShapeType="1"/>
                  </p:cNvSpPr>
                  <p:nvPr/>
                </p:nvSpPr>
                <p:spPr bwMode="auto">
                  <a:xfrm>
                    <a:off x="1949"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30" name="Line 241">
                    <a:extLst>
                      <a:ext uri="{FF2B5EF4-FFF2-40B4-BE49-F238E27FC236}">
                        <a16:creationId xmlns:a16="http://schemas.microsoft.com/office/drawing/2014/main" id="{C74FF818-B0DF-4629-7E50-A4A6ABB178B4}"/>
                      </a:ext>
                    </a:extLst>
                  </p:cNvPr>
                  <p:cNvSpPr>
                    <a:spLocks noChangeShapeType="1"/>
                  </p:cNvSpPr>
                  <p:nvPr/>
                </p:nvSpPr>
                <p:spPr bwMode="auto">
                  <a:xfrm>
                    <a:off x="1954"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31" name="Line 242">
                    <a:extLst>
                      <a:ext uri="{FF2B5EF4-FFF2-40B4-BE49-F238E27FC236}">
                        <a16:creationId xmlns:a16="http://schemas.microsoft.com/office/drawing/2014/main" id="{E002248E-4CD9-A48E-D427-8CFA1C6F4A44}"/>
                      </a:ext>
                    </a:extLst>
                  </p:cNvPr>
                  <p:cNvSpPr>
                    <a:spLocks noChangeShapeType="1"/>
                  </p:cNvSpPr>
                  <p:nvPr/>
                </p:nvSpPr>
                <p:spPr bwMode="auto">
                  <a:xfrm>
                    <a:off x="1959"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32" name="Line 243">
                    <a:extLst>
                      <a:ext uri="{FF2B5EF4-FFF2-40B4-BE49-F238E27FC236}">
                        <a16:creationId xmlns:a16="http://schemas.microsoft.com/office/drawing/2014/main" id="{05EFEBEE-EE39-EEB6-A562-F31D2DDE2DFC}"/>
                      </a:ext>
                    </a:extLst>
                  </p:cNvPr>
                  <p:cNvSpPr>
                    <a:spLocks noChangeShapeType="1"/>
                  </p:cNvSpPr>
                  <p:nvPr/>
                </p:nvSpPr>
                <p:spPr bwMode="auto">
                  <a:xfrm>
                    <a:off x="1964" y="2643"/>
                    <a:ext cx="6"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33" name="Line 244">
                    <a:extLst>
                      <a:ext uri="{FF2B5EF4-FFF2-40B4-BE49-F238E27FC236}">
                        <a16:creationId xmlns:a16="http://schemas.microsoft.com/office/drawing/2014/main" id="{D6AE6098-BF2E-6249-1416-962692648F56}"/>
                      </a:ext>
                    </a:extLst>
                  </p:cNvPr>
                  <p:cNvSpPr>
                    <a:spLocks noChangeShapeType="1"/>
                  </p:cNvSpPr>
                  <p:nvPr/>
                </p:nvSpPr>
                <p:spPr bwMode="auto">
                  <a:xfrm>
                    <a:off x="1970"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34" name="Line 245">
                    <a:extLst>
                      <a:ext uri="{FF2B5EF4-FFF2-40B4-BE49-F238E27FC236}">
                        <a16:creationId xmlns:a16="http://schemas.microsoft.com/office/drawing/2014/main" id="{D4E591D2-CC99-3606-4E5E-0909CC27F95D}"/>
                      </a:ext>
                    </a:extLst>
                  </p:cNvPr>
                  <p:cNvSpPr>
                    <a:spLocks noChangeShapeType="1"/>
                  </p:cNvSpPr>
                  <p:nvPr/>
                </p:nvSpPr>
                <p:spPr bwMode="auto">
                  <a:xfrm>
                    <a:off x="1975" y="2643"/>
                    <a:ext cx="6"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35" name="Line 246">
                    <a:extLst>
                      <a:ext uri="{FF2B5EF4-FFF2-40B4-BE49-F238E27FC236}">
                        <a16:creationId xmlns:a16="http://schemas.microsoft.com/office/drawing/2014/main" id="{B01AF876-256D-73DF-78EA-96D6DD6305AB}"/>
                      </a:ext>
                    </a:extLst>
                  </p:cNvPr>
                  <p:cNvSpPr>
                    <a:spLocks noChangeShapeType="1"/>
                  </p:cNvSpPr>
                  <p:nvPr/>
                </p:nvSpPr>
                <p:spPr bwMode="auto">
                  <a:xfrm>
                    <a:off x="1981"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36" name="Line 247">
                    <a:extLst>
                      <a:ext uri="{FF2B5EF4-FFF2-40B4-BE49-F238E27FC236}">
                        <a16:creationId xmlns:a16="http://schemas.microsoft.com/office/drawing/2014/main" id="{6F970C20-D770-95DC-9779-9BDF3B7C2FE2}"/>
                      </a:ext>
                    </a:extLst>
                  </p:cNvPr>
                  <p:cNvSpPr>
                    <a:spLocks noChangeShapeType="1"/>
                  </p:cNvSpPr>
                  <p:nvPr/>
                </p:nvSpPr>
                <p:spPr bwMode="auto">
                  <a:xfrm>
                    <a:off x="1986"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37" name="Line 248">
                    <a:extLst>
                      <a:ext uri="{FF2B5EF4-FFF2-40B4-BE49-F238E27FC236}">
                        <a16:creationId xmlns:a16="http://schemas.microsoft.com/office/drawing/2014/main" id="{0AAA8133-AE4A-407B-CEB6-A04E61A32598}"/>
                      </a:ext>
                    </a:extLst>
                  </p:cNvPr>
                  <p:cNvSpPr>
                    <a:spLocks noChangeShapeType="1"/>
                  </p:cNvSpPr>
                  <p:nvPr/>
                </p:nvSpPr>
                <p:spPr bwMode="auto">
                  <a:xfrm>
                    <a:off x="1991" y="2643"/>
                    <a:ext cx="6"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38" name="Line 249">
                    <a:extLst>
                      <a:ext uri="{FF2B5EF4-FFF2-40B4-BE49-F238E27FC236}">
                        <a16:creationId xmlns:a16="http://schemas.microsoft.com/office/drawing/2014/main" id="{FD856491-8647-CBDB-C724-0EB5167A5D64}"/>
                      </a:ext>
                    </a:extLst>
                  </p:cNvPr>
                  <p:cNvSpPr>
                    <a:spLocks noChangeShapeType="1"/>
                  </p:cNvSpPr>
                  <p:nvPr/>
                </p:nvSpPr>
                <p:spPr bwMode="auto">
                  <a:xfrm>
                    <a:off x="1997"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39" name="Line 250">
                    <a:extLst>
                      <a:ext uri="{FF2B5EF4-FFF2-40B4-BE49-F238E27FC236}">
                        <a16:creationId xmlns:a16="http://schemas.microsoft.com/office/drawing/2014/main" id="{5B8BD665-8487-C85B-9753-F2DC8A8E5688}"/>
                      </a:ext>
                    </a:extLst>
                  </p:cNvPr>
                  <p:cNvSpPr>
                    <a:spLocks noChangeShapeType="1"/>
                  </p:cNvSpPr>
                  <p:nvPr/>
                </p:nvSpPr>
                <p:spPr bwMode="auto">
                  <a:xfrm>
                    <a:off x="2002"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40" name="Line 251">
                    <a:extLst>
                      <a:ext uri="{FF2B5EF4-FFF2-40B4-BE49-F238E27FC236}">
                        <a16:creationId xmlns:a16="http://schemas.microsoft.com/office/drawing/2014/main" id="{7FB02747-0280-4E29-7C9F-B0FC990EF431}"/>
                      </a:ext>
                    </a:extLst>
                  </p:cNvPr>
                  <p:cNvSpPr>
                    <a:spLocks noChangeShapeType="1"/>
                  </p:cNvSpPr>
                  <p:nvPr/>
                </p:nvSpPr>
                <p:spPr bwMode="auto">
                  <a:xfrm>
                    <a:off x="2007"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41" name="Line 252">
                    <a:extLst>
                      <a:ext uri="{FF2B5EF4-FFF2-40B4-BE49-F238E27FC236}">
                        <a16:creationId xmlns:a16="http://schemas.microsoft.com/office/drawing/2014/main" id="{1D41789C-01C0-2BC1-C6B0-B978968548A0}"/>
                      </a:ext>
                    </a:extLst>
                  </p:cNvPr>
                  <p:cNvSpPr>
                    <a:spLocks noChangeShapeType="1"/>
                  </p:cNvSpPr>
                  <p:nvPr/>
                </p:nvSpPr>
                <p:spPr bwMode="auto">
                  <a:xfrm>
                    <a:off x="2012" y="2643"/>
                    <a:ext cx="6"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42" name="Line 253">
                    <a:extLst>
                      <a:ext uri="{FF2B5EF4-FFF2-40B4-BE49-F238E27FC236}">
                        <a16:creationId xmlns:a16="http://schemas.microsoft.com/office/drawing/2014/main" id="{21702F9C-21A8-F3D8-DB58-C8B28679C7FF}"/>
                      </a:ext>
                    </a:extLst>
                  </p:cNvPr>
                  <p:cNvSpPr>
                    <a:spLocks noChangeShapeType="1"/>
                  </p:cNvSpPr>
                  <p:nvPr/>
                </p:nvSpPr>
                <p:spPr bwMode="auto">
                  <a:xfrm>
                    <a:off x="2018" y="2643"/>
                    <a:ext cx="6"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43" name="Line 254">
                    <a:extLst>
                      <a:ext uri="{FF2B5EF4-FFF2-40B4-BE49-F238E27FC236}">
                        <a16:creationId xmlns:a16="http://schemas.microsoft.com/office/drawing/2014/main" id="{D207D38B-909E-2A2F-F871-80EBEDE05FE6}"/>
                      </a:ext>
                    </a:extLst>
                  </p:cNvPr>
                  <p:cNvSpPr>
                    <a:spLocks noChangeShapeType="1"/>
                  </p:cNvSpPr>
                  <p:nvPr/>
                </p:nvSpPr>
                <p:spPr bwMode="auto">
                  <a:xfrm>
                    <a:off x="2024"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44" name="Line 255">
                    <a:extLst>
                      <a:ext uri="{FF2B5EF4-FFF2-40B4-BE49-F238E27FC236}">
                        <a16:creationId xmlns:a16="http://schemas.microsoft.com/office/drawing/2014/main" id="{C37CFF14-FC91-F4F0-203C-2491E5177365}"/>
                      </a:ext>
                    </a:extLst>
                  </p:cNvPr>
                  <p:cNvSpPr>
                    <a:spLocks noChangeShapeType="1"/>
                  </p:cNvSpPr>
                  <p:nvPr/>
                </p:nvSpPr>
                <p:spPr bwMode="auto">
                  <a:xfrm>
                    <a:off x="2029"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45" name="Line 256">
                    <a:extLst>
                      <a:ext uri="{FF2B5EF4-FFF2-40B4-BE49-F238E27FC236}">
                        <a16:creationId xmlns:a16="http://schemas.microsoft.com/office/drawing/2014/main" id="{A7BC1C9D-2A23-A786-A491-1FA9B37C21EB}"/>
                      </a:ext>
                    </a:extLst>
                  </p:cNvPr>
                  <p:cNvSpPr>
                    <a:spLocks noChangeShapeType="1"/>
                  </p:cNvSpPr>
                  <p:nvPr/>
                </p:nvSpPr>
                <p:spPr bwMode="auto">
                  <a:xfrm>
                    <a:off x="2034"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46" name="Line 257">
                    <a:extLst>
                      <a:ext uri="{FF2B5EF4-FFF2-40B4-BE49-F238E27FC236}">
                        <a16:creationId xmlns:a16="http://schemas.microsoft.com/office/drawing/2014/main" id="{007AA43A-D7ED-2D90-9EC8-3EB7F83DABFE}"/>
                      </a:ext>
                    </a:extLst>
                  </p:cNvPr>
                  <p:cNvSpPr>
                    <a:spLocks noChangeShapeType="1"/>
                  </p:cNvSpPr>
                  <p:nvPr/>
                </p:nvSpPr>
                <p:spPr bwMode="auto">
                  <a:xfrm>
                    <a:off x="2039"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47" name="Line 258">
                    <a:extLst>
                      <a:ext uri="{FF2B5EF4-FFF2-40B4-BE49-F238E27FC236}">
                        <a16:creationId xmlns:a16="http://schemas.microsoft.com/office/drawing/2014/main" id="{3F55D1FD-DA5C-D02F-2FE7-2443D2428D3E}"/>
                      </a:ext>
                    </a:extLst>
                  </p:cNvPr>
                  <p:cNvSpPr>
                    <a:spLocks noChangeShapeType="1"/>
                  </p:cNvSpPr>
                  <p:nvPr/>
                </p:nvSpPr>
                <p:spPr bwMode="auto">
                  <a:xfrm>
                    <a:off x="2044" y="2643"/>
                    <a:ext cx="7"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48" name="Line 259">
                    <a:extLst>
                      <a:ext uri="{FF2B5EF4-FFF2-40B4-BE49-F238E27FC236}">
                        <a16:creationId xmlns:a16="http://schemas.microsoft.com/office/drawing/2014/main" id="{3CBFDF70-069A-EA71-85F3-EC99202A0C4B}"/>
                      </a:ext>
                    </a:extLst>
                  </p:cNvPr>
                  <p:cNvSpPr>
                    <a:spLocks noChangeShapeType="1"/>
                  </p:cNvSpPr>
                  <p:nvPr/>
                </p:nvSpPr>
                <p:spPr bwMode="auto">
                  <a:xfrm>
                    <a:off x="2051"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49" name="Line 260">
                    <a:extLst>
                      <a:ext uri="{FF2B5EF4-FFF2-40B4-BE49-F238E27FC236}">
                        <a16:creationId xmlns:a16="http://schemas.microsoft.com/office/drawing/2014/main" id="{262C325D-05D5-63B9-6A00-00F083F351BF}"/>
                      </a:ext>
                    </a:extLst>
                  </p:cNvPr>
                  <p:cNvSpPr>
                    <a:spLocks noChangeShapeType="1"/>
                  </p:cNvSpPr>
                  <p:nvPr/>
                </p:nvSpPr>
                <p:spPr bwMode="auto">
                  <a:xfrm>
                    <a:off x="2056"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50" name="Line 261">
                    <a:extLst>
                      <a:ext uri="{FF2B5EF4-FFF2-40B4-BE49-F238E27FC236}">
                        <a16:creationId xmlns:a16="http://schemas.microsoft.com/office/drawing/2014/main" id="{8E0FAA6A-DE02-73EB-6A99-7E47728453AF}"/>
                      </a:ext>
                    </a:extLst>
                  </p:cNvPr>
                  <p:cNvSpPr>
                    <a:spLocks noChangeShapeType="1"/>
                  </p:cNvSpPr>
                  <p:nvPr/>
                </p:nvSpPr>
                <p:spPr bwMode="auto">
                  <a:xfrm>
                    <a:off x="2061"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51" name="Line 262">
                    <a:extLst>
                      <a:ext uri="{FF2B5EF4-FFF2-40B4-BE49-F238E27FC236}">
                        <a16:creationId xmlns:a16="http://schemas.microsoft.com/office/drawing/2014/main" id="{BE500451-5535-F0B5-F62B-CD2198CA49DB}"/>
                      </a:ext>
                    </a:extLst>
                  </p:cNvPr>
                  <p:cNvSpPr>
                    <a:spLocks noChangeShapeType="1"/>
                  </p:cNvSpPr>
                  <p:nvPr/>
                </p:nvSpPr>
                <p:spPr bwMode="auto">
                  <a:xfrm>
                    <a:off x="2066"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52" name="Line 263">
                    <a:extLst>
                      <a:ext uri="{FF2B5EF4-FFF2-40B4-BE49-F238E27FC236}">
                        <a16:creationId xmlns:a16="http://schemas.microsoft.com/office/drawing/2014/main" id="{1790C484-09F3-7964-4B68-083DD5CDD944}"/>
                      </a:ext>
                    </a:extLst>
                  </p:cNvPr>
                  <p:cNvSpPr>
                    <a:spLocks noChangeShapeType="1"/>
                  </p:cNvSpPr>
                  <p:nvPr/>
                </p:nvSpPr>
                <p:spPr bwMode="auto">
                  <a:xfrm>
                    <a:off x="2071" y="2643"/>
                    <a:ext cx="6"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53" name="Line 264">
                    <a:extLst>
                      <a:ext uri="{FF2B5EF4-FFF2-40B4-BE49-F238E27FC236}">
                        <a16:creationId xmlns:a16="http://schemas.microsoft.com/office/drawing/2014/main" id="{F2AABE0D-1B94-3E06-6DC9-4072FA4FD1D7}"/>
                      </a:ext>
                    </a:extLst>
                  </p:cNvPr>
                  <p:cNvSpPr>
                    <a:spLocks noChangeShapeType="1"/>
                  </p:cNvSpPr>
                  <p:nvPr/>
                </p:nvSpPr>
                <p:spPr bwMode="auto">
                  <a:xfrm>
                    <a:off x="2077" y="2643"/>
                    <a:ext cx="6"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54" name="Line 265">
                    <a:extLst>
                      <a:ext uri="{FF2B5EF4-FFF2-40B4-BE49-F238E27FC236}">
                        <a16:creationId xmlns:a16="http://schemas.microsoft.com/office/drawing/2014/main" id="{85E509BE-32B2-ECCF-2B90-5C5AC143E9B2}"/>
                      </a:ext>
                    </a:extLst>
                  </p:cNvPr>
                  <p:cNvSpPr>
                    <a:spLocks noChangeShapeType="1"/>
                  </p:cNvSpPr>
                  <p:nvPr/>
                </p:nvSpPr>
                <p:spPr bwMode="auto">
                  <a:xfrm>
                    <a:off x="2083"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55" name="Line 266">
                    <a:extLst>
                      <a:ext uri="{FF2B5EF4-FFF2-40B4-BE49-F238E27FC236}">
                        <a16:creationId xmlns:a16="http://schemas.microsoft.com/office/drawing/2014/main" id="{A3D0E7D1-2489-BE6C-F932-6B7C3AF3829D}"/>
                      </a:ext>
                    </a:extLst>
                  </p:cNvPr>
                  <p:cNvSpPr>
                    <a:spLocks noChangeShapeType="1"/>
                  </p:cNvSpPr>
                  <p:nvPr/>
                </p:nvSpPr>
                <p:spPr bwMode="auto">
                  <a:xfrm>
                    <a:off x="2088"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56" name="Line 267">
                    <a:extLst>
                      <a:ext uri="{FF2B5EF4-FFF2-40B4-BE49-F238E27FC236}">
                        <a16:creationId xmlns:a16="http://schemas.microsoft.com/office/drawing/2014/main" id="{58C79EA7-663C-540E-B086-60484B45833C}"/>
                      </a:ext>
                    </a:extLst>
                  </p:cNvPr>
                  <p:cNvSpPr>
                    <a:spLocks noChangeShapeType="1"/>
                  </p:cNvSpPr>
                  <p:nvPr/>
                </p:nvSpPr>
                <p:spPr bwMode="auto">
                  <a:xfrm>
                    <a:off x="2093"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57" name="Line 268">
                    <a:extLst>
                      <a:ext uri="{FF2B5EF4-FFF2-40B4-BE49-F238E27FC236}">
                        <a16:creationId xmlns:a16="http://schemas.microsoft.com/office/drawing/2014/main" id="{C0AE8FF1-FD1F-D916-21F1-0CA047DE5441}"/>
                      </a:ext>
                    </a:extLst>
                  </p:cNvPr>
                  <p:cNvSpPr>
                    <a:spLocks noChangeShapeType="1"/>
                  </p:cNvSpPr>
                  <p:nvPr/>
                </p:nvSpPr>
                <p:spPr bwMode="auto">
                  <a:xfrm>
                    <a:off x="2098" y="2643"/>
                    <a:ext cx="6"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58" name="Line 269">
                    <a:extLst>
                      <a:ext uri="{FF2B5EF4-FFF2-40B4-BE49-F238E27FC236}">
                        <a16:creationId xmlns:a16="http://schemas.microsoft.com/office/drawing/2014/main" id="{585C9D95-8994-5034-A5B6-7D22767C97EB}"/>
                      </a:ext>
                    </a:extLst>
                  </p:cNvPr>
                  <p:cNvSpPr>
                    <a:spLocks noChangeShapeType="1"/>
                  </p:cNvSpPr>
                  <p:nvPr/>
                </p:nvSpPr>
                <p:spPr bwMode="auto">
                  <a:xfrm>
                    <a:off x="2104"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59" name="Line 270">
                    <a:extLst>
                      <a:ext uri="{FF2B5EF4-FFF2-40B4-BE49-F238E27FC236}">
                        <a16:creationId xmlns:a16="http://schemas.microsoft.com/office/drawing/2014/main" id="{92D4788C-8401-F502-47E3-70FD33F855C5}"/>
                      </a:ext>
                    </a:extLst>
                  </p:cNvPr>
                  <p:cNvSpPr>
                    <a:spLocks noChangeShapeType="1"/>
                  </p:cNvSpPr>
                  <p:nvPr/>
                </p:nvSpPr>
                <p:spPr bwMode="auto">
                  <a:xfrm>
                    <a:off x="2109"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60" name="Line 271">
                    <a:extLst>
                      <a:ext uri="{FF2B5EF4-FFF2-40B4-BE49-F238E27FC236}">
                        <a16:creationId xmlns:a16="http://schemas.microsoft.com/office/drawing/2014/main" id="{D3965AE4-5DDD-D9D7-6BC9-50E7941715E6}"/>
                      </a:ext>
                    </a:extLst>
                  </p:cNvPr>
                  <p:cNvSpPr>
                    <a:spLocks noChangeShapeType="1"/>
                  </p:cNvSpPr>
                  <p:nvPr/>
                </p:nvSpPr>
                <p:spPr bwMode="auto">
                  <a:xfrm>
                    <a:off x="2114" y="2643"/>
                    <a:ext cx="6"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61" name="Line 272">
                    <a:extLst>
                      <a:ext uri="{FF2B5EF4-FFF2-40B4-BE49-F238E27FC236}">
                        <a16:creationId xmlns:a16="http://schemas.microsoft.com/office/drawing/2014/main" id="{CCE051D3-591E-10CF-A008-205458FC1682}"/>
                      </a:ext>
                    </a:extLst>
                  </p:cNvPr>
                  <p:cNvSpPr>
                    <a:spLocks noChangeShapeType="1"/>
                  </p:cNvSpPr>
                  <p:nvPr/>
                </p:nvSpPr>
                <p:spPr bwMode="auto">
                  <a:xfrm>
                    <a:off x="2120" y="2643"/>
                    <a:ext cx="6"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62" name="Line 273">
                    <a:extLst>
                      <a:ext uri="{FF2B5EF4-FFF2-40B4-BE49-F238E27FC236}">
                        <a16:creationId xmlns:a16="http://schemas.microsoft.com/office/drawing/2014/main" id="{A92E1370-2CA4-C894-ABC1-5C8F92F922F0}"/>
                      </a:ext>
                    </a:extLst>
                  </p:cNvPr>
                  <p:cNvSpPr>
                    <a:spLocks noChangeShapeType="1"/>
                  </p:cNvSpPr>
                  <p:nvPr/>
                </p:nvSpPr>
                <p:spPr bwMode="auto">
                  <a:xfrm>
                    <a:off x="2126"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63" name="Line 274">
                    <a:extLst>
                      <a:ext uri="{FF2B5EF4-FFF2-40B4-BE49-F238E27FC236}">
                        <a16:creationId xmlns:a16="http://schemas.microsoft.com/office/drawing/2014/main" id="{D24F4C94-160A-728A-6B7C-8ECE8F5FF20F}"/>
                      </a:ext>
                    </a:extLst>
                  </p:cNvPr>
                  <p:cNvSpPr>
                    <a:spLocks noChangeShapeType="1"/>
                  </p:cNvSpPr>
                  <p:nvPr/>
                </p:nvSpPr>
                <p:spPr bwMode="auto">
                  <a:xfrm>
                    <a:off x="2131"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64" name="Line 275">
                    <a:extLst>
                      <a:ext uri="{FF2B5EF4-FFF2-40B4-BE49-F238E27FC236}">
                        <a16:creationId xmlns:a16="http://schemas.microsoft.com/office/drawing/2014/main" id="{ADB19412-F827-6081-C9FD-6B4E56F5E477}"/>
                      </a:ext>
                    </a:extLst>
                  </p:cNvPr>
                  <p:cNvSpPr>
                    <a:spLocks noChangeShapeType="1"/>
                  </p:cNvSpPr>
                  <p:nvPr/>
                </p:nvSpPr>
                <p:spPr bwMode="auto">
                  <a:xfrm>
                    <a:off x="2136"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65" name="Line 276">
                    <a:extLst>
                      <a:ext uri="{FF2B5EF4-FFF2-40B4-BE49-F238E27FC236}">
                        <a16:creationId xmlns:a16="http://schemas.microsoft.com/office/drawing/2014/main" id="{ED8D351E-54F3-1BA6-DAF8-4D0BF4CBCD41}"/>
                      </a:ext>
                    </a:extLst>
                  </p:cNvPr>
                  <p:cNvSpPr>
                    <a:spLocks noChangeShapeType="1"/>
                  </p:cNvSpPr>
                  <p:nvPr/>
                </p:nvSpPr>
                <p:spPr bwMode="auto">
                  <a:xfrm>
                    <a:off x="2141"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66" name="Line 277">
                    <a:extLst>
                      <a:ext uri="{FF2B5EF4-FFF2-40B4-BE49-F238E27FC236}">
                        <a16:creationId xmlns:a16="http://schemas.microsoft.com/office/drawing/2014/main" id="{5465D084-E928-DDFD-BB4E-9C521977AE1E}"/>
                      </a:ext>
                    </a:extLst>
                  </p:cNvPr>
                  <p:cNvSpPr>
                    <a:spLocks noChangeShapeType="1"/>
                  </p:cNvSpPr>
                  <p:nvPr/>
                </p:nvSpPr>
                <p:spPr bwMode="auto">
                  <a:xfrm>
                    <a:off x="2146" y="2643"/>
                    <a:ext cx="7"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67" name="Line 278">
                    <a:extLst>
                      <a:ext uri="{FF2B5EF4-FFF2-40B4-BE49-F238E27FC236}">
                        <a16:creationId xmlns:a16="http://schemas.microsoft.com/office/drawing/2014/main" id="{3536EF4C-2050-508B-9511-CA75C1736C67}"/>
                      </a:ext>
                    </a:extLst>
                  </p:cNvPr>
                  <p:cNvSpPr>
                    <a:spLocks noChangeShapeType="1"/>
                  </p:cNvSpPr>
                  <p:nvPr/>
                </p:nvSpPr>
                <p:spPr bwMode="auto">
                  <a:xfrm>
                    <a:off x="2153"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68" name="Line 279">
                    <a:extLst>
                      <a:ext uri="{FF2B5EF4-FFF2-40B4-BE49-F238E27FC236}">
                        <a16:creationId xmlns:a16="http://schemas.microsoft.com/office/drawing/2014/main" id="{80C29E1B-B8FC-88F3-F8D0-BB37593B7000}"/>
                      </a:ext>
                    </a:extLst>
                  </p:cNvPr>
                  <p:cNvSpPr>
                    <a:spLocks noChangeShapeType="1"/>
                  </p:cNvSpPr>
                  <p:nvPr/>
                </p:nvSpPr>
                <p:spPr bwMode="auto">
                  <a:xfrm>
                    <a:off x="2158"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69" name="Line 280">
                    <a:extLst>
                      <a:ext uri="{FF2B5EF4-FFF2-40B4-BE49-F238E27FC236}">
                        <a16:creationId xmlns:a16="http://schemas.microsoft.com/office/drawing/2014/main" id="{366FEA2A-466D-8343-733B-34DD68FB2E3A}"/>
                      </a:ext>
                    </a:extLst>
                  </p:cNvPr>
                  <p:cNvSpPr>
                    <a:spLocks noChangeShapeType="1"/>
                  </p:cNvSpPr>
                  <p:nvPr/>
                </p:nvSpPr>
                <p:spPr bwMode="auto">
                  <a:xfrm>
                    <a:off x="2163"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70" name="Line 281">
                    <a:extLst>
                      <a:ext uri="{FF2B5EF4-FFF2-40B4-BE49-F238E27FC236}">
                        <a16:creationId xmlns:a16="http://schemas.microsoft.com/office/drawing/2014/main" id="{B9FFDCC1-A340-C9DE-F6F2-F23AC4D9B643}"/>
                      </a:ext>
                    </a:extLst>
                  </p:cNvPr>
                  <p:cNvSpPr>
                    <a:spLocks noChangeShapeType="1"/>
                  </p:cNvSpPr>
                  <p:nvPr/>
                </p:nvSpPr>
                <p:spPr bwMode="auto">
                  <a:xfrm>
                    <a:off x="2168"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71" name="Line 282">
                    <a:extLst>
                      <a:ext uri="{FF2B5EF4-FFF2-40B4-BE49-F238E27FC236}">
                        <a16:creationId xmlns:a16="http://schemas.microsoft.com/office/drawing/2014/main" id="{7338F823-3CB2-9592-2E3D-527FC4AD879D}"/>
                      </a:ext>
                    </a:extLst>
                  </p:cNvPr>
                  <p:cNvSpPr>
                    <a:spLocks noChangeShapeType="1"/>
                  </p:cNvSpPr>
                  <p:nvPr/>
                </p:nvSpPr>
                <p:spPr bwMode="auto">
                  <a:xfrm>
                    <a:off x="2173" y="2643"/>
                    <a:ext cx="6"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72" name="Line 283">
                    <a:extLst>
                      <a:ext uri="{FF2B5EF4-FFF2-40B4-BE49-F238E27FC236}">
                        <a16:creationId xmlns:a16="http://schemas.microsoft.com/office/drawing/2014/main" id="{5345558E-253B-F6CE-8A50-D5866E922774}"/>
                      </a:ext>
                    </a:extLst>
                  </p:cNvPr>
                  <p:cNvSpPr>
                    <a:spLocks noChangeShapeType="1"/>
                  </p:cNvSpPr>
                  <p:nvPr/>
                </p:nvSpPr>
                <p:spPr bwMode="auto">
                  <a:xfrm>
                    <a:off x="2179" y="2643"/>
                    <a:ext cx="6"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73" name="Line 284">
                    <a:extLst>
                      <a:ext uri="{FF2B5EF4-FFF2-40B4-BE49-F238E27FC236}">
                        <a16:creationId xmlns:a16="http://schemas.microsoft.com/office/drawing/2014/main" id="{22EC0874-B4C2-6059-1FCF-75CDA41A6F1F}"/>
                      </a:ext>
                    </a:extLst>
                  </p:cNvPr>
                  <p:cNvSpPr>
                    <a:spLocks noChangeShapeType="1"/>
                  </p:cNvSpPr>
                  <p:nvPr/>
                </p:nvSpPr>
                <p:spPr bwMode="auto">
                  <a:xfrm>
                    <a:off x="2185"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74" name="Line 285">
                    <a:extLst>
                      <a:ext uri="{FF2B5EF4-FFF2-40B4-BE49-F238E27FC236}">
                        <a16:creationId xmlns:a16="http://schemas.microsoft.com/office/drawing/2014/main" id="{8BB6728F-7459-9B89-5071-9A78256B06F6}"/>
                      </a:ext>
                    </a:extLst>
                  </p:cNvPr>
                  <p:cNvSpPr>
                    <a:spLocks noChangeShapeType="1"/>
                  </p:cNvSpPr>
                  <p:nvPr/>
                </p:nvSpPr>
                <p:spPr bwMode="auto">
                  <a:xfrm>
                    <a:off x="2190"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75" name="Line 286">
                    <a:extLst>
                      <a:ext uri="{FF2B5EF4-FFF2-40B4-BE49-F238E27FC236}">
                        <a16:creationId xmlns:a16="http://schemas.microsoft.com/office/drawing/2014/main" id="{9017AE12-B4D7-91C8-57DA-4C485668B1C8}"/>
                      </a:ext>
                    </a:extLst>
                  </p:cNvPr>
                  <p:cNvSpPr>
                    <a:spLocks noChangeShapeType="1"/>
                  </p:cNvSpPr>
                  <p:nvPr/>
                </p:nvSpPr>
                <p:spPr bwMode="auto">
                  <a:xfrm>
                    <a:off x="2195"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76" name="Line 287">
                    <a:extLst>
                      <a:ext uri="{FF2B5EF4-FFF2-40B4-BE49-F238E27FC236}">
                        <a16:creationId xmlns:a16="http://schemas.microsoft.com/office/drawing/2014/main" id="{EA36BE7A-DBDA-9B77-2E88-02F8D3C6E0C7}"/>
                      </a:ext>
                    </a:extLst>
                  </p:cNvPr>
                  <p:cNvSpPr>
                    <a:spLocks noChangeShapeType="1"/>
                  </p:cNvSpPr>
                  <p:nvPr/>
                </p:nvSpPr>
                <p:spPr bwMode="auto">
                  <a:xfrm>
                    <a:off x="2200" y="2643"/>
                    <a:ext cx="6"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77" name="Line 288">
                    <a:extLst>
                      <a:ext uri="{FF2B5EF4-FFF2-40B4-BE49-F238E27FC236}">
                        <a16:creationId xmlns:a16="http://schemas.microsoft.com/office/drawing/2014/main" id="{DD158AF9-C6A6-CFD4-BA3B-57A79A401AF0}"/>
                      </a:ext>
                    </a:extLst>
                  </p:cNvPr>
                  <p:cNvSpPr>
                    <a:spLocks noChangeShapeType="1"/>
                  </p:cNvSpPr>
                  <p:nvPr/>
                </p:nvSpPr>
                <p:spPr bwMode="auto">
                  <a:xfrm>
                    <a:off x="2206"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78" name="Line 289">
                    <a:extLst>
                      <a:ext uri="{FF2B5EF4-FFF2-40B4-BE49-F238E27FC236}">
                        <a16:creationId xmlns:a16="http://schemas.microsoft.com/office/drawing/2014/main" id="{0574E60A-080E-1D11-518C-77F6F5F4D973}"/>
                      </a:ext>
                    </a:extLst>
                  </p:cNvPr>
                  <p:cNvSpPr>
                    <a:spLocks noChangeShapeType="1"/>
                  </p:cNvSpPr>
                  <p:nvPr/>
                </p:nvSpPr>
                <p:spPr bwMode="auto">
                  <a:xfrm>
                    <a:off x="2211"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79" name="Line 290">
                    <a:extLst>
                      <a:ext uri="{FF2B5EF4-FFF2-40B4-BE49-F238E27FC236}">
                        <a16:creationId xmlns:a16="http://schemas.microsoft.com/office/drawing/2014/main" id="{12318B0E-AFBA-F296-E255-472473283092}"/>
                      </a:ext>
                    </a:extLst>
                  </p:cNvPr>
                  <p:cNvSpPr>
                    <a:spLocks noChangeShapeType="1"/>
                  </p:cNvSpPr>
                  <p:nvPr/>
                </p:nvSpPr>
                <p:spPr bwMode="auto">
                  <a:xfrm>
                    <a:off x="2216" y="2643"/>
                    <a:ext cx="6"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80" name="Line 291">
                    <a:extLst>
                      <a:ext uri="{FF2B5EF4-FFF2-40B4-BE49-F238E27FC236}">
                        <a16:creationId xmlns:a16="http://schemas.microsoft.com/office/drawing/2014/main" id="{75294508-A017-A947-1ADC-67E287E9878B}"/>
                      </a:ext>
                    </a:extLst>
                  </p:cNvPr>
                  <p:cNvSpPr>
                    <a:spLocks noChangeShapeType="1"/>
                  </p:cNvSpPr>
                  <p:nvPr/>
                </p:nvSpPr>
                <p:spPr bwMode="auto">
                  <a:xfrm>
                    <a:off x="2222"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81" name="Line 292">
                    <a:extLst>
                      <a:ext uri="{FF2B5EF4-FFF2-40B4-BE49-F238E27FC236}">
                        <a16:creationId xmlns:a16="http://schemas.microsoft.com/office/drawing/2014/main" id="{9F087918-2ADD-91E4-3902-11D52A1F64D7}"/>
                      </a:ext>
                    </a:extLst>
                  </p:cNvPr>
                  <p:cNvSpPr>
                    <a:spLocks noChangeShapeType="1"/>
                  </p:cNvSpPr>
                  <p:nvPr/>
                </p:nvSpPr>
                <p:spPr bwMode="auto">
                  <a:xfrm>
                    <a:off x="2227" y="2643"/>
                    <a:ext cx="6"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82" name="Line 293">
                    <a:extLst>
                      <a:ext uri="{FF2B5EF4-FFF2-40B4-BE49-F238E27FC236}">
                        <a16:creationId xmlns:a16="http://schemas.microsoft.com/office/drawing/2014/main" id="{94421A22-C6C2-9923-B22A-45A64CDF926E}"/>
                      </a:ext>
                    </a:extLst>
                  </p:cNvPr>
                  <p:cNvSpPr>
                    <a:spLocks noChangeShapeType="1"/>
                  </p:cNvSpPr>
                  <p:nvPr/>
                </p:nvSpPr>
                <p:spPr bwMode="auto">
                  <a:xfrm>
                    <a:off x="2233"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83" name="Line 294">
                    <a:extLst>
                      <a:ext uri="{FF2B5EF4-FFF2-40B4-BE49-F238E27FC236}">
                        <a16:creationId xmlns:a16="http://schemas.microsoft.com/office/drawing/2014/main" id="{905DB63A-9700-CFE0-C3C7-5AC48333121B}"/>
                      </a:ext>
                    </a:extLst>
                  </p:cNvPr>
                  <p:cNvSpPr>
                    <a:spLocks noChangeShapeType="1"/>
                  </p:cNvSpPr>
                  <p:nvPr/>
                </p:nvSpPr>
                <p:spPr bwMode="auto">
                  <a:xfrm>
                    <a:off x="2238"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84" name="Line 295">
                    <a:extLst>
                      <a:ext uri="{FF2B5EF4-FFF2-40B4-BE49-F238E27FC236}">
                        <a16:creationId xmlns:a16="http://schemas.microsoft.com/office/drawing/2014/main" id="{60650A97-9B08-5086-ED26-02E931A47FA6}"/>
                      </a:ext>
                    </a:extLst>
                  </p:cNvPr>
                  <p:cNvSpPr>
                    <a:spLocks noChangeShapeType="1"/>
                  </p:cNvSpPr>
                  <p:nvPr/>
                </p:nvSpPr>
                <p:spPr bwMode="auto">
                  <a:xfrm>
                    <a:off x="2243"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85" name="Line 296">
                    <a:extLst>
                      <a:ext uri="{FF2B5EF4-FFF2-40B4-BE49-F238E27FC236}">
                        <a16:creationId xmlns:a16="http://schemas.microsoft.com/office/drawing/2014/main" id="{4DC921E0-27C1-4E44-C6FC-C0587CA3B14C}"/>
                      </a:ext>
                    </a:extLst>
                  </p:cNvPr>
                  <p:cNvSpPr>
                    <a:spLocks noChangeShapeType="1"/>
                  </p:cNvSpPr>
                  <p:nvPr/>
                </p:nvSpPr>
                <p:spPr bwMode="auto">
                  <a:xfrm>
                    <a:off x="2248" y="2643"/>
                    <a:ext cx="6"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86" name="Line 297">
                    <a:extLst>
                      <a:ext uri="{FF2B5EF4-FFF2-40B4-BE49-F238E27FC236}">
                        <a16:creationId xmlns:a16="http://schemas.microsoft.com/office/drawing/2014/main" id="{4FC4BCA8-4DB4-428C-F42A-BB088D28316F}"/>
                      </a:ext>
                    </a:extLst>
                  </p:cNvPr>
                  <p:cNvSpPr>
                    <a:spLocks noChangeShapeType="1"/>
                  </p:cNvSpPr>
                  <p:nvPr/>
                </p:nvSpPr>
                <p:spPr bwMode="auto">
                  <a:xfrm>
                    <a:off x="2254" y="2643"/>
                    <a:ext cx="6"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87" name="Line 298">
                    <a:extLst>
                      <a:ext uri="{FF2B5EF4-FFF2-40B4-BE49-F238E27FC236}">
                        <a16:creationId xmlns:a16="http://schemas.microsoft.com/office/drawing/2014/main" id="{1A8E32EF-AEAC-1529-FAEE-ADF56EC51DB1}"/>
                      </a:ext>
                    </a:extLst>
                  </p:cNvPr>
                  <p:cNvSpPr>
                    <a:spLocks noChangeShapeType="1"/>
                  </p:cNvSpPr>
                  <p:nvPr/>
                </p:nvSpPr>
                <p:spPr bwMode="auto">
                  <a:xfrm>
                    <a:off x="2260"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88" name="Line 299">
                    <a:extLst>
                      <a:ext uri="{FF2B5EF4-FFF2-40B4-BE49-F238E27FC236}">
                        <a16:creationId xmlns:a16="http://schemas.microsoft.com/office/drawing/2014/main" id="{CEBD44B8-E106-A912-4599-CF21C3292E20}"/>
                      </a:ext>
                    </a:extLst>
                  </p:cNvPr>
                  <p:cNvSpPr>
                    <a:spLocks noChangeShapeType="1"/>
                  </p:cNvSpPr>
                  <p:nvPr/>
                </p:nvSpPr>
                <p:spPr bwMode="auto">
                  <a:xfrm>
                    <a:off x="2265"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89" name="Line 300">
                    <a:extLst>
                      <a:ext uri="{FF2B5EF4-FFF2-40B4-BE49-F238E27FC236}">
                        <a16:creationId xmlns:a16="http://schemas.microsoft.com/office/drawing/2014/main" id="{A9AF3CA3-1677-FFAE-C084-6E5812712CF4}"/>
                      </a:ext>
                    </a:extLst>
                  </p:cNvPr>
                  <p:cNvSpPr>
                    <a:spLocks noChangeShapeType="1"/>
                  </p:cNvSpPr>
                  <p:nvPr/>
                </p:nvSpPr>
                <p:spPr bwMode="auto">
                  <a:xfrm>
                    <a:off x="2270"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90" name="Line 301">
                    <a:extLst>
                      <a:ext uri="{FF2B5EF4-FFF2-40B4-BE49-F238E27FC236}">
                        <a16:creationId xmlns:a16="http://schemas.microsoft.com/office/drawing/2014/main" id="{CCC26E6A-49D4-84B4-D213-9845F3D99299}"/>
                      </a:ext>
                    </a:extLst>
                  </p:cNvPr>
                  <p:cNvSpPr>
                    <a:spLocks noChangeShapeType="1"/>
                  </p:cNvSpPr>
                  <p:nvPr/>
                </p:nvSpPr>
                <p:spPr bwMode="auto">
                  <a:xfrm>
                    <a:off x="2275" y="2643"/>
                    <a:ext cx="6"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91" name="Line 302">
                    <a:extLst>
                      <a:ext uri="{FF2B5EF4-FFF2-40B4-BE49-F238E27FC236}">
                        <a16:creationId xmlns:a16="http://schemas.microsoft.com/office/drawing/2014/main" id="{1B3E651B-57AC-7F29-0DB9-7028CD758359}"/>
                      </a:ext>
                    </a:extLst>
                  </p:cNvPr>
                  <p:cNvSpPr>
                    <a:spLocks noChangeShapeType="1"/>
                  </p:cNvSpPr>
                  <p:nvPr/>
                </p:nvSpPr>
                <p:spPr bwMode="auto">
                  <a:xfrm>
                    <a:off x="2281" y="2643"/>
                    <a:ext cx="6"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92" name="Line 303">
                    <a:extLst>
                      <a:ext uri="{FF2B5EF4-FFF2-40B4-BE49-F238E27FC236}">
                        <a16:creationId xmlns:a16="http://schemas.microsoft.com/office/drawing/2014/main" id="{48643BEF-A62D-CCAF-D2B4-83BE0A60F2F6}"/>
                      </a:ext>
                    </a:extLst>
                  </p:cNvPr>
                  <p:cNvSpPr>
                    <a:spLocks noChangeShapeType="1"/>
                  </p:cNvSpPr>
                  <p:nvPr/>
                </p:nvSpPr>
                <p:spPr bwMode="auto">
                  <a:xfrm>
                    <a:off x="2287"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93" name="Line 304">
                    <a:extLst>
                      <a:ext uri="{FF2B5EF4-FFF2-40B4-BE49-F238E27FC236}">
                        <a16:creationId xmlns:a16="http://schemas.microsoft.com/office/drawing/2014/main" id="{FDFE4A43-7C01-9080-7453-CDA5191FB639}"/>
                      </a:ext>
                    </a:extLst>
                  </p:cNvPr>
                  <p:cNvSpPr>
                    <a:spLocks noChangeShapeType="1"/>
                  </p:cNvSpPr>
                  <p:nvPr/>
                </p:nvSpPr>
                <p:spPr bwMode="auto">
                  <a:xfrm>
                    <a:off x="2292"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94" name="Line 305">
                    <a:extLst>
                      <a:ext uri="{FF2B5EF4-FFF2-40B4-BE49-F238E27FC236}">
                        <a16:creationId xmlns:a16="http://schemas.microsoft.com/office/drawing/2014/main" id="{AF89441C-5CDB-0DC9-6492-E9BE3E966DF6}"/>
                      </a:ext>
                    </a:extLst>
                  </p:cNvPr>
                  <p:cNvSpPr>
                    <a:spLocks noChangeShapeType="1"/>
                  </p:cNvSpPr>
                  <p:nvPr/>
                </p:nvSpPr>
                <p:spPr bwMode="auto">
                  <a:xfrm>
                    <a:off x="2297"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95" name="Line 306">
                    <a:extLst>
                      <a:ext uri="{FF2B5EF4-FFF2-40B4-BE49-F238E27FC236}">
                        <a16:creationId xmlns:a16="http://schemas.microsoft.com/office/drawing/2014/main" id="{8A6E624E-3BDE-DA85-EE7F-6C5235590810}"/>
                      </a:ext>
                    </a:extLst>
                  </p:cNvPr>
                  <p:cNvSpPr>
                    <a:spLocks noChangeShapeType="1"/>
                  </p:cNvSpPr>
                  <p:nvPr/>
                </p:nvSpPr>
                <p:spPr bwMode="auto">
                  <a:xfrm>
                    <a:off x="2302" y="2643"/>
                    <a:ext cx="6"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96" name="Line 307">
                    <a:extLst>
                      <a:ext uri="{FF2B5EF4-FFF2-40B4-BE49-F238E27FC236}">
                        <a16:creationId xmlns:a16="http://schemas.microsoft.com/office/drawing/2014/main" id="{59848276-533E-EC27-097A-ABF1CA8F638A}"/>
                      </a:ext>
                    </a:extLst>
                  </p:cNvPr>
                  <p:cNvSpPr>
                    <a:spLocks noChangeShapeType="1"/>
                  </p:cNvSpPr>
                  <p:nvPr/>
                </p:nvSpPr>
                <p:spPr bwMode="auto">
                  <a:xfrm>
                    <a:off x="2308"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97" name="Line 308">
                    <a:extLst>
                      <a:ext uri="{FF2B5EF4-FFF2-40B4-BE49-F238E27FC236}">
                        <a16:creationId xmlns:a16="http://schemas.microsoft.com/office/drawing/2014/main" id="{D2A01253-9EB2-2E1C-A649-69AF1BDC924D}"/>
                      </a:ext>
                    </a:extLst>
                  </p:cNvPr>
                  <p:cNvSpPr>
                    <a:spLocks noChangeShapeType="1"/>
                  </p:cNvSpPr>
                  <p:nvPr/>
                </p:nvSpPr>
                <p:spPr bwMode="auto">
                  <a:xfrm>
                    <a:off x="2313" y="2643"/>
                    <a:ext cx="6"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98" name="Line 309">
                    <a:extLst>
                      <a:ext uri="{FF2B5EF4-FFF2-40B4-BE49-F238E27FC236}">
                        <a16:creationId xmlns:a16="http://schemas.microsoft.com/office/drawing/2014/main" id="{95CD525E-3D00-E878-D806-76DCB52B7F1D}"/>
                      </a:ext>
                    </a:extLst>
                  </p:cNvPr>
                  <p:cNvSpPr>
                    <a:spLocks noChangeShapeType="1"/>
                  </p:cNvSpPr>
                  <p:nvPr/>
                </p:nvSpPr>
                <p:spPr bwMode="auto">
                  <a:xfrm>
                    <a:off x="2319"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99" name="Line 310">
                    <a:extLst>
                      <a:ext uri="{FF2B5EF4-FFF2-40B4-BE49-F238E27FC236}">
                        <a16:creationId xmlns:a16="http://schemas.microsoft.com/office/drawing/2014/main" id="{8FB707C1-B884-D69E-8A6D-8CC8A5A6E994}"/>
                      </a:ext>
                    </a:extLst>
                  </p:cNvPr>
                  <p:cNvSpPr>
                    <a:spLocks noChangeShapeType="1"/>
                  </p:cNvSpPr>
                  <p:nvPr/>
                </p:nvSpPr>
                <p:spPr bwMode="auto">
                  <a:xfrm>
                    <a:off x="2324" y="2643"/>
                    <a:ext cx="5"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00" name="Line 311">
                    <a:extLst>
                      <a:ext uri="{FF2B5EF4-FFF2-40B4-BE49-F238E27FC236}">
                        <a16:creationId xmlns:a16="http://schemas.microsoft.com/office/drawing/2014/main" id="{1AD151F7-59FE-0D6A-0009-1BFC632B15F4}"/>
                      </a:ext>
                    </a:extLst>
                  </p:cNvPr>
                  <p:cNvSpPr>
                    <a:spLocks noChangeShapeType="1"/>
                  </p:cNvSpPr>
                  <p:nvPr/>
                </p:nvSpPr>
                <p:spPr bwMode="auto">
                  <a:xfrm>
                    <a:off x="2329" y="2643"/>
                    <a:ext cx="6" cy="0"/>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01" name="Line 312">
                    <a:extLst>
                      <a:ext uri="{FF2B5EF4-FFF2-40B4-BE49-F238E27FC236}">
                        <a16:creationId xmlns:a16="http://schemas.microsoft.com/office/drawing/2014/main" id="{31E20A50-2C11-1BA9-DCF9-DA99FB293A17}"/>
                      </a:ext>
                    </a:extLst>
                  </p:cNvPr>
                  <p:cNvSpPr>
                    <a:spLocks noChangeShapeType="1"/>
                  </p:cNvSpPr>
                  <p:nvPr/>
                </p:nvSpPr>
                <p:spPr bwMode="auto">
                  <a:xfrm>
                    <a:off x="724" y="2643"/>
                    <a:ext cx="0" cy="34"/>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02" name="Rectangle 313">
                    <a:extLst>
                      <a:ext uri="{FF2B5EF4-FFF2-40B4-BE49-F238E27FC236}">
                        <a16:creationId xmlns:a16="http://schemas.microsoft.com/office/drawing/2014/main" id="{13FCBC4C-A3D5-F013-51A9-AE0AECEDA9F1}"/>
                      </a:ext>
                    </a:extLst>
                  </p:cNvPr>
                  <p:cNvSpPr>
                    <a:spLocks noChangeArrowheads="1"/>
                  </p:cNvSpPr>
                  <p:nvPr/>
                </p:nvSpPr>
                <p:spPr bwMode="auto">
                  <a:xfrm>
                    <a:off x="651" y="2689"/>
                    <a:ext cx="146" cy="118"/>
                  </a:xfrm>
                  <a:prstGeom prst="rect">
                    <a:avLst/>
                  </a:prstGeom>
                  <a:solidFill>
                    <a:srgbClr val="FFFFFF"/>
                  </a:solidFill>
                  <a:ln w="9525">
                    <a:noFill/>
                    <a:miter lim="800000"/>
                    <a:headEnd/>
                    <a:tailEnd/>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t>
                    </a:r>
                    <a:endParaRPr kumimoji="0" lang="fr-FR" altLang="fr-FR"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903" name="Line 314">
                    <a:extLst>
                      <a:ext uri="{FF2B5EF4-FFF2-40B4-BE49-F238E27FC236}">
                        <a16:creationId xmlns:a16="http://schemas.microsoft.com/office/drawing/2014/main" id="{7900F09E-BF15-5415-07EC-CEDC1D5C21AF}"/>
                      </a:ext>
                    </a:extLst>
                  </p:cNvPr>
                  <p:cNvSpPr>
                    <a:spLocks noChangeShapeType="1"/>
                  </p:cNvSpPr>
                  <p:nvPr/>
                </p:nvSpPr>
                <p:spPr bwMode="auto">
                  <a:xfrm>
                    <a:off x="1261" y="2643"/>
                    <a:ext cx="0" cy="34"/>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04" name="Rectangle 315">
                    <a:extLst>
                      <a:ext uri="{FF2B5EF4-FFF2-40B4-BE49-F238E27FC236}">
                        <a16:creationId xmlns:a16="http://schemas.microsoft.com/office/drawing/2014/main" id="{7E1F8816-027B-0376-D12F-377CCB2DE331}"/>
                      </a:ext>
                    </a:extLst>
                  </p:cNvPr>
                  <p:cNvSpPr>
                    <a:spLocks noChangeArrowheads="1"/>
                  </p:cNvSpPr>
                  <p:nvPr/>
                </p:nvSpPr>
                <p:spPr bwMode="auto">
                  <a:xfrm>
                    <a:off x="1210" y="2689"/>
                    <a:ext cx="102" cy="118"/>
                  </a:xfrm>
                  <a:prstGeom prst="rect">
                    <a:avLst/>
                  </a:prstGeom>
                  <a:solidFill>
                    <a:srgbClr val="FFFFFF"/>
                  </a:solidFill>
                  <a:ln w="9525">
                    <a:noFill/>
                    <a:miter lim="800000"/>
                    <a:headEnd/>
                    <a:tailEnd/>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a:t>
                    </a:r>
                    <a:endParaRPr kumimoji="0" lang="fr-FR" altLang="fr-FR"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905" name="Line 316">
                    <a:extLst>
                      <a:ext uri="{FF2B5EF4-FFF2-40B4-BE49-F238E27FC236}">
                        <a16:creationId xmlns:a16="http://schemas.microsoft.com/office/drawing/2014/main" id="{1788C430-4F16-EA25-4B3A-188016CD364D}"/>
                      </a:ext>
                    </a:extLst>
                  </p:cNvPr>
                  <p:cNvSpPr>
                    <a:spLocks noChangeShapeType="1"/>
                  </p:cNvSpPr>
                  <p:nvPr/>
                </p:nvSpPr>
                <p:spPr bwMode="auto">
                  <a:xfrm>
                    <a:off x="1798" y="2643"/>
                    <a:ext cx="0" cy="34"/>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06" name="Rectangle 317">
                    <a:extLst>
                      <a:ext uri="{FF2B5EF4-FFF2-40B4-BE49-F238E27FC236}">
                        <a16:creationId xmlns:a16="http://schemas.microsoft.com/office/drawing/2014/main" id="{2D10872B-E521-07F8-33B4-CE87AEDDD8E3}"/>
                      </a:ext>
                    </a:extLst>
                  </p:cNvPr>
                  <p:cNvSpPr>
                    <a:spLocks noChangeArrowheads="1"/>
                  </p:cNvSpPr>
                  <p:nvPr/>
                </p:nvSpPr>
                <p:spPr bwMode="auto">
                  <a:xfrm>
                    <a:off x="1747" y="2689"/>
                    <a:ext cx="102" cy="118"/>
                  </a:xfrm>
                  <a:prstGeom prst="rect">
                    <a:avLst/>
                  </a:prstGeom>
                  <a:solidFill>
                    <a:srgbClr val="FFFFFF"/>
                  </a:solidFill>
                  <a:ln w="9525">
                    <a:noFill/>
                    <a:miter lim="800000"/>
                    <a:headEnd/>
                    <a:tailEnd/>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a:t>
                    </a:r>
                    <a:endParaRPr kumimoji="0" lang="fr-FR" altLang="fr-FR"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907" name="Line 318">
                    <a:extLst>
                      <a:ext uri="{FF2B5EF4-FFF2-40B4-BE49-F238E27FC236}">
                        <a16:creationId xmlns:a16="http://schemas.microsoft.com/office/drawing/2014/main" id="{F5A7E36B-C710-BF31-43AF-C3D33E67A13C}"/>
                      </a:ext>
                    </a:extLst>
                  </p:cNvPr>
                  <p:cNvSpPr>
                    <a:spLocks noChangeShapeType="1"/>
                  </p:cNvSpPr>
                  <p:nvPr/>
                </p:nvSpPr>
                <p:spPr bwMode="auto">
                  <a:xfrm>
                    <a:off x="2335" y="2643"/>
                    <a:ext cx="0" cy="34"/>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08" name="Rectangle 319">
                    <a:extLst>
                      <a:ext uri="{FF2B5EF4-FFF2-40B4-BE49-F238E27FC236}">
                        <a16:creationId xmlns:a16="http://schemas.microsoft.com/office/drawing/2014/main" id="{95E72397-A858-E102-66F2-F3B8D22D39C1}"/>
                      </a:ext>
                    </a:extLst>
                  </p:cNvPr>
                  <p:cNvSpPr>
                    <a:spLocks noChangeArrowheads="1"/>
                  </p:cNvSpPr>
                  <p:nvPr/>
                </p:nvSpPr>
                <p:spPr bwMode="auto">
                  <a:xfrm>
                    <a:off x="2284" y="2689"/>
                    <a:ext cx="102" cy="118"/>
                  </a:xfrm>
                  <a:prstGeom prst="rect">
                    <a:avLst/>
                  </a:prstGeom>
                  <a:solidFill>
                    <a:srgbClr val="FFFFFF"/>
                  </a:solidFill>
                  <a:ln w="9525">
                    <a:noFill/>
                    <a:miter lim="800000"/>
                    <a:headEnd/>
                    <a:tailEnd/>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endParaRPr kumimoji="0" lang="fr-FR" altLang="fr-FR"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909" name="Line 320">
                    <a:extLst>
                      <a:ext uri="{FF2B5EF4-FFF2-40B4-BE49-F238E27FC236}">
                        <a16:creationId xmlns:a16="http://schemas.microsoft.com/office/drawing/2014/main" id="{6B580D78-22F4-FF99-89ED-FC28FE6D816A}"/>
                      </a:ext>
                    </a:extLst>
                  </p:cNvPr>
                  <p:cNvSpPr>
                    <a:spLocks noChangeShapeType="1"/>
                  </p:cNvSpPr>
                  <p:nvPr/>
                </p:nvSpPr>
                <p:spPr bwMode="auto">
                  <a:xfrm flipV="1">
                    <a:off x="724" y="2636"/>
                    <a:ext cx="0" cy="7"/>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10" name="Line 321">
                    <a:extLst>
                      <a:ext uri="{FF2B5EF4-FFF2-40B4-BE49-F238E27FC236}">
                        <a16:creationId xmlns:a16="http://schemas.microsoft.com/office/drawing/2014/main" id="{F07AE75B-9D3D-92C6-4106-D9B07EB84284}"/>
                      </a:ext>
                    </a:extLst>
                  </p:cNvPr>
                  <p:cNvSpPr>
                    <a:spLocks noChangeShapeType="1"/>
                  </p:cNvSpPr>
                  <p:nvPr/>
                </p:nvSpPr>
                <p:spPr bwMode="auto">
                  <a:xfrm flipV="1">
                    <a:off x="724" y="2630"/>
                    <a:ext cx="0" cy="6"/>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11" name="Line 322">
                    <a:extLst>
                      <a:ext uri="{FF2B5EF4-FFF2-40B4-BE49-F238E27FC236}">
                        <a16:creationId xmlns:a16="http://schemas.microsoft.com/office/drawing/2014/main" id="{11B7EA46-1ABF-B02A-6AF1-6803C972FDC0}"/>
                      </a:ext>
                    </a:extLst>
                  </p:cNvPr>
                  <p:cNvSpPr>
                    <a:spLocks noChangeShapeType="1"/>
                  </p:cNvSpPr>
                  <p:nvPr/>
                </p:nvSpPr>
                <p:spPr bwMode="auto">
                  <a:xfrm flipV="1">
                    <a:off x="724" y="2624"/>
                    <a:ext cx="0" cy="6"/>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12" name="Line 323">
                    <a:extLst>
                      <a:ext uri="{FF2B5EF4-FFF2-40B4-BE49-F238E27FC236}">
                        <a16:creationId xmlns:a16="http://schemas.microsoft.com/office/drawing/2014/main" id="{0E7764A5-E05A-A746-BB4D-2A2CB33687DE}"/>
                      </a:ext>
                    </a:extLst>
                  </p:cNvPr>
                  <p:cNvSpPr>
                    <a:spLocks noChangeShapeType="1"/>
                  </p:cNvSpPr>
                  <p:nvPr/>
                </p:nvSpPr>
                <p:spPr bwMode="auto">
                  <a:xfrm flipV="1">
                    <a:off x="724" y="2618"/>
                    <a:ext cx="0" cy="6"/>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13" name="Line 324">
                    <a:extLst>
                      <a:ext uri="{FF2B5EF4-FFF2-40B4-BE49-F238E27FC236}">
                        <a16:creationId xmlns:a16="http://schemas.microsoft.com/office/drawing/2014/main" id="{773E0B28-DD86-BDCA-5E2C-77225F1A7AB4}"/>
                      </a:ext>
                    </a:extLst>
                  </p:cNvPr>
                  <p:cNvSpPr>
                    <a:spLocks noChangeShapeType="1"/>
                  </p:cNvSpPr>
                  <p:nvPr/>
                </p:nvSpPr>
                <p:spPr bwMode="auto">
                  <a:xfrm flipV="1">
                    <a:off x="724" y="2612"/>
                    <a:ext cx="0" cy="6"/>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14" name="Line 325">
                    <a:extLst>
                      <a:ext uri="{FF2B5EF4-FFF2-40B4-BE49-F238E27FC236}">
                        <a16:creationId xmlns:a16="http://schemas.microsoft.com/office/drawing/2014/main" id="{ACF34819-1144-08ED-4A0F-6A71DAB7D044}"/>
                      </a:ext>
                    </a:extLst>
                  </p:cNvPr>
                  <p:cNvSpPr>
                    <a:spLocks noChangeShapeType="1"/>
                  </p:cNvSpPr>
                  <p:nvPr/>
                </p:nvSpPr>
                <p:spPr bwMode="auto">
                  <a:xfrm flipV="1">
                    <a:off x="724" y="2606"/>
                    <a:ext cx="0" cy="6"/>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15" name="Line 326">
                    <a:extLst>
                      <a:ext uri="{FF2B5EF4-FFF2-40B4-BE49-F238E27FC236}">
                        <a16:creationId xmlns:a16="http://schemas.microsoft.com/office/drawing/2014/main" id="{93ABA7C0-E553-0BB2-5DA4-B49C232EA11D}"/>
                      </a:ext>
                    </a:extLst>
                  </p:cNvPr>
                  <p:cNvSpPr>
                    <a:spLocks noChangeShapeType="1"/>
                  </p:cNvSpPr>
                  <p:nvPr/>
                </p:nvSpPr>
                <p:spPr bwMode="auto">
                  <a:xfrm flipV="1">
                    <a:off x="724" y="2600"/>
                    <a:ext cx="0" cy="6"/>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16" name="Line 327">
                    <a:extLst>
                      <a:ext uri="{FF2B5EF4-FFF2-40B4-BE49-F238E27FC236}">
                        <a16:creationId xmlns:a16="http://schemas.microsoft.com/office/drawing/2014/main" id="{B6F6B1AC-E437-FF57-ACBE-8A61AB7B9DA2}"/>
                      </a:ext>
                    </a:extLst>
                  </p:cNvPr>
                  <p:cNvSpPr>
                    <a:spLocks noChangeShapeType="1"/>
                  </p:cNvSpPr>
                  <p:nvPr/>
                </p:nvSpPr>
                <p:spPr bwMode="auto">
                  <a:xfrm flipV="1">
                    <a:off x="724" y="2593"/>
                    <a:ext cx="0" cy="7"/>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17" name="Line 328">
                    <a:extLst>
                      <a:ext uri="{FF2B5EF4-FFF2-40B4-BE49-F238E27FC236}">
                        <a16:creationId xmlns:a16="http://schemas.microsoft.com/office/drawing/2014/main" id="{38CA0CE0-07FE-7D61-AAA7-66121B5D4E7F}"/>
                      </a:ext>
                    </a:extLst>
                  </p:cNvPr>
                  <p:cNvSpPr>
                    <a:spLocks noChangeShapeType="1"/>
                  </p:cNvSpPr>
                  <p:nvPr/>
                </p:nvSpPr>
                <p:spPr bwMode="auto">
                  <a:xfrm flipV="1">
                    <a:off x="724" y="2587"/>
                    <a:ext cx="0" cy="6"/>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18" name="Line 329">
                    <a:extLst>
                      <a:ext uri="{FF2B5EF4-FFF2-40B4-BE49-F238E27FC236}">
                        <a16:creationId xmlns:a16="http://schemas.microsoft.com/office/drawing/2014/main" id="{D735794C-2B10-2604-0D65-F3BA83D170B5}"/>
                      </a:ext>
                    </a:extLst>
                  </p:cNvPr>
                  <p:cNvSpPr>
                    <a:spLocks noChangeShapeType="1"/>
                  </p:cNvSpPr>
                  <p:nvPr/>
                </p:nvSpPr>
                <p:spPr bwMode="auto">
                  <a:xfrm flipV="1">
                    <a:off x="724" y="2581"/>
                    <a:ext cx="0" cy="6"/>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19" name="Line 330">
                    <a:extLst>
                      <a:ext uri="{FF2B5EF4-FFF2-40B4-BE49-F238E27FC236}">
                        <a16:creationId xmlns:a16="http://schemas.microsoft.com/office/drawing/2014/main" id="{971EE67C-04F9-7F44-E7A8-F1AEB43BEC2D}"/>
                      </a:ext>
                    </a:extLst>
                  </p:cNvPr>
                  <p:cNvSpPr>
                    <a:spLocks noChangeShapeType="1"/>
                  </p:cNvSpPr>
                  <p:nvPr/>
                </p:nvSpPr>
                <p:spPr bwMode="auto">
                  <a:xfrm flipV="1">
                    <a:off x="724" y="2575"/>
                    <a:ext cx="0" cy="6"/>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20" name="Line 331">
                    <a:extLst>
                      <a:ext uri="{FF2B5EF4-FFF2-40B4-BE49-F238E27FC236}">
                        <a16:creationId xmlns:a16="http://schemas.microsoft.com/office/drawing/2014/main" id="{A789FA6D-C473-84AE-AD4F-3EE17B17F088}"/>
                      </a:ext>
                    </a:extLst>
                  </p:cNvPr>
                  <p:cNvSpPr>
                    <a:spLocks noChangeShapeType="1"/>
                  </p:cNvSpPr>
                  <p:nvPr/>
                </p:nvSpPr>
                <p:spPr bwMode="auto">
                  <a:xfrm flipV="1">
                    <a:off x="724" y="2569"/>
                    <a:ext cx="0" cy="6"/>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21" name="Line 332">
                    <a:extLst>
                      <a:ext uri="{FF2B5EF4-FFF2-40B4-BE49-F238E27FC236}">
                        <a16:creationId xmlns:a16="http://schemas.microsoft.com/office/drawing/2014/main" id="{0E8F7186-A29E-0EE2-6D12-396BE78DAFFC}"/>
                      </a:ext>
                    </a:extLst>
                  </p:cNvPr>
                  <p:cNvSpPr>
                    <a:spLocks noChangeShapeType="1"/>
                  </p:cNvSpPr>
                  <p:nvPr/>
                </p:nvSpPr>
                <p:spPr bwMode="auto">
                  <a:xfrm flipV="1">
                    <a:off x="724" y="2563"/>
                    <a:ext cx="0" cy="6"/>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22" name="Line 333">
                    <a:extLst>
                      <a:ext uri="{FF2B5EF4-FFF2-40B4-BE49-F238E27FC236}">
                        <a16:creationId xmlns:a16="http://schemas.microsoft.com/office/drawing/2014/main" id="{7640FE5E-E8C3-D881-E805-61005C668C1C}"/>
                      </a:ext>
                    </a:extLst>
                  </p:cNvPr>
                  <p:cNvSpPr>
                    <a:spLocks noChangeShapeType="1"/>
                  </p:cNvSpPr>
                  <p:nvPr/>
                </p:nvSpPr>
                <p:spPr bwMode="auto">
                  <a:xfrm flipV="1">
                    <a:off x="724" y="2556"/>
                    <a:ext cx="0" cy="7"/>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23" name="Line 334">
                    <a:extLst>
                      <a:ext uri="{FF2B5EF4-FFF2-40B4-BE49-F238E27FC236}">
                        <a16:creationId xmlns:a16="http://schemas.microsoft.com/office/drawing/2014/main" id="{C452ABC6-47A0-C2E7-5D04-3A5ADAFF8C7A}"/>
                      </a:ext>
                    </a:extLst>
                  </p:cNvPr>
                  <p:cNvSpPr>
                    <a:spLocks noChangeShapeType="1"/>
                  </p:cNvSpPr>
                  <p:nvPr/>
                </p:nvSpPr>
                <p:spPr bwMode="auto">
                  <a:xfrm flipV="1">
                    <a:off x="724" y="2550"/>
                    <a:ext cx="0" cy="6"/>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24" name="Line 335">
                    <a:extLst>
                      <a:ext uri="{FF2B5EF4-FFF2-40B4-BE49-F238E27FC236}">
                        <a16:creationId xmlns:a16="http://schemas.microsoft.com/office/drawing/2014/main" id="{2E4336D3-5D4A-EF4E-A9E4-BEC69CD1A7EF}"/>
                      </a:ext>
                    </a:extLst>
                  </p:cNvPr>
                  <p:cNvSpPr>
                    <a:spLocks noChangeShapeType="1"/>
                  </p:cNvSpPr>
                  <p:nvPr/>
                </p:nvSpPr>
                <p:spPr bwMode="auto">
                  <a:xfrm flipV="1">
                    <a:off x="724" y="2545"/>
                    <a:ext cx="0" cy="5"/>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25" name="Line 336">
                    <a:extLst>
                      <a:ext uri="{FF2B5EF4-FFF2-40B4-BE49-F238E27FC236}">
                        <a16:creationId xmlns:a16="http://schemas.microsoft.com/office/drawing/2014/main" id="{29598437-3F0F-DD0C-11AD-29EA1B672A8E}"/>
                      </a:ext>
                    </a:extLst>
                  </p:cNvPr>
                  <p:cNvSpPr>
                    <a:spLocks noChangeShapeType="1"/>
                  </p:cNvSpPr>
                  <p:nvPr/>
                </p:nvSpPr>
                <p:spPr bwMode="auto">
                  <a:xfrm flipV="1">
                    <a:off x="724" y="2539"/>
                    <a:ext cx="0" cy="6"/>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26" name="Line 337">
                    <a:extLst>
                      <a:ext uri="{FF2B5EF4-FFF2-40B4-BE49-F238E27FC236}">
                        <a16:creationId xmlns:a16="http://schemas.microsoft.com/office/drawing/2014/main" id="{E5B02887-4563-FDB3-5B54-526BD9749C6E}"/>
                      </a:ext>
                    </a:extLst>
                  </p:cNvPr>
                  <p:cNvSpPr>
                    <a:spLocks noChangeShapeType="1"/>
                  </p:cNvSpPr>
                  <p:nvPr/>
                </p:nvSpPr>
                <p:spPr bwMode="auto">
                  <a:xfrm flipV="1">
                    <a:off x="724" y="2533"/>
                    <a:ext cx="0" cy="6"/>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27" name="Line 338">
                    <a:extLst>
                      <a:ext uri="{FF2B5EF4-FFF2-40B4-BE49-F238E27FC236}">
                        <a16:creationId xmlns:a16="http://schemas.microsoft.com/office/drawing/2014/main" id="{049C827D-3C78-E1A9-82ED-CE04DE2B5DA2}"/>
                      </a:ext>
                    </a:extLst>
                  </p:cNvPr>
                  <p:cNvSpPr>
                    <a:spLocks noChangeShapeType="1"/>
                  </p:cNvSpPr>
                  <p:nvPr/>
                </p:nvSpPr>
                <p:spPr bwMode="auto">
                  <a:xfrm flipV="1">
                    <a:off x="724" y="2527"/>
                    <a:ext cx="0" cy="6"/>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28" name="Line 339">
                    <a:extLst>
                      <a:ext uri="{FF2B5EF4-FFF2-40B4-BE49-F238E27FC236}">
                        <a16:creationId xmlns:a16="http://schemas.microsoft.com/office/drawing/2014/main" id="{E1FA188F-99C0-2A4B-932D-825B7ACB0E3F}"/>
                      </a:ext>
                    </a:extLst>
                  </p:cNvPr>
                  <p:cNvSpPr>
                    <a:spLocks noChangeShapeType="1"/>
                  </p:cNvSpPr>
                  <p:nvPr/>
                </p:nvSpPr>
                <p:spPr bwMode="auto">
                  <a:xfrm flipV="1">
                    <a:off x="724" y="2520"/>
                    <a:ext cx="0" cy="7"/>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29" name="Line 340">
                    <a:extLst>
                      <a:ext uri="{FF2B5EF4-FFF2-40B4-BE49-F238E27FC236}">
                        <a16:creationId xmlns:a16="http://schemas.microsoft.com/office/drawing/2014/main" id="{9C1AC6CA-2363-2DBB-7194-B2CE13110BAD}"/>
                      </a:ext>
                    </a:extLst>
                  </p:cNvPr>
                  <p:cNvSpPr>
                    <a:spLocks noChangeShapeType="1"/>
                  </p:cNvSpPr>
                  <p:nvPr/>
                </p:nvSpPr>
                <p:spPr bwMode="auto">
                  <a:xfrm flipV="1">
                    <a:off x="724" y="2514"/>
                    <a:ext cx="0" cy="6"/>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30" name="Line 341">
                    <a:extLst>
                      <a:ext uri="{FF2B5EF4-FFF2-40B4-BE49-F238E27FC236}">
                        <a16:creationId xmlns:a16="http://schemas.microsoft.com/office/drawing/2014/main" id="{967FF360-964C-96B4-49FD-5AF3604C6C14}"/>
                      </a:ext>
                    </a:extLst>
                  </p:cNvPr>
                  <p:cNvSpPr>
                    <a:spLocks noChangeShapeType="1"/>
                  </p:cNvSpPr>
                  <p:nvPr/>
                </p:nvSpPr>
                <p:spPr bwMode="auto">
                  <a:xfrm flipV="1">
                    <a:off x="724" y="2508"/>
                    <a:ext cx="0" cy="6"/>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31" name="Line 342">
                    <a:extLst>
                      <a:ext uri="{FF2B5EF4-FFF2-40B4-BE49-F238E27FC236}">
                        <a16:creationId xmlns:a16="http://schemas.microsoft.com/office/drawing/2014/main" id="{7CA38F1A-8AF2-A310-7F72-348F77AA3A95}"/>
                      </a:ext>
                    </a:extLst>
                  </p:cNvPr>
                  <p:cNvSpPr>
                    <a:spLocks noChangeShapeType="1"/>
                  </p:cNvSpPr>
                  <p:nvPr/>
                </p:nvSpPr>
                <p:spPr bwMode="auto">
                  <a:xfrm flipV="1">
                    <a:off x="724" y="2502"/>
                    <a:ext cx="0" cy="6"/>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32" name="Line 343">
                    <a:extLst>
                      <a:ext uri="{FF2B5EF4-FFF2-40B4-BE49-F238E27FC236}">
                        <a16:creationId xmlns:a16="http://schemas.microsoft.com/office/drawing/2014/main" id="{5EF3B160-63D7-7FC2-EDBE-CE420B70A839}"/>
                      </a:ext>
                    </a:extLst>
                  </p:cNvPr>
                  <p:cNvSpPr>
                    <a:spLocks noChangeShapeType="1"/>
                  </p:cNvSpPr>
                  <p:nvPr/>
                </p:nvSpPr>
                <p:spPr bwMode="auto">
                  <a:xfrm flipV="1">
                    <a:off x="724" y="2496"/>
                    <a:ext cx="0" cy="6"/>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33" name="Line 344">
                    <a:extLst>
                      <a:ext uri="{FF2B5EF4-FFF2-40B4-BE49-F238E27FC236}">
                        <a16:creationId xmlns:a16="http://schemas.microsoft.com/office/drawing/2014/main" id="{EA69113B-A479-F189-6C41-E8B7107585DA}"/>
                      </a:ext>
                    </a:extLst>
                  </p:cNvPr>
                  <p:cNvSpPr>
                    <a:spLocks noChangeShapeType="1"/>
                  </p:cNvSpPr>
                  <p:nvPr/>
                </p:nvSpPr>
                <p:spPr bwMode="auto">
                  <a:xfrm flipV="1">
                    <a:off x="724" y="2490"/>
                    <a:ext cx="0" cy="6"/>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34" name="Line 345">
                    <a:extLst>
                      <a:ext uri="{FF2B5EF4-FFF2-40B4-BE49-F238E27FC236}">
                        <a16:creationId xmlns:a16="http://schemas.microsoft.com/office/drawing/2014/main" id="{1963B45C-1FA8-2F5B-6B8F-0E46494F2D35}"/>
                      </a:ext>
                    </a:extLst>
                  </p:cNvPr>
                  <p:cNvSpPr>
                    <a:spLocks noChangeShapeType="1"/>
                  </p:cNvSpPr>
                  <p:nvPr/>
                </p:nvSpPr>
                <p:spPr bwMode="auto">
                  <a:xfrm flipV="1">
                    <a:off x="724" y="2484"/>
                    <a:ext cx="0" cy="6"/>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35" name="Line 346">
                    <a:extLst>
                      <a:ext uri="{FF2B5EF4-FFF2-40B4-BE49-F238E27FC236}">
                        <a16:creationId xmlns:a16="http://schemas.microsoft.com/office/drawing/2014/main" id="{C3ADBCE5-CAAD-EF2A-02A5-D6CE691065AE}"/>
                      </a:ext>
                    </a:extLst>
                  </p:cNvPr>
                  <p:cNvSpPr>
                    <a:spLocks noChangeShapeType="1"/>
                  </p:cNvSpPr>
                  <p:nvPr/>
                </p:nvSpPr>
                <p:spPr bwMode="auto">
                  <a:xfrm flipV="1">
                    <a:off x="724" y="2477"/>
                    <a:ext cx="0" cy="7"/>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36" name="Line 347">
                    <a:extLst>
                      <a:ext uri="{FF2B5EF4-FFF2-40B4-BE49-F238E27FC236}">
                        <a16:creationId xmlns:a16="http://schemas.microsoft.com/office/drawing/2014/main" id="{11B86009-F43B-789D-D9DC-6AE7E172C09D}"/>
                      </a:ext>
                    </a:extLst>
                  </p:cNvPr>
                  <p:cNvSpPr>
                    <a:spLocks noChangeShapeType="1"/>
                  </p:cNvSpPr>
                  <p:nvPr/>
                </p:nvSpPr>
                <p:spPr bwMode="auto">
                  <a:xfrm flipV="1">
                    <a:off x="724" y="2471"/>
                    <a:ext cx="0" cy="6"/>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37" name="Line 348">
                    <a:extLst>
                      <a:ext uri="{FF2B5EF4-FFF2-40B4-BE49-F238E27FC236}">
                        <a16:creationId xmlns:a16="http://schemas.microsoft.com/office/drawing/2014/main" id="{DEBFAD24-9C88-228B-64F3-E0189780612E}"/>
                      </a:ext>
                    </a:extLst>
                  </p:cNvPr>
                  <p:cNvSpPr>
                    <a:spLocks noChangeShapeType="1"/>
                  </p:cNvSpPr>
                  <p:nvPr/>
                </p:nvSpPr>
                <p:spPr bwMode="auto">
                  <a:xfrm flipV="1">
                    <a:off x="724" y="2465"/>
                    <a:ext cx="0" cy="6"/>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38" name="Line 349">
                    <a:extLst>
                      <a:ext uri="{FF2B5EF4-FFF2-40B4-BE49-F238E27FC236}">
                        <a16:creationId xmlns:a16="http://schemas.microsoft.com/office/drawing/2014/main" id="{FACAF670-754F-A0C6-8504-C74718246F5E}"/>
                      </a:ext>
                    </a:extLst>
                  </p:cNvPr>
                  <p:cNvSpPr>
                    <a:spLocks noChangeShapeType="1"/>
                  </p:cNvSpPr>
                  <p:nvPr/>
                </p:nvSpPr>
                <p:spPr bwMode="auto">
                  <a:xfrm flipV="1">
                    <a:off x="724" y="2459"/>
                    <a:ext cx="0" cy="6"/>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39" name="Line 350">
                    <a:extLst>
                      <a:ext uri="{FF2B5EF4-FFF2-40B4-BE49-F238E27FC236}">
                        <a16:creationId xmlns:a16="http://schemas.microsoft.com/office/drawing/2014/main" id="{03DAD03F-514F-0A94-69EB-677B4ECEAD3C}"/>
                      </a:ext>
                    </a:extLst>
                  </p:cNvPr>
                  <p:cNvSpPr>
                    <a:spLocks noChangeShapeType="1"/>
                  </p:cNvSpPr>
                  <p:nvPr/>
                </p:nvSpPr>
                <p:spPr bwMode="auto">
                  <a:xfrm flipV="1">
                    <a:off x="724" y="2453"/>
                    <a:ext cx="0" cy="6"/>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40" name="Line 351">
                    <a:extLst>
                      <a:ext uri="{FF2B5EF4-FFF2-40B4-BE49-F238E27FC236}">
                        <a16:creationId xmlns:a16="http://schemas.microsoft.com/office/drawing/2014/main" id="{D1F1B836-FBB0-4DE4-EDC1-00F765E9C677}"/>
                      </a:ext>
                    </a:extLst>
                  </p:cNvPr>
                  <p:cNvSpPr>
                    <a:spLocks noChangeShapeType="1"/>
                  </p:cNvSpPr>
                  <p:nvPr/>
                </p:nvSpPr>
                <p:spPr bwMode="auto">
                  <a:xfrm flipV="1">
                    <a:off x="724" y="2447"/>
                    <a:ext cx="0" cy="6"/>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41" name="Line 352">
                    <a:extLst>
                      <a:ext uri="{FF2B5EF4-FFF2-40B4-BE49-F238E27FC236}">
                        <a16:creationId xmlns:a16="http://schemas.microsoft.com/office/drawing/2014/main" id="{78423F64-1EF9-2450-6738-D0A456ED0579}"/>
                      </a:ext>
                    </a:extLst>
                  </p:cNvPr>
                  <p:cNvSpPr>
                    <a:spLocks noChangeShapeType="1"/>
                  </p:cNvSpPr>
                  <p:nvPr/>
                </p:nvSpPr>
                <p:spPr bwMode="auto">
                  <a:xfrm flipV="1">
                    <a:off x="724" y="2440"/>
                    <a:ext cx="0" cy="7"/>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42" name="Line 353">
                    <a:extLst>
                      <a:ext uri="{FF2B5EF4-FFF2-40B4-BE49-F238E27FC236}">
                        <a16:creationId xmlns:a16="http://schemas.microsoft.com/office/drawing/2014/main" id="{4E52FB0B-3E98-63D8-3725-1EE296DEB9A4}"/>
                      </a:ext>
                    </a:extLst>
                  </p:cNvPr>
                  <p:cNvSpPr>
                    <a:spLocks noChangeShapeType="1"/>
                  </p:cNvSpPr>
                  <p:nvPr/>
                </p:nvSpPr>
                <p:spPr bwMode="auto">
                  <a:xfrm flipV="1">
                    <a:off x="724" y="2434"/>
                    <a:ext cx="0" cy="6"/>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43" name="Line 354">
                    <a:extLst>
                      <a:ext uri="{FF2B5EF4-FFF2-40B4-BE49-F238E27FC236}">
                        <a16:creationId xmlns:a16="http://schemas.microsoft.com/office/drawing/2014/main" id="{F36E8949-E5F0-BCCA-FC37-AF5ACA991B16}"/>
                      </a:ext>
                    </a:extLst>
                  </p:cNvPr>
                  <p:cNvSpPr>
                    <a:spLocks noChangeShapeType="1"/>
                  </p:cNvSpPr>
                  <p:nvPr/>
                </p:nvSpPr>
                <p:spPr bwMode="auto">
                  <a:xfrm flipV="1">
                    <a:off x="724" y="2429"/>
                    <a:ext cx="0" cy="5"/>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44" name="Line 355">
                    <a:extLst>
                      <a:ext uri="{FF2B5EF4-FFF2-40B4-BE49-F238E27FC236}">
                        <a16:creationId xmlns:a16="http://schemas.microsoft.com/office/drawing/2014/main" id="{C5B68C44-45D6-C1B0-A77F-29D6C63FE87E}"/>
                      </a:ext>
                    </a:extLst>
                  </p:cNvPr>
                  <p:cNvSpPr>
                    <a:spLocks noChangeShapeType="1"/>
                  </p:cNvSpPr>
                  <p:nvPr/>
                </p:nvSpPr>
                <p:spPr bwMode="auto">
                  <a:xfrm flipV="1">
                    <a:off x="724" y="2423"/>
                    <a:ext cx="0" cy="6"/>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45" name="Line 356">
                    <a:extLst>
                      <a:ext uri="{FF2B5EF4-FFF2-40B4-BE49-F238E27FC236}">
                        <a16:creationId xmlns:a16="http://schemas.microsoft.com/office/drawing/2014/main" id="{C4AF5286-F118-89E7-F369-1A34B38161D2}"/>
                      </a:ext>
                    </a:extLst>
                  </p:cNvPr>
                  <p:cNvSpPr>
                    <a:spLocks noChangeShapeType="1"/>
                  </p:cNvSpPr>
                  <p:nvPr/>
                </p:nvSpPr>
                <p:spPr bwMode="auto">
                  <a:xfrm flipV="1">
                    <a:off x="724" y="2417"/>
                    <a:ext cx="0" cy="6"/>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46" name="Line 357">
                    <a:extLst>
                      <a:ext uri="{FF2B5EF4-FFF2-40B4-BE49-F238E27FC236}">
                        <a16:creationId xmlns:a16="http://schemas.microsoft.com/office/drawing/2014/main" id="{4665FA57-359C-21A7-3935-361DC799B41A}"/>
                      </a:ext>
                    </a:extLst>
                  </p:cNvPr>
                  <p:cNvSpPr>
                    <a:spLocks noChangeShapeType="1"/>
                  </p:cNvSpPr>
                  <p:nvPr/>
                </p:nvSpPr>
                <p:spPr bwMode="auto">
                  <a:xfrm flipV="1">
                    <a:off x="724" y="2411"/>
                    <a:ext cx="0" cy="6"/>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47" name="Line 358">
                    <a:extLst>
                      <a:ext uri="{FF2B5EF4-FFF2-40B4-BE49-F238E27FC236}">
                        <a16:creationId xmlns:a16="http://schemas.microsoft.com/office/drawing/2014/main" id="{3D15FBFD-8971-A8BE-C2DC-22597DE69745}"/>
                      </a:ext>
                    </a:extLst>
                  </p:cNvPr>
                  <p:cNvSpPr>
                    <a:spLocks noChangeShapeType="1"/>
                  </p:cNvSpPr>
                  <p:nvPr/>
                </p:nvSpPr>
                <p:spPr bwMode="auto">
                  <a:xfrm flipV="1">
                    <a:off x="724" y="2404"/>
                    <a:ext cx="0" cy="7"/>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48" name="Line 359">
                    <a:extLst>
                      <a:ext uri="{FF2B5EF4-FFF2-40B4-BE49-F238E27FC236}">
                        <a16:creationId xmlns:a16="http://schemas.microsoft.com/office/drawing/2014/main" id="{ECE9E277-9032-5E3D-DEE8-38753C99B3D7}"/>
                      </a:ext>
                    </a:extLst>
                  </p:cNvPr>
                  <p:cNvSpPr>
                    <a:spLocks noChangeShapeType="1"/>
                  </p:cNvSpPr>
                  <p:nvPr/>
                </p:nvSpPr>
                <p:spPr bwMode="auto">
                  <a:xfrm flipV="1">
                    <a:off x="724" y="2398"/>
                    <a:ext cx="0" cy="6"/>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49" name="Line 360">
                    <a:extLst>
                      <a:ext uri="{FF2B5EF4-FFF2-40B4-BE49-F238E27FC236}">
                        <a16:creationId xmlns:a16="http://schemas.microsoft.com/office/drawing/2014/main" id="{27416027-D997-5B39-226C-531E0B1CCE15}"/>
                      </a:ext>
                    </a:extLst>
                  </p:cNvPr>
                  <p:cNvSpPr>
                    <a:spLocks noChangeShapeType="1"/>
                  </p:cNvSpPr>
                  <p:nvPr/>
                </p:nvSpPr>
                <p:spPr bwMode="auto">
                  <a:xfrm flipV="1">
                    <a:off x="724" y="2392"/>
                    <a:ext cx="0" cy="6"/>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50" name="Line 361">
                    <a:extLst>
                      <a:ext uri="{FF2B5EF4-FFF2-40B4-BE49-F238E27FC236}">
                        <a16:creationId xmlns:a16="http://schemas.microsoft.com/office/drawing/2014/main" id="{AAC25DCF-18D4-27A5-7ADA-52B13BF982D2}"/>
                      </a:ext>
                    </a:extLst>
                  </p:cNvPr>
                  <p:cNvSpPr>
                    <a:spLocks noChangeShapeType="1"/>
                  </p:cNvSpPr>
                  <p:nvPr/>
                </p:nvSpPr>
                <p:spPr bwMode="auto">
                  <a:xfrm flipV="1">
                    <a:off x="724" y="2386"/>
                    <a:ext cx="0" cy="6"/>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51" name="Line 362">
                    <a:extLst>
                      <a:ext uri="{FF2B5EF4-FFF2-40B4-BE49-F238E27FC236}">
                        <a16:creationId xmlns:a16="http://schemas.microsoft.com/office/drawing/2014/main" id="{79A81D03-497A-42E5-2931-7E6E1CE52A35}"/>
                      </a:ext>
                    </a:extLst>
                  </p:cNvPr>
                  <p:cNvSpPr>
                    <a:spLocks noChangeShapeType="1"/>
                  </p:cNvSpPr>
                  <p:nvPr/>
                </p:nvSpPr>
                <p:spPr bwMode="auto">
                  <a:xfrm flipV="1">
                    <a:off x="724" y="2380"/>
                    <a:ext cx="0" cy="6"/>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52" name="Line 363">
                    <a:extLst>
                      <a:ext uri="{FF2B5EF4-FFF2-40B4-BE49-F238E27FC236}">
                        <a16:creationId xmlns:a16="http://schemas.microsoft.com/office/drawing/2014/main" id="{ECC26882-21DC-5375-DDDA-4B4559AD6C69}"/>
                      </a:ext>
                    </a:extLst>
                  </p:cNvPr>
                  <p:cNvSpPr>
                    <a:spLocks noChangeShapeType="1"/>
                  </p:cNvSpPr>
                  <p:nvPr/>
                </p:nvSpPr>
                <p:spPr bwMode="auto">
                  <a:xfrm flipV="1">
                    <a:off x="724" y="2374"/>
                    <a:ext cx="0" cy="6"/>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53" name="Line 364">
                    <a:extLst>
                      <a:ext uri="{FF2B5EF4-FFF2-40B4-BE49-F238E27FC236}">
                        <a16:creationId xmlns:a16="http://schemas.microsoft.com/office/drawing/2014/main" id="{6809AFAB-4FC7-F5B3-A5A0-4CC3EED44B11}"/>
                      </a:ext>
                    </a:extLst>
                  </p:cNvPr>
                  <p:cNvSpPr>
                    <a:spLocks noChangeShapeType="1"/>
                  </p:cNvSpPr>
                  <p:nvPr/>
                </p:nvSpPr>
                <p:spPr bwMode="auto">
                  <a:xfrm flipV="1">
                    <a:off x="724" y="2368"/>
                    <a:ext cx="0" cy="6"/>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54" name="Line 365">
                    <a:extLst>
                      <a:ext uri="{FF2B5EF4-FFF2-40B4-BE49-F238E27FC236}">
                        <a16:creationId xmlns:a16="http://schemas.microsoft.com/office/drawing/2014/main" id="{7C668CBF-373E-D65C-9D8A-2BEA9D56DC30}"/>
                      </a:ext>
                    </a:extLst>
                  </p:cNvPr>
                  <p:cNvSpPr>
                    <a:spLocks noChangeShapeType="1"/>
                  </p:cNvSpPr>
                  <p:nvPr/>
                </p:nvSpPr>
                <p:spPr bwMode="auto">
                  <a:xfrm flipV="1">
                    <a:off x="724" y="2361"/>
                    <a:ext cx="0" cy="7"/>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55" name="Line 366">
                    <a:extLst>
                      <a:ext uri="{FF2B5EF4-FFF2-40B4-BE49-F238E27FC236}">
                        <a16:creationId xmlns:a16="http://schemas.microsoft.com/office/drawing/2014/main" id="{49B5FDE7-BFD8-F4D9-45B7-C393F9D72F32}"/>
                      </a:ext>
                    </a:extLst>
                  </p:cNvPr>
                  <p:cNvSpPr>
                    <a:spLocks noChangeShapeType="1"/>
                  </p:cNvSpPr>
                  <p:nvPr/>
                </p:nvSpPr>
                <p:spPr bwMode="auto">
                  <a:xfrm flipV="1">
                    <a:off x="724" y="2355"/>
                    <a:ext cx="0" cy="6"/>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56" name="Line 367">
                    <a:extLst>
                      <a:ext uri="{FF2B5EF4-FFF2-40B4-BE49-F238E27FC236}">
                        <a16:creationId xmlns:a16="http://schemas.microsoft.com/office/drawing/2014/main" id="{4A06D449-270D-585D-4CD9-CAB0924B9123}"/>
                      </a:ext>
                    </a:extLst>
                  </p:cNvPr>
                  <p:cNvSpPr>
                    <a:spLocks noChangeShapeType="1"/>
                  </p:cNvSpPr>
                  <p:nvPr/>
                </p:nvSpPr>
                <p:spPr bwMode="auto">
                  <a:xfrm flipV="1">
                    <a:off x="724" y="2349"/>
                    <a:ext cx="0" cy="6"/>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57" name="Line 368">
                    <a:extLst>
                      <a:ext uri="{FF2B5EF4-FFF2-40B4-BE49-F238E27FC236}">
                        <a16:creationId xmlns:a16="http://schemas.microsoft.com/office/drawing/2014/main" id="{2308DD96-DC3B-EE14-D156-384C13C91D93}"/>
                      </a:ext>
                    </a:extLst>
                  </p:cNvPr>
                  <p:cNvSpPr>
                    <a:spLocks noChangeShapeType="1"/>
                  </p:cNvSpPr>
                  <p:nvPr/>
                </p:nvSpPr>
                <p:spPr bwMode="auto">
                  <a:xfrm flipV="1">
                    <a:off x="724" y="2343"/>
                    <a:ext cx="0" cy="6"/>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58" name="Line 369">
                    <a:extLst>
                      <a:ext uri="{FF2B5EF4-FFF2-40B4-BE49-F238E27FC236}">
                        <a16:creationId xmlns:a16="http://schemas.microsoft.com/office/drawing/2014/main" id="{DC5118B7-D204-C2A7-5121-DA451D912131}"/>
                      </a:ext>
                    </a:extLst>
                  </p:cNvPr>
                  <p:cNvSpPr>
                    <a:spLocks noChangeShapeType="1"/>
                  </p:cNvSpPr>
                  <p:nvPr/>
                </p:nvSpPr>
                <p:spPr bwMode="auto">
                  <a:xfrm flipV="1">
                    <a:off x="724" y="2337"/>
                    <a:ext cx="0" cy="6"/>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59" name="Line 370">
                    <a:extLst>
                      <a:ext uri="{FF2B5EF4-FFF2-40B4-BE49-F238E27FC236}">
                        <a16:creationId xmlns:a16="http://schemas.microsoft.com/office/drawing/2014/main" id="{6CF22935-BB49-C6D5-3076-9A1A864EC108}"/>
                      </a:ext>
                    </a:extLst>
                  </p:cNvPr>
                  <p:cNvSpPr>
                    <a:spLocks noChangeShapeType="1"/>
                  </p:cNvSpPr>
                  <p:nvPr/>
                </p:nvSpPr>
                <p:spPr bwMode="auto">
                  <a:xfrm flipV="1">
                    <a:off x="724" y="2331"/>
                    <a:ext cx="0" cy="6"/>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60" name="Line 371">
                    <a:extLst>
                      <a:ext uri="{FF2B5EF4-FFF2-40B4-BE49-F238E27FC236}">
                        <a16:creationId xmlns:a16="http://schemas.microsoft.com/office/drawing/2014/main" id="{58AC01F9-4131-A5D5-F52A-39005C5353B2}"/>
                      </a:ext>
                    </a:extLst>
                  </p:cNvPr>
                  <p:cNvSpPr>
                    <a:spLocks noChangeShapeType="1"/>
                  </p:cNvSpPr>
                  <p:nvPr/>
                </p:nvSpPr>
                <p:spPr bwMode="auto">
                  <a:xfrm flipV="1">
                    <a:off x="724" y="2324"/>
                    <a:ext cx="0" cy="7"/>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61" name="Line 372">
                    <a:extLst>
                      <a:ext uri="{FF2B5EF4-FFF2-40B4-BE49-F238E27FC236}">
                        <a16:creationId xmlns:a16="http://schemas.microsoft.com/office/drawing/2014/main" id="{0DFBA1A6-4BE9-4AED-9929-5130391C79DA}"/>
                      </a:ext>
                    </a:extLst>
                  </p:cNvPr>
                  <p:cNvSpPr>
                    <a:spLocks noChangeShapeType="1"/>
                  </p:cNvSpPr>
                  <p:nvPr/>
                </p:nvSpPr>
                <p:spPr bwMode="auto">
                  <a:xfrm flipV="1">
                    <a:off x="724" y="2318"/>
                    <a:ext cx="0" cy="6"/>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62" name="Line 373">
                    <a:extLst>
                      <a:ext uri="{FF2B5EF4-FFF2-40B4-BE49-F238E27FC236}">
                        <a16:creationId xmlns:a16="http://schemas.microsoft.com/office/drawing/2014/main" id="{F8B068E9-CB75-4207-2439-E88E2AC195BF}"/>
                      </a:ext>
                    </a:extLst>
                  </p:cNvPr>
                  <p:cNvSpPr>
                    <a:spLocks noChangeShapeType="1"/>
                  </p:cNvSpPr>
                  <p:nvPr/>
                </p:nvSpPr>
                <p:spPr bwMode="auto">
                  <a:xfrm flipV="1">
                    <a:off x="724" y="2313"/>
                    <a:ext cx="0" cy="5"/>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63" name="Line 374">
                    <a:extLst>
                      <a:ext uri="{FF2B5EF4-FFF2-40B4-BE49-F238E27FC236}">
                        <a16:creationId xmlns:a16="http://schemas.microsoft.com/office/drawing/2014/main" id="{36585EA9-ACA8-E46E-6567-B066BA9C135F}"/>
                      </a:ext>
                    </a:extLst>
                  </p:cNvPr>
                  <p:cNvSpPr>
                    <a:spLocks noChangeShapeType="1"/>
                  </p:cNvSpPr>
                  <p:nvPr/>
                </p:nvSpPr>
                <p:spPr bwMode="auto">
                  <a:xfrm flipV="1">
                    <a:off x="724" y="2307"/>
                    <a:ext cx="0" cy="6"/>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64" name="Line 375">
                    <a:extLst>
                      <a:ext uri="{FF2B5EF4-FFF2-40B4-BE49-F238E27FC236}">
                        <a16:creationId xmlns:a16="http://schemas.microsoft.com/office/drawing/2014/main" id="{1800C33A-C884-BD14-9D3B-4805AA304B28}"/>
                      </a:ext>
                    </a:extLst>
                  </p:cNvPr>
                  <p:cNvSpPr>
                    <a:spLocks noChangeShapeType="1"/>
                  </p:cNvSpPr>
                  <p:nvPr/>
                </p:nvSpPr>
                <p:spPr bwMode="auto">
                  <a:xfrm flipV="1">
                    <a:off x="724" y="2301"/>
                    <a:ext cx="0" cy="6"/>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65" name="Line 376">
                    <a:extLst>
                      <a:ext uri="{FF2B5EF4-FFF2-40B4-BE49-F238E27FC236}">
                        <a16:creationId xmlns:a16="http://schemas.microsoft.com/office/drawing/2014/main" id="{7876B2F0-1E91-1420-1E8D-963BD04C7076}"/>
                      </a:ext>
                    </a:extLst>
                  </p:cNvPr>
                  <p:cNvSpPr>
                    <a:spLocks noChangeShapeType="1"/>
                  </p:cNvSpPr>
                  <p:nvPr/>
                </p:nvSpPr>
                <p:spPr bwMode="auto">
                  <a:xfrm flipV="1">
                    <a:off x="724" y="2295"/>
                    <a:ext cx="0" cy="6"/>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66" name="Line 377">
                    <a:extLst>
                      <a:ext uri="{FF2B5EF4-FFF2-40B4-BE49-F238E27FC236}">
                        <a16:creationId xmlns:a16="http://schemas.microsoft.com/office/drawing/2014/main" id="{D7DF30A0-A165-46D3-C4CF-0C904A2E7DB4}"/>
                      </a:ext>
                    </a:extLst>
                  </p:cNvPr>
                  <p:cNvSpPr>
                    <a:spLocks noChangeShapeType="1"/>
                  </p:cNvSpPr>
                  <p:nvPr/>
                </p:nvSpPr>
                <p:spPr bwMode="auto">
                  <a:xfrm flipV="1">
                    <a:off x="724" y="2289"/>
                    <a:ext cx="0" cy="6"/>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67" name="Line 378">
                    <a:extLst>
                      <a:ext uri="{FF2B5EF4-FFF2-40B4-BE49-F238E27FC236}">
                        <a16:creationId xmlns:a16="http://schemas.microsoft.com/office/drawing/2014/main" id="{E8849B50-F7BF-2367-644F-5E22F6347A18}"/>
                      </a:ext>
                    </a:extLst>
                  </p:cNvPr>
                  <p:cNvSpPr>
                    <a:spLocks noChangeShapeType="1"/>
                  </p:cNvSpPr>
                  <p:nvPr/>
                </p:nvSpPr>
                <p:spPr bwMode="auto">
                  <a:xfrm flipV="1">
                    <a:off x="724" y="2282"/>
                    <a:ext cx="0" cy="7"/>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68" name="Line 379">
                    <a:extLst>
                      <a:ext uri="{FF2B5EF4-FFF2-40B4-BE49-F238E27FC236}">
                        <a16:creationId xmlns:a16="http://schemas.microsoft.com/office/drawing/2014/main" id="{41D49B57-8E40-E815-37F9-A0FD208AA9AC}"/>
                      </a:ext>
                    </a:extLst>
                  </p:cNvPr>
                  <p:cNvSpPr>
                    <a:spLocks noChangeShapeType="1"/>
                  </p:cNvSpPr>
                  <p:nvPr/>
                </p:nvSpPr>
                <p:spPr bwMode="auto">
                  <a:xfrm flipV="1">
                    <a:off x="724" y="2276"/>
                    <a:ext cx="0" cy="6"/>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69" name="Line 380">
                    <a:extLst>
                      <a:ext uri="{FF2B5EF4-FFF2-40B4-BE49-F238E27FC236}">
                        <a16:creationId xmlns:a16="http://schemas.microsoft.com/office/drawing/2014/main" id="{91AA15C4-59C6-4BC2-727D-9D938ECA1163}"/>
                      </a:ext>
                    </a:extLst>
                  </p:cNvPr>
                  <p:cNvSpPr>
                    <a:spLocks noChangeShapeType="1"/>
                  </p:cNvSpPr>
                  <p:nvPr/>
                </p:nvSpPr>
                <p:spPr bwMode="auto">
                  <a:xfrm flipV="1">
                    <a:off x="724" y="2270"/>
                    <a:ext cx="0" cy="6"/>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70" name="Line 381">
                    <a:extLst>
                      <a:ext uri="{FF2B5EF4-FFF2-40B4-BE49-F238E27FC236}">
                        <a16:creationId xmlns:a16="http://schemas.microsoft.com/office/drawing/2014/main" id="{9E281F37-05F4-94D8-B2B2-BBCD73EF7E36}"/>
                      </a:ext>
                    </a:extLst>
                  </p:cNvPr>
                  <p:cNvSpPr>
                    <a:spLocks noChangeShapeType="1"/>
                  </p:cNvSpPr>
                  <p:nvPr/>
                </p:nvSpPr>
                <p:spPr bwMode="auto">
                  <a:xfrm flipV="1">
                    <a:off x="724" y="2264"/>
                    <a:ext cx="0" cy="6"/>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71" name="Line 382">
                    <a:extLst>
                      <a:ext uri="{FF2B5EF4-FFF2-40B4-BE49-F238E27FC236}">
                        <a16:creationId xmlns:a16="http://schemas.microsoft.com/office/drawing/2014/main" id="{AE25A270-CB0D-0DB0-DC1D-EAC7D6774D76}"/>
                      </a:ext>
                    </a:extLst>
                  </p:cNvPr>
                  <p:cNvSpPr>
                    <a:spLocks noChangeShapeType="1"/>
                  </p:cNvSpPr>
                  <p:nvPr/>
                </p:nvSpPr>
                <p:spPr bwMode="auto">
                  <a:xfrm flipV="1">
                    <a:off x="724" y="2258"/>
                    <a:ext cx="0" cy="6"/>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72" name="Line 383">
                    <a:extLst>
                      <a:ext uri="{FF2B5EF4-FFF2-40B4-BE49-F238E27FC236}">
                        <a16:creationId xmlns:a16="http://schemas.microsoft.com/office/drawing/2014/main" id="{EAF76DB0-FC6A-BA8C-BB7E-404CE951BEBB}"/>
                      </a:ext>
                    </a:extLst>
                  </p:cNvPr>
                  <p:cNvSpPr>
                    <a:spLocks noChangeShapeType="1"/>
                  </p:cNvSpPr>
                  <p:nvPr/>
                </p:nvSpPr>
                <p:spPr bwMode="auto">
                  <a:xfrm flipV="1">
                    <a:off x="724" y="2252"/>
                    <a:ext cx="0" cy="6"/>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73" name="Line 384">
                    <a:extLst>
                      <a:ext uri="{FF2B5EF4-FFF2-40B4-BE49-F238E27FC236}">
                        <a16:creationId xmlns:a16="http://schemas.microsoft.com/office/drawing/2014/main" id="{B4CD48B5-6D76-466E-2BC1-8A3CD22B47D0}"/>
                      </a:ext>
                    </a:extLst>
                  </p:cNvPr>
                  <p:cNvSpPr>
                    <a:spLocks noChangeShapeType="1"/>
                  </p:cNvSpPr>
                  <p:nvPr/>
                </p:nvSpPr>
                <p:spPr bwMode="auto">
                  <a:xfrm flipV="1">
                    <a:off x="724" y="2245"/>
                    <a:ext cx="0" cy="7"/>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74" name="Line 385">
                    <a:extLst>
                      <a:ext uri="{FF2B5EF4-FFF2-40B4-BE49-F238E27FC236}">
                        <a16:creationId xmlns:a16="http://schemas.microsoft.com/office/drawing/2014/main" id="{0AFE32AD-86AE-1292-C7A4-E9B188606052}"/>
                      </a:ext>
                    </a:extLst>
                  </p:cNvPr>
                  <p:cNvSpPr>
                    <a:spLocks noChangeShapeType="1"/>
                  </p:cNvSpPr>
                  <p:nvPr/>
                </p:nvSpPr>
                <p:spPr bwMode="auto">
                  <a:xfrm flipV="1">
                    <a:off x="724" y="2239"/>
                    <a:ext cx="0" cy="6"/>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75" name="Line 386">
                    <a:extLst>
                      <a:ext uri="{FF2B5EF4-FFF2-40B4-BE49-F238E27FC236}">
                        <a16:creationId xmlns:a16="http://schemas.microsoft.com/office/drawing/2014/main" id="{D08023CE-82CD-0162-51AA-4326EEA8C015}"/>
                      </a:ext>
                    </a:extLst>
                  </p:cNvPr>
                  <p:cNvSpPr>
                    <a:spLocks noChangeShapeType="1"/>
                  </p:cNvSpPr>
                  <p:nvPr/>
                </p:nvSpPr>
                <p:spPr bwMode="auto">
                  <a:xfrm flipV="1">
                    <a:off x="724" y="2233"/>
                    <a:ext cx="0" cy="6"/>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76" name="Line 387">
                    <a:extLst>
                      <a:ext uri="{FF2B5EF4-FFF2-40B4-BE49-F238E27FC236}">
                        <a16:creationId xmlns:a16="http://schemas.microsoft.com/office/drawing/2014/main" id="{8BC3F00C-2572-D4F0-C16F-5B409A53078A}"/>
                      </a:ext>
                    </a:extLst>
                  </p:cNvPr>
                  <p:cNvSpPr>
                    <a:spLocks noChangeShapeType="1"/>
                  </p:cNvSpPr>
                  <p:nvPr/>
                </p:nvSpPr>
                <p:spPr bwMode="auto">
                  <a:xfrm flipV="1">
                    <a:off x="724" y="2227"/>
                    <a:ext cx="0" cy="6"/>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77" name="Line 388">
                    <a:extLst>
                      <a:ext uri="{FF2B5EF4-FFF2-40B4-BE49-F238E27FC236}">
                        <a16:creationId xmlns:a16="http://schemas.microsoft.com/office/drawing/2014/main" id="{F8EAC2D2-CA61-4E1A-9A93-9E2303129A64}"/>
                      </a:ext>
                    </a:extLst>
                  </p:cNvPr>
                  <p:cNvSpPr>
                    <a:spLocks noChangeShapeType="1"/>
                  </p:cNvSpPr>
                  <p:nvPr/>
                </p:nvSpPr>
                <p:spPr bwMode="auto">
                  <a:xfrm flipV="1">
                    <a:off x="724" y="2221"/>
                    <a:ext cx="0" cy="6"/>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78" name="Line 389">
                    <a:extLst>
                      <a:ext uri="{FF2B5EF4-FFF2-40B4-BE49-F238E27FC236}">
                        <a16:creationId xmlns:a16="http://schemas.microsoft.com/office/drawing/2014/main" id="{7CBC4E7B-7FB6-AFFB-22BA-9E4229BF0A74}"/>
                      </a:ext>
                    </a:extLst>
                  </p:cNvPr>
                  <p:cNvSpPr>
                    <a:spLocks noChangeShapeType="1"/>
                  </p:cNvSpPr>
                  <p:nvPr/>
                </p:nvSpPr>
                <p:spPr bwMode="auto">
                  <a:xfrm flipV="1">
                    <a:off x="724" y="2215"/>
                    <a:ext cx="0" cy="6"/>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79" name="Line 390">
                    <a:extLst>
                      <a:ext uri="{FF2B5EF4-FFF2-40B4-BE49-F238E27FC236}">
                        <a16:creationId xmlns:a16="http://schemas.microsoft.com/office/drawing/2014/main" id="{F7F4559F-2C1C-C3CE-571B-57DE5AB38D99}"/>
                      </a:ext>
                    </a:extLst>
                  </p:cNvPr>
                  <p:cNvSpPr>
                    <a:spLocks noChangeShapeType="1"/>
                  </p:cNvSpPr>
                  <p:nvPr/>
                </p:nvSpPr>
                <p:spPr bwMode="auto">
                  <a:xfrm flipV="1">
                    <a:off x="724" y="2208"/>
                    <a:ext cx="0" cy="7"/>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80" name="Line 391">
                    <a:extLst>
                      <a:ext uri="{FF2B5EF4-FFF2-40B4-BE49-F238E27FC236}">
                        <a16:creationId xmlns:a16="http://schemas.microsoft.com/office/drawing/2014/main" id="{69988A81-7A9B-7E4C-0D60-59C5E463F753}"/>
                      </a:ext>
                    </a:extLst>
                  </p:cNvPr>
                  <p:cNvSpPr>
                    <a:spLocks noChangeShapeType="1"/>
                  </p:cNvSpPr>
                  <p:nvPr/>
                </p:nvSpPr>
                <p:spPr bwMode="auto">
                  <a:xfrm flipV="1">
                    <a:off x="724" y="2202"/>
                    <a:ext cx="0" cy="6"/>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81" name="Line 392">
                    <a:extLst>
                      <a:ext uri="{FF2B5EF4-FFF2-40B4-BE49-F238E27FC236}">
                        <a16:creationId xmlns:a16="http://schemas.microsoft.com/office/drawing/2014/main" id="{E704E0BB-7E9B-5018-BE9B-51D09A53BC84}"/>
                      </a:ext>
                    </a:extLst>
                  </p:cNvPr>
                  <p:cNvSpPr>
                    <a:spLocks noChangeShapeType="1"/>
                  </p:cNvSpPr>
                  <p:nvPr/>
                </p:nvSpPr>
                <p:spPr bwMode="auto">
                  <a:xfrm flipV="1">
                    <a:off x="724" y="2197"/>
                    <a:ext cx="0" cy="5"/>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82" name="Line 393">
                    <a:extLst>
                      <a:ext uri="{FF2B5EF4-FFF2-40B4-BE49-F238E27FC236}">
                        <a16:creationId xmlns:a16="http://schemas.microsoft.com/office/drawing/2014/main" id="{2A63FEA9-D47B-9E69-CBD5-7489E297FFED}"/>
                      </a:ext>
                    </a:extLst>
                  </p:cNvPr>
                  <p:cNvSpPr>
                    <a:spLocks noChangeShapeType="1"/>
                  </p:cNvSpPr>
                  <p:nvPr/>
                </p:nvSpPr>
                <p:spPr bwMode="auto">
                  <a:xfrm flipV="1">
                    <a:off x="724" y="2191"/>
                    <a:ext cx="0" cy="6"/>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83" name="Line 394">
                    <a:extLst>
                      <a:ext uri="{FF2B5EF4-FFF2-40B4-BE49-F238E27FC236}">
                        <a16:creationId xmlns:a16="http://schemas.microsoft.com/office/drawing/2014/main" id="{AB93746D-2580-BD21-7D05-24A91C489CEF}"/>
                      </a:ext>
                    </a:extLst>
                  </p:cNvPr>
                  <p:cNvSpPr>
                    <a:spLocks noChangeShapeType="1"/>
                  </p:cNvSpPr>
                  <p:nvPr/>
                </p:nvSpPr>
                <p:spPr bwMode="auto">
                  <a:xfrm flipV="1">
                    <a:off x="724" y="2185"/>
                    <a:ext cx="0" cy="6"/>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84" name="Line 395">
                    <a:extLst>
                      <a:ext uri="{FF2B5EF4-FFF2-40B4-BE49-F238E27FC236}">
                        <a16:creationId xmlns:a16="http://schemas.microsoft.com/office/drawing/2014/main" id="{E071F564-62AB-143B-9F1B-E555A3CDB46F}"/>
                      </a:ext>
                    </a:extLst>
                  </p:cNvPr>
                  <p:cNvSpPr>
                    <a:spLocks noChangeShapeType="1"/>
                  </p:cNvSpPr>
                  <p:nvPr/>
                </p:nvSpPr>
                <p:spPr bwMode="auto">
                  <a:xfrm flipV="1">
                    <a:off x="724" y="2179"/>
                    <a:ext cx="0" cy="6"/>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85" name="Line 396">
                    <a:extLst>
                      <a:ext uri="{FF2B5EF4-FFF2-40B4-BE49-F238E27FC236}">
                        <a16:creationId xmlns:a16="http://schemas.microsoft.com/office/drawing/2014/main" id="{22FFB060-05D8-49E0-068E-B29842319198}"/>
                      </a:ext>
                    </a:extLst>
                  </p:cNvPr>
                  <p:cNvSpPr>
                    <a:spLocks noChangeShapeType="1"/>
                  </p:cNvSpPr>
                  <p:nvPr/>
                </p:nvSpPr>
                <p:spPr bwMode="auto">
                  <a:xfrm flipV="1">
                    <a:off x="724" y="2173"/>
                    <a:ext cx="0" cy="6"/>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86" name="Line 397">
                    <a:extLst>
                      <a:ext uri="{FF2B5EF4-FFF2-40B4-BE49-F238E27FC236}">
                        <a16:creationId xmlns:a16="http://schemas.microsoft.com/office/drawing/2014/main" id="{880764F7-C2FA-95B2-D189-D1C528F1F3B0}"/>
                      </a:ext>
                    </a:extLst>
                  </p:cNvPr>
                  <p:cNvSpPr>
                    <a:spLocks noChangeShapeType="1"/>
                  </p:cNvSpPr>
                  <p:nvPr/>
                </p:nvSpPr>
                <p:spPr bwMode="auto">
                  <a:xfrm flipV="1">
                    <a:off x="724" y="2166"/>
                    <a:ext cx="0" cy="7"/>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87" name="Line 398">
                    <a:extLst>
                      <a:ext uri="{FF2B5EF4-FFF2-40B4-BE49-F238E27FC236}">
                        <a16:creationId xmlns:a16="http://schemas.microsoft.com/office/drawing/2014/main" id="{2D417DAB-DE3D-8E78-F15B-5E82B9D97767}"/>
                      </a:ext>
                    </a:extLst>
                  </p:cNvPr>
                  <p:cNvSpPr>
                    <a:spLocks noChangeShapeType="1"/>
                  </p:cNvSpPr>
                  <p:nvPr/>
                </p:nvSpPr>
                <p:spPr bwMode="auto">
                  <a:xfrm flipV="1">
                    <a:off x="724" y="2160"/>
                    <a:ext cx="0" cy="6"/>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88" name="Line 399">
                    <a:extLst>
                      <a:ext uri="{FF2B5EF4-FFF2-40B4-BE49-F238E27FC236}">
                        <a16:creationId xmlns:a16="http://schemas.microsoft.com/office/drawing/2014/main" id="{48381EDE-B9C7-942B-BD3C-A46CE1664C93}"/>
                      </a:ext>
                    </a:extLst>
                  </p:cNvPr>
                  <p:cNvSpPr>
                    <a:spLocks noChangeShapeType="1"/>
                  </p:cNvSpPr>
                  <p:nvPr/>
                </p:nvSpPr>
                <p:spPr bwMode="auto">
                  <a:xfrm flipV="1">
                    <a:off x="724" y="2154"/>
                    <a:ext cx="0" cy="6"/>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89" name="Line 400">
                    <a:extLst>
                      <a:ext uri="{FF2B5EF4-FFF2-40B4-BE49-F238E27FC236}">
                        <a16:creationId xmlns:a16="http://schemas.microsoft.com/office/drawing/2014/main" id="{E1500DA4-2E41-E9A3-E4EC-38E1B733383F}"/>
                      </a:ext>
                    </a:extLst>
                  </p:cNvPr>
                  <p:cNvSpPr>
                    <a:spLocks noChangeShapeType="1"/>
                  </p:cNvSpPr>
                  <p:nvPr/>
                </p:nvSpPr>
                <p:spPr bwMode="auto">
                  <a:xfrm flipV="1">
                    <a:off x="724" y="2148"/>
                    <a:ext cx="0" cy="6"/>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90" name="Line 401">
                    <a:extLst>
                      <a:ext uri="{FF2B5EF4-FFF2-40B4-BE49-F238E27FC236}">
                        <a16:creationId xmlns:a16="http://schemas.microsoft.com/office/drawing/2014/main" id="{40759473-DC56-460F-EF39-FAAF3DCDAF6E}"/>
                      </a:ext>
                    </a:extLst>
                  </p:cNvPr>
                  <p:cNvSpPr>
                    <a:spLocks noChangeShapeType="1"/>
                  </p:cNvSpPr>
                  <p:nvPr/>
                </p:nvSpPr>
                <p:spPr bwMode="auto">
                  <a:xfrm flipV="1">
                    <a:off x="724" y="2142"/>
                    <a:ext cx="0" cy="6"/>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91" name="Line 402">
                    <a:extLst>
                      <a:ext uri="{FF2B5EF4-FFF2-40B4-BE49-F238E27FC236}">
                        <a16:creationId xmlns:a16="http://schemas.microsoft.com/office/drawing/2014/main" id="{C062F143-3E48-0379-C931-A12E683DB908}"/>
                      </a:ext>
                    </a:extLst>
                  </p:cNvPr>
                  <p:cNvSpPr>
                    <a:spLocks noChangeShapeType="1"/>
                  </p:cNvSpPr>
                  <p:nvPr/>
                </p:nvSpPr>
                <p:spPr bwMode="auto">
                  <a:xfrm flipV="1">
                    <a:off x="724" y="2136"/>
                    <a:ext cx="0" cy="6"/>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92" name="Line 403">
                    <a:extLst>
                      <a:ext uri="{FF2B5EF4-FFF2-40B4-BE49-F238E27FC236}">
                        <a16:creationId xmlns:a16="http://schemas.microsoft.com/office/drawing/2014/main" id="{81ABC1DD-2B39-68DA-A60A-8C1DE7837152}"/>
                      </a:ext>
                    </a:extLst>
                  </p:cNvPr>
                  <p:cNvSpPr>
                    <a:spLocks noChangeShapeType="1"/>
                  </p:cNvSpPr>
                  <p:nvPr/>
                </p:nvSpPr>
                <p:spPr bwMode="auto">
                  <a:xfrm flipV="1">
                    <a:off x="724" y="2129"/>
                    <a:ext cx="0" cy="7"/>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93" name="Line 404">
                    <a:extLst>
                      <a:ext uri="{FF2B5EF4-FFF2-40B4-BE49-F238E27FC236}">
                        <a16:creationId xmlns:a16="http://schemas.microsoft.com/office/drawing/2014/main" id="{BC5D66DF-CCB7-47D2-A96A-3B4CE6344648}"/>
                      </a:ext>
                    </a:extLst>
                  </p:cNvPr>
                  <p:cNvSpPr>
                    <a:spLocks noChangeShapeType="1"/>
                  </p:cNvSpPr>
                  <p:nvPr/>
                </p:nvSpPr>
                <p:spPr bwMode="auto">
                  <a:xfrm flipV="1">
                    <a:off x="724" y="2123"/>
                    <a:ext cx="0" cy="6"/>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94" name="Line 405">
                    <a:extLst>
                      <a:ext uri="{FF2B5EF4-FFF2-40B4-BE49-F238E27FC236}">
                        <a16:creationId xmlns:a16="http://schemas.microsoft.com/office/drawing/2014/main" id="{D357DAC4-6D36-8E4B-1C0F-99C8762C13FD}"/>
                      </a:ext>
                    </a:extLst>
                  </p:cNvPr>
                  <p:cNvSpPr>
                    <a:spLocks noChangeShapeType="1"/>
                  </p:cNvSpPr>
                  <p:nvPr/>
                </p:nvSpPr>
                <p:spPr bwMode="auto">
                  <a:xfrm flipV="1">
                    <a:off x="724" y="2117"/>
                    <a:ext cx="0" cy="6"/>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95" name="Line 406">
                    <a:extLst>
                      <a:ext uri="{FF2B5EF4-FFF2-40B4-BE49-F238E27FC236}">
                        <a16:creationId xmlns:a16="http://schemas.microsoft.com/office/drawing/2014/main" id="{A16A4A2F-2DE9-E921-23F4-7626DD23291E}"/>
                      </a:ext>
                    </a:extLst>
                  </p:cNvPr>
                  <p:cNvSpPr>
                    <a:spLocks noChangeShapeType="1"/>
                  </p:cNvSpPr>
                  <p:nvPr/>
                </p:nvSpPr>
                <p:spPr bwMode="auto">
                  <a:xfrm flipV="1">
                    <a:off x="724" y="2111"/>
                    <a:ext cx="0" cy="6"/>
                  </a:xfrm>
                  <a:prstGeom prst="line">
                    <a:avLst/>
                  </a:prstGeom>
                  <a:grp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1" name="Line 408">
                  <a:extLst>
                    <a:ext uri="{FF2B5EF4-FFF2-40B4-BE49-F238E27FC236}">
                      <a16:creationId xmlns:a16="http://schemas.microsoft.com/office/drawing/2014/main" id="{AF44E837-F079-2806-AFD5-39AC8FB16080}"/>
                    </a:ext>
                  </a:extLst>
                </p:cNvPr>
                <p:cNvSpPr>
                  <a:spLocks noChangeShapeType="1"/>
                </p:cNvSpPr>
                <p:nvPr/>
              </p:nvSpPr>
              <p:spPr bwMode="auto">
                <a:xfrm flipV="1">
                  <a:off x="1916339" y="3637900"/>
                  <a:ext cx="0" cy="17215"/>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 name="Line 409">
                  <a:extLst>
                    <a:ext uri="{FF2B5EF4-FFF2-40B4-BE49-F238E27FC236}">
                      <a16:creationId xmlns:a16="http://schemas.microsoft.com/office/drawing/2014/main" id="{916F95E4-6429-458D-D654-2B24D2618830}"/>
                    </a:ext>
                  </a:extLst>
                </p:cNvPr>
                <p:cNvSpPr>
                  <a:spLocks noChangeShapeType="1"/>
                </p:cNvSpPr>
                <p:nvPr/>
              </p:nvSpPr>
              <p:spPr bwMode="auto">
                <a:xfrm flipV="1">
                  <a:off x="1916339" y="3620685"/>
                  <a:ext cx="0" cy="17215"/>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 name="Line 410">
                  <a:extLst>
                    <a:ext uri="{FF2B5EF4-FFF2-40B4-BE49-F238E27FC236}">
                      <a16:creationId xmlns:a16="http://schemas.microsoft.com/office/drawing/2014/main" id="{42EFF5E0-EABC-0FF1-1986-0D84AE9B4A0E}"/>
                    </a:ext>
                  </a:extLst>
                </p:cNvPr>
                <p:cNvSpPr>
                  <a:spLocks noChangeShapeType="1"/>
                </p:cNvSpPr>
                <p:nvPr/>
              </p:nvSpPr>
              <p:spPr bwMode="auto">
                <a:xfrm flipV="1">
                  <a:off x="1916339" y="3600601"/>
                  <a:ext cx="0" cy="20084"/>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 name="Line 411">
                  <a:extLst>
                    <a:ext uri="{FF2B5EF4-FFF2-40B4-BE49-F238E27FC236}">
                      <a16:creationId xmlns:a16="http://schemas.microsoft.com/office/drawing/2014/main" id="{01E68C67-6BB4-153D-0D36-C59F53BA1537}"/>
                    </a:ext>
                  </a:extLst>
                </p:cNvPr>
                <p:cNvSpPr>
                  <a:spLocks noChangeShapeType="1"/>
                </p:cNvSpPr>
                <p:nvPr/>
              </p:nvSpPr>
              <p:spPr bwMode="auto">
                <a:xfrm flipV="1">
                  <a:off x="1916339" y="3586255"/>
                  <a:ext cx="0" cy="14346"/>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 name="Line 412">
                  <a:extLst>
                    <a:ext uri="{FF2B5EF4-FFF2-40B4-BE49-F238E27FC236}">
                      <a16:creationId xmlns:a16="http://schemas.microsoft.com/office/drawing/2014/main" id="{95E307B5-29F0-282D-7E6A-BA6239787920}"/>
                    </a:ext>
                  </a:extLst>
                </p:cNvPr>
                <p:cNvSpPr>
                  <a:spLocks noChangeShapeType="1"/>
                </p:cNvSpPr>
                <p:nvPr/>
              </p:nvSpPr>
              <p:spPr bwMode="auto">
                <a:xfrm flipV="1">
                  <a:off x="1916339" y="3569040"/>
                  <a:ext cx="0" cy="17215"/>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 name="Line 413">
                  <a:extLst>
                    <a:ext uri="{FF2B5EF4-FFF2-40B4-BE49-F238E27FC236}">
                      <a16:creationId xmlns:a16="http://schemas.microsoft.com/office/drawing/2014/main" id="{A69D1460-47F5-2043-47BE-3E7CA49F8763}"/>
                    </a:ext>
                  </a:extLst>
                </p:cNvPr>
                <p:cNvSpPr>
                  <a:spLocks noChangeShapeType="1"/>
                </p:cNvSpPr>
                <p:nvPr/>
              </p:nvSpPr>
              <p:spPr bwMode="auto">
                <a:xfrm flipV="1">
                  <a:off x="1916339" y="3551825"/>
                  <a:ext cx="0" cy="17215"/>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Line 414">
                  <a:extLst>
                    <a:ext uri="{FF2B5EF4-FFF2-40B4-BE49-F238E27FC236}">
                      <a16:creationId xmlns:a16="http://schemas.microsoft.com/office/drawing/2014/main" id="{F04C09C4-48BC-D661-9B6D-06AF14E776D7}"/>
                    </a:ext>
                  </a:extLst>
                </p:cNvPr>
                <p:cNvSpPr>
                  <a:spLocks noChangeShapeType="1"/>
                </p:cNvSpPr>
                <p:nvPr/>
              </p:nvSpPr>
              <p:spPr bwMode="auto">
                <a:xfrm flipV="1">
                  <a:off x="1916339" y="3534610"/>
                  <a:ext cx="0" cy="17215"/>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 name="Line 415">
                  <a:extLst>
                    <a:ext uri="{FF2B5EF4-FFF2-40B4-BE49-F238E27FC236}">
                      <a16:creationId xmlns:a16="http://schemas.microsoft.com/office/drawing/2014/main" id="{6E28A416-6D4C-AE34-0324-EC7FC4E572DE}"/>
                    </a:ext>
                  </a:extLst>
                </p:cNvPr>
                <p:cNvSpPr>
                  <a:spLocks noChangeShapeType="1"/>
                </p:cNvSpPr>
                <p:nvPr/>
              </p:nvSpPr>
              <p:spPr bwMode="auto">
                <a:xfrm flipV="1">
                  <a:off x="1916339" y="3517395"/>
                  <a:ext cx="0" cy="17215"/>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 name="Line 416">
                  <a:extLst>
                    <a:ext uri="{FF2B5EF4-FFF2-40B4-BE49-F238E27FC236}">
                      <a16:creationId xmlns:a16="http://schemas.microsoft.com/office/drawing/2014/main" id="{A4C394A7-9F4E-BB64-D7D8-BAE038E97633}"/>
                    </a:ext>
                  </a:extLst>
                </p:cNvPr>
                <p:cNvSpPr>
                  <a:spLocks noChangeShapeType="1"/>
                </p:cNvSpPr>
                <p:nvPr/>
              </p:nvSpPr>
              <p:spPr bwMode="auto">
                <a:xfrm flipV="1">
                  <a:off x="1916339" y="3500180"/>
                  <a:ext cx="0" cy="17215"/>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 name="Line 417">
                  <a:extLst>
                    <a:ext uri="{FF2B5EF4-FFF2-40B4-BE49-F238E27FC236}">
                      <a16:creationId xmlns:a16="http://schemas.microsoft.com/office/drawing/2014/main" id="{4F6484FD-8C3A-0BB4-DC5D-3E5EC18EC859}"/>
                    </a:ext>
                  </a:extLst>
                </p:cNvPr>
                <p:cNvSpPr>
                  <a:spLocks noChangeShapeType="1"/>
                </p:cNvSpPr>
                <p:nvPr/>
              </p:nvSpPr>
              <p:spPr bwMode="auto">
                <a:xfrm flipV="1">
                  <a:off x="1916339" y="3480096"/>
                  <a:ext cx="0" cy="20084"/>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 name="Line 418">
                  <a:extLst>
                    <a:ext uri="{FF2B5EF4-FFF2-40B4-BE49-F238E27FC236}">
                      <a16:creationId xmlns:a16="http://schemas.microsoft.com/office/drawing/2014/main" id="{E5587ED9-E800-E57F-004B-380519498757}"/>
                    </a:ext>
                  </a:extLst>
                </p:cNvPr>
                <p:cNvSpPr>
                  <a:spLocks noChangeShapeType="1"/>
                </p:cNvSpPr>
                <p:nvPr/>
              </p:nvSpPr>
              <p:spPr bwMode="auto">
                <a:xfrm flipV="1">
                  <a:off x="1916339" y="3462881"/>
                  <a:ext cx="0" cy="17215"/>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Line 419">
                  <a:extLst>
                    <a:ext uri="{FF2B5EF4-FFF2-40B4-BE49-F238E27FC236}">
                      <a16:creationId xmlns:a16="http://schemas.microsoft.com/office/drawing/2014/main" id="{7FECF975-5B72-BDC5-32EA-9B5D327B47CF}"/>
                    </a:ext>
                  </a:extLst>
                </p:cNvPr>
                <p:cNvSpPr>
                  <a:spLocks noChangeShapeType="1"/>
                </p:cNvSpPr>
                <p:nvPr/>
              </p:nvSpPr>
              <p:spPr bwMode="auto">
                <a:xfrm flipV="1">
                  <a:off x="1916339" y="3445666"/>
                  <a:ext cx="0" cy="17215"/>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Line 420">
                  <a:extLst>
                    <a:ext uri="{FF2B5EF4-FFF2-40B4-BE49-F238E27FC236}">
                      <a16:creationId xmlns:a16="http://schemas.microsoft.com/office/drawing/2014/main" id="{294DF9BF-FCFC-BFDB-7B13-18B585ACF834}"/>
                    </a:ext>
                  </a:extLst>
                </p:cNvPr>
                <p:cNvSpPr>
                  <a:spLocks noChangeShapeType="1"/>
                </p:cNvSpPr>
                <p:nvPr/>
              </p:nvSpPr>
              <p:spPr bwMode="auto">
                <a:xfrm flipV="1">
                  <a:off x="1916339" y="3428451"/>
                  <a:ext cx="0" cy="17215"/>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Line 421">
                  <a:extLst>
                    <a:ext uri="{FF2B5EF4-FFF2-40B4-BE49-F238E27FC236}">
                      <a16:creationId xmlns:a16="http://schemas.microsoft.com/office/drawing/2014/main" id="{6A61A18C-CC89-B122-C43C-1B62C48B178E}"/>
                    </a:ext>
                  </a:extLst>
                </p:cNvPr>
                <p:cNvSpPr>
                  <a:spLocks noChangeShapeType="1"/>
                </p:cNvSpPr>
                <p:nvPr/>
              </p:nvSpPr>
              <p:spPr bwMode="auto">
                <a:xfrm flipV="1">
                  <a:off x="1916339" y="3411237"/>
                  <a:ext cx="0" cy="17215"/>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 name="Line 422">
                  <a:extLst>
                    <a:ext uri="{FF2B5EF4-FFF2-40B4-BE49-F238E27FC236}">
                      <a16:creationId xmlns:a16="http://schemas.microsoft.com/office/drawing/2014/main" id="{0E0AD49C-5B37-A1A6-9DF8-F97DA863FACC}"/>
                    </a:ext>
                  </a:extLst>
                </p:cNvPr>
                <p:cNvSpPr>
                  <a:spLocks noChangeShapeType="1"/>
                </p:cNvSpPr>
                <p:nvPr/>
              </p:nvSpPr>
              <p:spPr bwMode="auto">
                <a:xfrm flipV="1">
                  <a:off x="1916339" y="3394022"/>
                  <a:ext cx="0" cy="17215"/>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 name="Line 423">
                  <a:extLst>
                    <a:ext uri="{FF2B5EF4-FFF2-40B4-BE49-F238E27FC236}">
                      <a16:creationId xmlns:a16="http://schemas.microsoft.com/office/drawing/2014/main" id="{2ABB25CC-CA29-9CBF-AF40-54B5FC747C80}"/>
                    </a:ext>
                  </a:extLst>
                </p:cNvPr>
                <p:cNvSpPr>
                  <a:spLocks noChangeShapeType="1"/>
                </p:cNvSpPr>
                <p:nvPr/>
              </p:nvSpPr>
              <p:spPr bwMode="auto">
                <a:xfrm flipV="1">
                  <a:off x="1916339" y="3373938"/>
                  <a:ext cx="0" cy="20084"/>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Line 424">
                  <a:extLst>
                    <a:ext uri="{FF2B5EF4-FFF2-40B4-BE49-F238E27FC236}">
                      <a16:creationId xmlns:a16="http://schemas.microsoft.com/office/drawing/2014/main" id="{463490F8-2A16-D8F2-57F8-F4C695AD1D69}"/>
                    </a:ext>
                  </a:extLst>
                </p:cNvPr>
                <p:cNvSpPr>
                  <a:spLocks noChangeShapeType="1"/>
                </p:cNvSpPr>
                <p:nvPr/>
              </p:nvSpPr>
              <p:spPr bwMode="auto">
                <a:xfrm flipV="1">
                  <a:off x="1916339" y="3356723"/>
                  <a:ext cx="0" cy="17215"/>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 name="Line 425">
                  <a:extLst>
                    <a:ext uri="{FF2B5EF4-FFF2-40B4-BE49-F238E27FC236}">
                      <a16:creationId xmlns:a16="http://schemas.microsoft.com/office/drawing/2014/main" id="{7471493F-00A4-33D2-74E4-112B5838FDA9}"/>
                    </a:ext>
                  </a:extLst>
                </p:cNvPr>
                <p:cNvSpPr>
                  <a:spLocks noChangeShapeType="1"/>
                </p:cNvSpPr>
                <p:nvPr/>
              </p:nvSpPr>
              <p:spPr bwMode="auto">
                <a:xfrm flipV="1">
                  <a:off x="1916339" y="3339508"/>
                  <a:ext cx="0" cy="17215"/>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Line 426">
                  <a:extLst>
                    <a:ext uri="{FF2B5EF4-FFF2-40B4-BE49-F238E27FC236}">
                      <a16:creationId xmlns:a16="http://schemas.microsoft.com/office/drawing/2014/main" id="{573EC356-2561-2603-53F8-CB3AE7C3169D}"/>
                    </a:ext>
                  </a:extLst>
                </p:cNvPr>
                <p:cNvSpPr>
                  <a:spLocks noChangeShapeType="1"/>
                </p:cNvSpPr>
                <p:nvPr/>
              </p:nvSpPr>
              <p:spPr bwMode="auto">
                <a:xfrm flipV="1">
                  <a:off x="1916339" y="3322293"/>
                  <a:ext cx="0" cy="17215"/>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0" name="Line 427">
                  <a:extLst>
                    <a:ext uri="{FF2B5EF4-FFF2-40B4-BE49-F238E27FC236}">
                      <a16:creationId xmlns:a16="http://schemas.microsoft.com/office/drawing/2014/main" id="{D2F66C40-CFB2-ABE1-BB18-25299398FB56}"/>
                    </a:ext>
                  </a:extLst>
                </p:cNvPr>
                <p:cNvSpPr>
                  <a:spLocks noChangeShapeType="1"/>
                </p:cNvSpPr>
                <p:nvPr/>
              </p:nvSpPr>
              <p:spPr bwMode="auto">
                <a:xfrm flipV="1">
                  <a:off x="1916339" y="3305078"/>
                  <a:ext cx="0" cy="17215"/>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1" name="Line 428">
                  <a:extLst>
                    <a:ext uri="{FF2B5EF4-FFF2-40B4-BE49-F238E27FC236}">
                      <a16:creationId xmlns:a16="http://schemas.microsoft.com/office/drawing/2014/main" id="{ED057148-7AD3-B220-1CEC-FDE9FAC44758}"/>
                    </a:ext>
                  </a:extLst>
                </p:cNvPr>
                <p:cNvSpPr>
                  <a:spLocks noChangeShapeType="1"/>
                </p:cNvSpPr>
                <p:nvPr/>
              </p:nvSpPr>
              <p:spPr bwMode="auto">
                <a:xfrm flipV="1">
                  <a:off x="1916339" y="3287863"/>
                  <a:ext cx="0" cy="17215"/>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2" name="Line 429">
                  <a:extLst>
                    <a:ext uri="{FF2B5EF4-FFF2-40B4-BE49-F238E27FC236}">
                      <a16:creationId xmlns:a16="http://schemas.microsoft.com/office/drawing/2014/main" id="{128EBC98-E4AD-78CD-F3B5-D177286F2B85}"/>
                    </a:ext>
                  </a:extLst>
                </p:cNvPr>
                <p:cNvSpPr>
                  <a:spLocks noChangeShapeType="1"/>
                </p:cNvSpPr>
                <p:nvPr/>
              </p:nvSpPr>
              <p:spPr bwMode="auto">
                <a:xfrm flipV="1">
                  <a:off x="1916339" y="3270648"/>
                  <a:ext cx="0" cy="17215"/>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97" name="Line 430">
                  <a:extLst>
                    <a:ext uri="{FF2B5EF4-FFF2-40B4-BE49-F238E27FC236}">
                      <a16:creationId xmlns:a16="http://schemas.microsoft.com/office/drawing/2014/main" id="{8D64DF8A-C09B-DF61-1881-9D1598242FB8}"/>
                    </a:ext>
                  </a:extLst>
                </p:cNvPr>
                <p:cNvSpPr>
                  <a:spLocks noChangeShapeType="1"/>
                </p:cNvSpPr>
                <p:nvPr/>
              </p:nvSpPr>
              <p:spPr bwMode="auto">
                <a:xfrm flipV="1">
                  <a:off x="1916339" y="3253433"/>
                  <a:ext cx="0" cy="17215"/>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98" name="Line 431">
                  <a:extLst>
                    <a:ext uri="{FF2B5EF4-FFF2-40B4-BE49-F238E27FC236}">
                      <a16:creationId xmlns:a16="http://schemas.microsoft.com/office/drawing/2014/main" id="{9FB99CB9-62E2-2C35-8397-D70321506151}"/>
                    </a:ext>
                  </a:extLst>
                </p:cNvPr>
                <p:cNvSpPr>
                  <a:spLocks noChangeShapeType="1"/>
                </p:cNvSpPr>
                <p:nvPr/>
              </p:nvSpPr>
              <p:spPr bwMode="auto">
                <a:xfrm flipV="1">
                  <a:off x="1916339" y="3236218"/>
                  <a:ext cx="0" cy="17215"/>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99" name="Line 432">
                  <a:extLst>
                    <a:ext uri="{FF2B5EF4-FFF2-40B4-BE49-F238E27FC236}">
                      <a16:creationId xmlns:a16="http://schemas.microsoft.com/office/drawing/2014/main" id="{8D2EDF90-1946-D1F0-DC07-E3189A669388}"/>
                    </a:ext>
                  </a:extLst>
                </p:cNvPr>
                <p:cNvSpPr>
                  <a:spLocks noChangeShapeType="1"/>
                </p:cNvSpPr>
                <p:nvPr/>
              </p:nvSpPr>
              <p:spPr bwMode="auto">
                <a:xfrm flipV="1">
                  <a:off x="1916339" y="3219003"/>
                  <a:ext cx="0" cy="17215"/>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00" name="Line 433">
                  <a:extLst>
                    <a:ext uri="{FF2B5EF4-FFF2-40B4-BE49-F238E27FC236}">
                      <a16:creationId xmlns:a16="http://schemas.microsoft.com/office/drawing/2014/main" id="{91458542-2914-4118-3D8F-4FA33568E859}"/>
                    </a:ext>
                  </a:extLst>
                </p:cNvPr>
                <p:cNvSpPr>
                  <a:spLocks noChangeShapeType="1"/>
                </p:cNvSpPr>
                <p:nvPr/>
              </p:nvSpPr>
              <p:spPr bwMode="auto">
                <a:xfrm flipV="1">
                  <a:off x="1916339" y="3201788"/>
                  <a:ext cx="0" cy="17215"/>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01" name="Line 434">
                  <a:extLst>
                    <a:ext uri="{FF2B5EF4-FFF2-40B4-BE49-F238E27FC236}">
                      <a16:creationId xmlns:a16="http://schemas.microsoft.com/office/drawing/2014/main" id="{AF41F760-EEA0-CDF0-79A3-E05D98C1D91B}"/>
                    </a:ext>
                  </a:extLst>
                </p:cNvPr>
                <p:cNvSpPr>
                  <a:spLocks noChangeShapeType="1"/>
                </p:cNvSpPr>
                <p:nvPr/>
              </p:nvSpPr>
              <p:spPr bwMode="auto">
                <a:xfrm flipV="1">
                  <a:off x="1916339" y="3184574"/>
                  <a:ext cx="0" cy="17215"/>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02" name="Line 435">
                  <a:extLst>
                    <a:ext uri="{FF2B5EF4-FFF2-40B4-BE49-F238E27FC236}">
                      <a16:creationId xmlns:a16="http://schemas.microsoft.com/office/drawing/2014/main" id="{BBE435B5-237F-4A92-1337-BF60A6D28470}"/>
                    </a:ext>
                  </a:extLst>
                </p:cNvPr>
                <p:cNvSpPr>
                  <a:spLocks noChangeShapeType="1"/>
                </p:cNvSpPr>
                <p:nvPr/>
              </p:nvSpPr>
              <p:spPr bwMode="auto">
                <a:xfrm flipV="1">
                  <a:off x="1916339" y="3167359"/>
                  <a:ext cx="0" cy="17215"/>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03" name="Line 436">
                  <a:extLst>
                    <a:ext uri="{FF2B5EF4-FFF2-40B4-BE49-F238E27FC236}">
                      <a16:creationId xmlns:a16="http://schemas.microsoft.com/office/drawing/2014/main" id="{A1E2B0F0-ADEA-7F30-10AD-F88D0F74D945}"/>
                    </a:ext>
                  </a:extLst>
                </p:cNvPr>
                <p:cNvSpPr>
                  <a:spLocks noChangeShapeType="1"/>
                </p:cNvSpPr>
                <p:nvPr/>
              </p:nvSpPr>
              <p:spPr bwMode="auto">
                <a:xfrm flipV="1">
                  <a:off x="1916339" y="3147275"/>
                  <a:ext cx="0" cy="20084"/>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04" name="Line 437">
                  <a:extLst>
                    <a:ext uri="{FF2B5EF4-FFF2-40B4-BE49-F238E27FC236}">
                      <a16:creationId xmlns:a16="http://schemas.microsoft.com/office/drawing/2014/main" id="{E4D47535-2F74-923C-D084-18D964D5953D}"/>
                    </a:ext>
                  </a:extLst>
                </p:cNvPr>
                <p:cNvSpPr>
                  <a:spLocks noChangeShapeType="1"/>
                </p:cNvSpPr>
                <p:nvPr/>
              </p:nvSpPr>
              <p:spPr bwMode="auto">
                <a:xfrm flipV="1">
                  <a:off x="1916339" y="3130060"/>
                  <a:ext cx="0" cy="17215"/>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05" name="Line 438">
                  <a:extLst>
                    <a:ext uri="{FF2B5EF4-FFF2-40B4-BE49-F238E27FC236}">
                      <a16:creationId xmlns:a16="http://schemas.microsoft.com/office/drawing/2014/main" id="{C187FE04-4B5E-A194-E647-CF6BAF1C14A6}"/>
                    </a:ext>
                  </a:extLst>
                </p:cNvPr>
                <p:cNvSpPr>
                  <a:spLocks noChangeShapeType="1"/>
                </p:cNvSpPr>
                <p:nvPr/>
              </p:nvSpPr>
              <p:spPr bwMode="auto">
                <a:xfrm flipV="1">
                  <a:off x="1916339" y="3112845"/>
                  <a:ext cx="0" cy="17215"/>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06" name="Line 439">
                  <a:extLst>
                    <a:ext uri="{FF2B5EF4-FFF2-40B4-BE49-F238E27FC236}">
                      <a16:creationId xmlns:a16="http://schemas.microsoft.com/office/drawing/2014/main" id="{23DE315C-62DC-BD1B-E603-7F5EF274A793}"/>
                    </a:ext>
                  </a:extLst>
                </p:cNvPr>
                <p:cNvSpPr>
                  <a:spLocks noChangeShapeType="1"/>
                </p:cNvSpPr>
                <p:nvPr/>
              </p:nvSpPr>
              <p:spPr bwMode="auto">
                <a:xfrm flipV="1">
                  <a:off x="1916339" y="3095630"/>
                  <a:ext cx="0" cy="17215"/>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07" name="Line 440">
                  <a:extLst>
                    <a:ext uri="{FF2B5EF4-FFF2-40B4-BE49-F238E27FC236}">
                      <a16:creationId xmlns:a16="http://schemas.microsoft.com/office/drawing/2014/main" id="{86DFB793-74F5-3D4D-A0CF-BAF091F56D14}"/>
                    </a:ext>
                  </a:extLst>
                </p:cNvPr>
                <p:cNvSpPr>
                  <a:spLocks noChangeShapeType="1"/>
                </p:cNvSpPr>
                <p:nvPr/>
              </p:nvSpPr>
              <p:spPr bwMode="auto">
                <a:xfrm flipV="1">
                  <a:off x="1916339" y="3078415"/>
                  <a:ext cx="0" cy="17215"/>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08" name="Line 441">
                  <a:extLst>
                    <a:ext uri="{FF2B5EF4-FFF2-40B4-BE49-F238E27FC236}">
                      <a16:creationId xmlns:a16="http://schemas.microsoft.com/office/drawing/2014/main" id="{4F5F925F-79F6-D243-EDB3-4F7F14361D25}"/>
                    </a:ext>
                  </a:extLst>
                </p:cNvPr>
                <p:cNvSpPr>
                  <a:spLocks noChangeShapeType="1"/>
                </p:cNvSpPr>
                <p:nvPr/>
              </p:nvSpPr>
              <p:spPr bwMode="auto">
                <a:xfrm flipV="1">
                  <a:off x="1916339" y="3061200"/>
                  <a:ext cx="0" cy="17215"/>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09" name="Line 442">
                  <a:extLst>
                    <a:ext uri="{FF2B5EF4-FFF2-40B4-BE49-F238E27FC236}">
                      <a16:creationId xmlns:a16="http://schemas.microsoft.com/office/drawing/2014/main" id="{E2A1E810-5D79-6C73-4167-D12C37D1690E}"/>
                    </a:ext>
                  </a:extLst>
                </p:cNvPr>
                <p:cNvSpPr>
                  <a:spLocks noChangeShapeType="1"/>
                </p:cNvSpPr>
                <p:nvPr/>
              </p:nvSpPr>
              <p:spPr bwMode="auto">
                <a:xfrm flipV="1">
                  <a:off x="1916339" y="3041116"/>
                  <a:ext cx="0" cy="20084"/>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10" name="Line 443">
                  <a:extLst>
                    <a:ext uri="{FF2B5EF4-FFF2-40B4-BE49-F238E27FC236}">
                      <a16:creationId xmlns:a16="http://schemas.microsoft.com/office/drawing/2014/main" id="{D1C87FDD-CC46-F5D7-EE61-09541A5FDD8D}"/>
                    </a:ext>
                  </a:extLst>
                </p:cNvPr>
                <p:cNvSpPr>
                  <a:spLocks noChangeShapeType="1"/>
                </p:cNvSpPr>
                <p:nvPr/>
              </p:nvSpPr>
              <p:spPr bwMode="auto">
                <a:xfrm flipV="1">
                  <a:off x="1916339" y="3023901"/>
                  <a:ext cx="0" cy="17215"/>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11" name="Line 444">
                  <a:extLst>
                    <a:ext uri="{FF2B5EF4-FFF2-40B4-BE49-F238E27FC236}">
                      <a16:creationId xmlns:a16="http://schemas.microsoft.com/office/drawing/2014/main" id="{CE6FA848-602C-61ED-5051-142B67AF50E2}"/>
                    </a:ext>
                  </a:extLst>
                </p:cNvPr>
                <p:cNvSpPr>
                  <a:spLocks noChangeShapeType="1"/>
                </p:cNvSpPr>
                <p:nvPr/>
              </p:nvSpPr>
              <p:spPr bwMode="auto">
                <a:xfrm flipV="1">
                  <a:off x="1916339" y="3006686"/>
                  <a:ext cx="0" cy="17215"/>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12" name="Line 445">
                  <a:extLst>
                    <a:ext uri="{FF2B5EF4-FFF2-40B4-BE49-F238E27FC236}">
                      <a16:creationId xmlns:a16="http://schemas.microsoft.com/office/drawing/2014/main" id="{1B93A5A5-8FD0-88B7-3BD0-D7D939F7E116}"/>
                    </a:ext>
                  </a:extLst>
                </p:cNvPr>
                <p:cNvSpPr>
                  <a:spLocks noChangeShapeType="1"/>
                </p:cNvSpPr>
                <p:nvPr/>
              </p:nvSpPr>
              <p:spPr bwMode="auto">
                <a:xfrm flipV="1">
                  <a:off x="1916339" y="2989471"/>
                  <a:ext cx="0" cy="17215"/>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13" name="Line 446">
                  <a:extLst>
                    <a:ext uri="{FF2B5EF4-FFF2-40B4-BE49-F238E27FC236}">
                      <a16:creationId xmlns:a16="http://schemas.microsoft.com/office/drawing/2014/main" id="{2232BA4D-03F3-62BE-28D1-6E492EE3C9FE}"/>
                    </a:ext>
                  </a:extLst>
                </p:cNvPr>
                <p:cNvSpPr>
                  <a:spLocks noChangeShapeType="1"/>
                </p:cNvSpPr>
                <p:nvPr/>
              </p:nvSpPr>
              <p:spPr bwMode="auto">
                <a:xfrm flipV="1">
                  <a:off x="1916339" y="2972256"/>
                  <a:ext cx="0" cy="17215"/>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14" name="Line 447">
                  <a:extLst>
                    <a:ext uri="{FF2B5EF4-FFF2-40B4-BE49-F238E27FC236}">
                      <a16:creationId xmlns:a16="http://schemas.microsoft.com/office/drawing/2014/main" id="{D8AC3057-FAD5-26D2-5CB3-F5CFC5A881C1}"/>
                    </a:ext>
                  </a:extLst>
                </p:cNvPr>
                <p:cNvSpPr>
                  <a:spLocks noChangeShapeType="1"/>
                </p:cNvSpPr>
                <p:nvPr/>
              </p:nvSpPr>
              <p:spPr bwMode="auto">
                <a:xfrm flipV="1">
                  <a:off x="1916339" y="2955041"/>
                  <a:ext cx="0" cy="17215"/>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15" name="Line 448">
                  <a:extLst>
                    <a:ext uri="{FF2B5EF4-FFF2-40B4-BE49-F238E27FC236}">
                      <a16:creationId xmlns:a16="http://schemas.microsoft.com/office/drawing/2014/main" id="{8B081B58-BA4C-41E5-E7C0-22C2783AED95}"/>
                    </a:ext>
                  </a:extLst>
                </p:cNvPr>
                <p:cNvSpPr>
                  <a:spLocks noChangeShapeType="1"/>
                </p:cNvSpPr>
                <p:nvPr/>
              </p:nvSpPr>
              <p:spPr bwMode="auto">
                <a:xfrm flipV="1">
                  <a:off x="1916339" y="2937826"/>
                  <a:ext cx="0" cy="17215"/>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16" name="Line 449">
                  <a:extLst>
                    <a:ext uri="{FF2B5EF4-FFF2-40B4-BE49-F238E27FC236}">
                      <a16:creationId xmlns:a16="http://schemas.microsoft.com/office/drawing/2014/main" id="{20A4451B-ADD5-62D4-533A-496638DF5D1A}"/>
                    </a:ext>
                  </a:extLst>
                </p:cNvPr>
                <p:cNvSpPr>
                  <a:spLocks noChangeShapeType="1"/>
                </p:cNvSpPr>
                <p:nvPr/>
              </p:nvSpPr>
              <p:spPr bwMode="auto">
                <a:xfrm flipV="1">
                  <a:off x="1916339" y="2920611"/>
                  <a:ext cx="0" cy="17215"/>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17" name="Line 450">
                  <a:extLst>
                    <a:ext uri="{FF2B5EF4-FFF2-40B4-BE49-F238E27FC236}">
                      <a16:creationId xmlns:a16="http://schemas.microsoft.com/office/drawing/2014/main" id="{3D52FB43-0237-7906-B9F1-B91166570A52}"/>
                    </a:ext>
                  </a:extLst>
                </p:cNvPr>
                <p:cNvSpPr>
                  <a:spLocks noChangeShapeType="1"/>
                </p:cNvSpPr>
                <p:nvPr/>
              </p:nvSpPr>
              <p:spPr bwMode="auto">
                <a:xfrm flipV="1">
                  <a:off x="1916339" y="2903397"/>
                  <a:ext cx="0" cy="17215"/>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18" name="Line 451">
                  <a:extLst>
                    <a:ext uri="{FF2B5EF4-FFF2-40B4-BE49-F238E27FC236}">
                      <a16:creationId xmlns:a16="http://schemas.microsoft.com/office/drawing/2014/main" id="{48319D01-2D45-0D52-DE06-75643B957E87}"/>
                    </a:ext>
                  </a:extLst>
                </p:cNvPr>
                <p:cNvSpPr>
                  <a:spLocks noChangeShapeType="1"/>
                </p:cNvSpPr>
                <p:nvPr/>
              </p:nvSpPr>
              <p:spPr bwMode="auto">
                <a:xfrm flipV="1">
                  <a:off x="1916339" y="2886182"/>
                  <a:ext cx="0" cy="17215"/>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19" name="Line 452">
                  <a:extLst>
                    <a:ext uri="{FF2B5EF4-FFF2-40B4-BE49-F238E27FC236}">
                      <a16:creationId xmlns:a16="http://schemas.microsoft.com/office/drawing/2014/main" id="{C3F4C6F3-D35A-3C9A-497E-58AAE0051124}"/>
                    </a:ext>
                  </a:extLst>
                </p:cNvPr>
                <p:cNvSpPr>
                  <a:spLocks noChangeShapeType="1"/>
                </p:cNvSpPr>
                <p:nvPr/>
              </p:nvSpPr>
              <p:spPr bwMode="auto">
                <a:xfrm flipV="1">
                  <a:off x="1916339" y="2868967"/>
                  <a:ext cx="0" cy="17215"/>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20" name="Line 453">
                  <a:extLst>
                    <a:ext uri="{FF2B5EF4-FFF2-40B4-BE49-F238E27FC236}">
                      <a16:creationId xmlns:a16="http://schemas.microsoft.com/office/drawing/2014/main" id="{310CBFBF-AF0B-F535-5896-5FCE16E8352F}"/>
                    </a:ext>
                  </a:extLst>
                </p:cNvPr>
                <p:cNvSpPr>
                  <a:spLocks noChangeShapeType="1"/>
                </p:cNvSpPr>
                <p:nvPr/>
              </p:nvSpPr>
              <p:spPr bwMode="auto">
                <a:xfrm flipV="1">
                  <a:off x="1916339" y="2851752"/>
                  <a:ext cx="0" cy="17215"/>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21" name="Line 454">
                  <a:extLst>
                    <a:ext uri="{FF2B5EF4-FFF2-40B4-BE49-F238E27FC236}">
                      <a16:creationId xmlns:a16="http://schemas.microsoft.com/office/drawing/2014/main" id="{A824A341-475F-CB57-052B-989734BDE66D}"/>
                    </a:ext>
                  </a:extLst>
                </p:cNvPr>
                <p:cNvSpPr>
                  <a:spLocks noChangeShapeType="1"/>
                </p:cNvSpPr>
                <p:nvPr/>
              </p:nvSpPr>
              <p:spPr bwMode="auto">
                <a:xfrm flipV="1">
                  <a:off x="1916339" y="2834537"/>
                  <a:ext cx="0" cy="17215"/>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22" name="Line 455">
                  <a:extLst>
                    <a:ext uri="{FF2B5EF4-FFF2-40B4-BE49-F238E27FC236}">
                      <a16:creationId xmlns:a16="http://schemas.microsoft.com/office/drawing/2014/main" id="{13ABE9D0-6EA5-CBD6-C6BA-8EB19663F462}"/>
                    </a:ext>
                  </a:extLst>
                </p:cNvPr>
                <p:cNvSpPr>
                  <a:spLocks noChangeShapeType="1"/>
                </p:cNvSpPr>
                <p:nvPr/>
              </p:nvSpPr>
              <p:spPr bwMode="auto">
                <a:xfrm flipV="1">
                  <a:off x="1916339" y="2814453"/>
                  <a:ext cx="0" cy="20084"/>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23" name="Line 456">
                  <a:extLst>
                    <a:ext uri="{FF2B5EF4-FFF2-40B4-BE49-F238E27FC236}">
                      <a16:creationId xmlns:a16="http://schemas.microsoft.com/office/drawing/2014/main" id="{21257399-5367-F1AD-E201-D6A230D6145F}"/>
                    </a:ext>
                  </a:extLst>
                </p:cNvPr>
                <p:cNvSpPr>
                  <a:spLocks noChangeShapeType="1"/>
                </p:cNvSpPr>
                <p:nvPr/>
              </p:nvSpPr>
              <p:spPr bwMode="auto">
                <a:xfrm flipV="1">
                  <a:off x="1916339" y="2797238"/>
                  <a:ext cx="0" cy="17215"/>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24" name="Line 457">
                  <a:extLst>
                    <a:ext uri="{FF2B5EF4-FFF2-40B4-BE49-F238E27FC236}">
                      <a16:creationId xmlns:a16="http://schemas.microsoft.com/office/drawing/2014/main" id="{ADD154E6-EE04-22B1-4904-E44121E9630A}"/>
                    </a:ext>
                  </a:extLst>
                </p:cNvPr>
                <p:cNvSpPr>
                  <a:spLocks noChangeShapeType="1"/>
                </p:cNvSpPr>
                <p:nvPr/>
              </p:nvSpPr>
              <p:spPr bwMode="auto">
                <a:xfrm flipV="1">
                  <a:off x="1916339" y="2780023"/>
                  <a:ext cx="0" cy="17215"/>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25" name="Line 458">
                  <a:extLst>
                    <a:ext uri="{FF2B5EF4-FFF2-40B4-BE49-F238E27FC236}">
                      <a16:creationId xmlns:a16="http://schemas.microsoft.com/office/drawing/2014/main" id="{138CB646-B1F4-00BA-7F1A-BC1E0E484718}"/>
                    </a:ext>
                  </a:extLst>
                </p:cNvPr>
                <p:cNvSpPr>
                  <a:spLocks noChangeShapeType="1"/>
                </p:cNvSpPr>
                <p:nvPr/>
              </p:nvSpPr>
              <p:spPr bwMode="auto">
                <a:xfrm flipV="1">
                  <a:off x="1916339" y="2762808"/>
                  <a:ext cx="0" cy="17215"/>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26" name="Line 459">
                  <a:extLst>
                    <a:ext uri="{FF2B5EF4-FFF2-40B4-BE49-F238E27FC236}">
                      <a16:creationId xmlns:a16="http://schemas.microsoft.com/office/drawing/2014/main" id="{A04C9EE8-F4B2-E840-CB8B-13854261A881}"/>
                    </a:ext>
                  </a:extLst>
                </p:cNvPr>
                <p:cNvSpPr>
                  <a:spLocks noChangeShapeType="1"/>
                </p:cNvSpPr>
                <p:nvPr/>
              </p:nvSpPr>
              <p:spPr bwMode="auto">
                <a:xfrm flipV="1">
                  <a:off x="1916339" y="2745593"/>
                  <a:ext cx="0" cy="17215"/>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27" name="Line 460">
                  <a:extLst>
                    <a:ext uri="{FF2B5EF4-FFF2-40B4-BE49-F238E27FC236}">
                      <a16:creationId xmlns:a16="http://schemas.microsoft.com/office/drawing/2014/main" id="{D946D923-6BA3-F36A-A74D-A62F5D1536F3}"/>
                    </a:ext>
                  </a:extLst>
                </p:cNvPr>
                <p:cNvSpPr>
                  <a:spLocks noChangeShapeType="1"/>
                </p:cNvSpPr>
                <p:nvPr/>
              </p:nvSpPr>
              <p:spPr bwMode="auto">
                <a:xfrm flipV="1">
                  <a:off x="1916339" y="2728378"/>
                  <a:ext cx="0" cy="17215"/>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28" name="Line 461">
                  <a:extLst>
                    <a:ext uri="{FF2B5EF4-FFF2-40B4-BE49-F238E27FC236}">
                      <a16:creationId xmlns:a16="http://schemas.microsoft.com/office/drawing/2014/main" id="{6F2C9254-8AA4-5AAF-AF9C-FFD0407C1C4E}"/>
                    </a:ext>
                  </a:extLst>
                </p:cNvPr>
                <p:cNvSpPr>
                  <a:spLocks noChangeShapeType="1"/>
                </p:cNvSpPr>
                <p:nvPr/>
              </p:nvSpPr>
              <p:spPr bwMode="auto">
                <a:xfrm flipV="1">
                  <a:off x="1916339" y="2708294"/>
                  <a:ext cx="0" cy="20084"/>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29" name="Line 462">
                  <a:extLst>
                    <a:ext uri="{FF2B5EF4-FFF2-40B4-BE49-F238E27FC236}">
                      <a16:creationId xmlns:a16="http://schemas.microsoft.com/office/drawing/2014/main" id="{3B16DECA-26E0-33DA-A8E6-97A827272626}"/>
                    </a:ext>
                  </a:extLst>
                </p:cNvPr>
                <p:cNvSpPr>
                  <a:spLocks noChangeShapeType="1"/>
                </p:cNvSpPr>
                <p:nvPr/>
              </p:nvSpPr>
              <p:spPr bwMode="auto">
                <a:xfrm flipV="1">
                  <a:off x="1916339" y="2691079"/>
                  <a:ext cx="0" cy="17215"/>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30" name="Line 463">
                  <a:extLst>
                    <a:ext uri="{FF2B5EF4-FFF2-40B4-BE49-F238E27FC236}">
                      <a16:creationId xmlns:a16="http://schemas.microsoft.com/office/drawing/2014/main" id="{E268C26C-4575-E6AC-D452-365AEC5CF15F}"/>
                    </a:ext>
                  </a:extLst>
                </p:cNvPr>
                <p:cNvSpPr>
                  <a:spLocks noChangeShapeType="1"/>
                </p:cNvSpPr>
                <p:nvPr/>
              </p:nvSpPr>
              <p:spPr bwMode="auto">
                <a:xfrm flipV="1">
                  <a:off x="1916339" y="2673864"/>
                  <a:ext cx="0" cy="17215"/>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31" name="Line 464">
                  <a:extLst>
                    <a:ext uri="{FF2B5EF4-FFF2-40B4-BE49-F238E27FC236}">
                      <a16:creationId xmlns:a16="http://schemas.microsoft.com/office/drawing/2014/main" id="{02A13EBB-A2A9-BD74-5B46-25938A47A995}"/>
                    </a:ext>
                  </a:extLst>
                </p:cNvPr>
                <p:cNvSpPr>
                  <a:spLocks noChangeShapeType="1"/>
                </p:cNvSpPr>
                <p:nvPr/>
              </p:nvSpPr>
              <p:spPr bwMode="auto">
                <a:xfrm flipV="1">
                  <a:off x="1916339" y="2656649"/>
                  <a:ext cx="0" cy="17215"/>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32" name="Line 465">
                  <a:extLst>
                    <a:ext uri="{FF2B5EF4-FFF2-40B4-BE49-F238E27FC236}">
                      <a16:creationId xmlns:a16="http://schemas.microsoft.com/office/drawing/2014/main" id="{7C8C844A-1D09-13FE-A9AF-21945D5D429B}"/>
                    </a:ext>
                  </a:extLst>
                </p:cNvPr>
                <p:cNvSpPr>
                  <a:spLocks noChangeShapeType="1"/>
                </p:cNvSpPr>
                <p:nvPr/>
              </p:nvSpPr>
              <p:spPr bwMode="auto">
                <a:xfrm flipV="1">
                  <a:off x="1916339" y="2639435"/>
                  <a:ext cx="0" cy="17215"/>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33" name="Line 466">
                  <a:extLst>
                    <a:ext uri="{FF2B5EF4-FFF2-40B4-BE49-F238E27FC236}">
                      <a16:creationId xmlns:a16="http://schemas.microsoft.com/office/drawing/2014/main" id="{04E3B257-7989-28F9-053D-93999788CFF3}"/>
                    </a:ext>
                  </a:extLst>
                </p:cNvPr>
                <p:cNvSpPr>
                  <a:spLocks noChangeShapeType="1"/>
                </p:cNvSpPr>
                <p:nvPr/>
              </p:nvSpPr>
              <p:spPr bwMode="auto">
                <a:xfrm flipV="1">
                  <a:off x="1916339" y="2622220"/>
                  <a:ext cx="0" cy="17215"/>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34" name="Line 467">
                  <a:extLst>
                    <a:ext uri="{FF2B5EF4-FFF2-40B4-BE49-F238E27FC236}">
                      <a16:creationId xmlns:a16="http://schemas.microsoft.com/office/drawing/2014/main" id="{4C1226F7-CF9C-83F9-879D-D8A8AED77743}"/>
                    </a:ext>
                  </a:extLst>
                </p:cNvPr>
                <p:cNvSpPr>
                  <a:spLocks noChangeShapeType="1"/>
                </p:cNvSpPr>
                <p:nvPr/>
              </p:nvSpPr>
              <p:spPr bwMode="auto">
                <a:xfrm flipV="1">
                  <a:off x="1916339" y="2605005"/>
                  <a:ext cx="0" cy="17215"/>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35" name="Line 468">
                  <a:extLst>
                    <a:ext uri="{FF2B5EF4-FFF2-40B4-BE49-F238E27FC236}">
                      <a16:creationId xmlns:a16="http://schemas.microsoft.com/office/drawing/2014/main" id="{2A11AB62-583B-FFEA-ACC0-90B8EB675236}"/>
                    </a:ext>
                  </a:extLst>
                </p:cNvPr>
                <p:cNvSpPr>
                  <a:spLocks noChangeShapeType="1"/>
                </p:cNvSpPr>
                <p:nvPr/>
              </p:nvSpPr>
              <p:spPr bwMode="auto">
                <a:xfrm flipV="1">
                  <a:off x="1916339" y="2587790"/>
                  <a:ext cx="0" cy="17215"/>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36" name="Line 469">
                  <a:extLst>
                    <a:ext uri="{FF2B5EF4-FFF2-40B4-BE49-F238E27FC236}">
                      <a16:creationId xmlns:a16="http://schemas.microsoft.com/office/drawing/2014/main" id="{B8C982EE-84F8-CA10-BEE8-25C63D34C107}"/>
                    </a:ext>
                  </a:extLst>
                </p:cNvPr>
                <p:cNvSpPr>
                  <a:spLocks noChangeShapeType="1"/>
                </p:cNvSpPr>
                <p:nvPr/>
              </p:nvSpPr>
              <p:spPr bwMode="auto">
                <a:xfrm flipV="1">
                  <a:off x="1916339" y="2570575"/>
                  <a:ext cx="0" cy="17215"/>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39" name="Line 470">
                  <a:extLst>
                    <a:ext uri="{FF2B5EF4-FFF2-40B4-BE49-F238E27FC236}">
                      <a16:creationId xmlns:a16="http://schemas.microsoft.com/office/drawing/2014/main" id="{F331EAFD-B9C8-9BE5-251A-2C9F984B23A3}"/>
                    </a:ext>
                  </a:extLst>
                </p:cNvPr>
                <p:cNvSpPr>
                  <a:spLocks noChangeShapeType="1"/>
                </p:cNvSpPr>
                <p:nvPr/>
              </p:nvSpPr>
              <p:spPr bwMode="auto">
                <a:xfrm flipV="1">
                  <a:off x="1916339" y="2553360"/>
                  <a:ext cx="0" cy="17215"/>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40" name="Line 471">
                  <a:extLst>
                    <a:ext uri="{FF2B5EF4-FFF2-40B4-BE49-F238E27FC236}">
                      <a16:creationId xmlns:a16="http://schemas.microsoft.com/office/drawing/2014/main" id="{0733D431-0276-1054-0DC3-278289EF12F7}"/>
                    </a:ext>
                  </a:extLst>
                </p:cNvPr>
                <p:cNvSpPr>
                  <a:spLocks noChangeShapeType="1"/>
                </p:cNvSpPr>
                <p:nvPr/>
              </p:nvSpPr>
              <p:spPr bwMode="auto">
                <a:xfrm flipV="1">
                  <a:off x="1916339" y="2536145"/>
                  <a:ext cx="0" cy="17215"/>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41" name="Line 472">
                  <a:extLst>
                    <a:ext uri="{FF2B5EF4-FFF2-40B4-BE49-F238E27FC236}">
                      <a16:creationId xmlns:a16="http://schemas.microsoft.com/office/drawing/2014/main" id="{6AFFA36E-F626-E565-4D94-CC242B6910FA}"/>
                    </a:ext>
                  </a:extLst>
                </p:cNvPr>
                <p:cNvSpPr>
                  <a:spLocks noChangeShapeType="1"/>
                </p:cNvSpPr>
                <p:nvPr/>
              </p:nvSpPr>
              <p:spPr bwMode="auto">
                <a:xfrm flipV="1">
                  <a:off x="1916339" y="2518930"/>
                  <a:ext cx="0" cy="17215"/>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42" name="Line 473">
                  <a:extLst>
                    <a:ext uri="{FF2B5EF4-FFF2-40B4-BE49-F238E27FC236}">
                      <a16:creationId xmlns:a16="http://schemas.microsoft.com/office/drawing/2014/main" id="{2B2AB2D6-00E3-848D-ED75-4212FD6E9921}"/>
                    </a:ext>
                  </a:extLst>
                </p:cNvPr>
                <p:cNvSpPr>
                  <a:spLocks noChangeShapeType="1"/>
                </p:cNvSpPr>
                <p:nvPr/>
              </p:nvSpPr>
              <p:spPr bwMode="auto">
                <a:xfrm flipV="1">
                  <a:off x="1916339" y="2501715"/>
                  <a:ext cx="0" cy="17215"/>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43" name="Line 474">
                  <a:extLst>
                    <a:ext uri="{FF2B5EF4-FFF2-40B4-BE49-F238E27FC236}">
                      <a16:creationId xmlns:a16="http://schemas.microsoft.com/office/drawing/2014/main" id="{0DE849AE-8D32-C770-E8F3-BB5AE35733BF}"/>
                    </a:ext>
                  </a:extLst>
                </p:cNvPr>
                <p:cNvSpPr>
                  <a:spLocks noChangeShapeType="1"/>
                </p:cNvSpPr>
                <p:nvPr/>
              </p:nvSpPr>
              <p:spPr bwMode="auto">
                <a:xfrm flipV="1">
                  <a:off x="1916339" y="2481631"/>
                  <a:ext cx="0" cy="20084"/>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44" name="Line 475">
                  <a:extLst>
                    <a:ext uri="{FF2B5EF4-FFF2-40B4-BE49-F238E27FC236}">
                      <a16:creationId xmlns:a16="http://schemas.microsoft.com/office/drawing/2014/main" id="{2F29D854-EE45-3D02-B9DE-572D7B7903FF}"/>
                    </a:ext>
                  </a:extLst>
                </p:cNvPr>
                <p:cNvSpPr>
                  <a:spLocks noChangeShapeType="1"/>
                </p:cNvSpPr>
                <p:nvPr/>
              </p:nvSpPr>
              <p:spPr bwMode="auto">
                <a:xfrm flipV="1">
                  <a:off x="1916339" y="2464416"/>
                  <a:ext cx="0" cy="17215"/>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50" name="Line 476">
                  <a:extLst>
                    <a:ext uri="{FF2B5EF4-FFF2-40B4-BE49-F238E27FC236}">
                      <a16:creationId xmlns:a16="http://schemas.microsoft.com/office/drawing/2014/main" id="{830C2D27-714B-0B2C-E2AF-BA341C20052A}"/>
                    </a:ext>
                  </a:extLst>
                </p:cNvPr>
                <p:cNvSpPr>
                  <a:spLocks noChangeShapeType="1"/>
                </p:cNvSpPr>
                <p:nvPr/>
              </p:nvSpPr>
              <p:spPr bwMode="auto">
                <a:xfrm flipV="1">
                  <a:off x="1916339" y="2447201"/>
                  <a:ext cx="0" cy="17215"/>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52" name="Line 477">
                  <a:extLst>
                    <a:ext uri="{FF2B5EF4-FFF2-40B4-BE49-F238E27FC236}">
                      <a16:creationId xmlns:a16="http://schemas.microsoft.com/office/drawing/2014/main" id="{BAD7ADD4-AD5D-0F33-0C1D-8DBEBB8881DE}"/>
                    </a:ext>
                  </a:extLst>
                </p:cNvPr>
                <p:cNvSpPr>
                  <a:spLocks noChangeShapeType="1"/>
                </p:cNvSpPr>
                <p:nvPr/>
              </p:nvSpPr>
              <p:spPr bwMode="auto">
                <a:xfrm flipV="1">
                  <a:off x="1916339" y="2429986"/>
                  <a:ext cx="0" cy="17215"/>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58" name="Line 478">
                  <a:extLst>
                    <a:ext uri="{FF2B5EF4-FFF2-40B4-BE49-F238E27FC236}">
                      <a16:creationId xmlns:a16="http://schemas.microsoft.com/office/drawing/2014/main" id="{09A15794-4F08-F8EE-AEF5-80BB1CB53B46}"/>
                    </a:ext>
                  </a:extLst>
                </p:cNvPr>
                <p:cNvSpPr>
                  <a:spLocks noChangeShapeType="1"/>
                </p:cNvSpPr>
                <p:nvPr/>
              </p:nvSpPr>
              <p:spPr bwMode="auto">
                <a:xfrm flipV="1">
                  <a:off x="1916339" y="2412772"/>
                  <a:ext cx="0" cy="17215"/>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59" name="Line 479">
                  <a:extLst>
                    <a:ext uri="{FF2B5EF4-FFF2-40B4-BE49-F238E27FC236}">
                      <a16:creationId xmlns:a16="http://schemas.microsoft.com/office/drawing/2014/main" id="{F5FC6DA0-0C16-B781-3CB4-E0787E642D62}"/>
                    </a:ext>
                  </a:extLst>
                </p:cNvPr>
                <p:cNvSpPr>
                  <a:spLocks noChangeShapeType="1"/>
                </p:cNvSpPr>
                <p:nvPr/>
              </p:nvSpPr>
              <p:spPr bwMode="auto">
                <a:xfrm flipV="1">
                  <a:off x="1916339" y="2395557"/>
                  <a:ext cx="0" cy="17215"/>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60" name="Line 480">
                  <a:extLst>
                    <a:ext uri="{FF2B5EF4-FFF2-40B4-BE49-F238E27FC236}">
                      <a16:creationId xmlns:a16="http://schemas.microsoft.com/office/drawing/2014/main" id="{304E2AAD-259A-8BF3-04BB-B26420BBD219}"/>
                    </a:ext>
                  </a:extLst>
                </p:cNvPr>
                <p:cNvSpPr>
                  <a:spLocks noChangeShapeType="1"/>
                </p:cNvSpPr>
                <p:nvPr/>
              </p:nvSpPr>
              <p:spPr bwMode="auto">
                <a:xfrm flipV="1">
                  <a:off x="1916339" y="2375473"/>
                  <a:ext cx="0" cy="20084"/>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61" name="Line 481">
                  <a:extLst>
                    <a:ext uri="{FF2B5EF4-FFF2-40B4-BE49-F238E27FC236}">
                      <a16:creationId xmlns:a16="http://schemas.microsoft.com/office/drawing/2014/main" id="{1CA69CB5-974D-5941-6298-6E99A5B57D5E}"/>
                    </a:ext>
                  </a:extLst>
                </p:cNvPr>
                <p:cNvSpPr>
                  <a:spLocks noChangeShapeType="1"/>
                </p:cNvSpPr>
                <p:nvPr/>
              </p:nvSpPr>
              <p:spPr bwMode="auto">
                <a:xfrm flipV="1">
                  <a:off x="1916339" y="2358258"/>
                  <a:ext cx="0" cy="17215"/>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62" name="Line 482">
                  <a:extLst>
                    <a:ext uri="{FF2B5EF4-FFF2-40B4-BE49-F238E27FC236}">
                      <a16:creationId xmlns:a16="http://schemas.microsoft.com/office/drawing/2014/main" id="{765DCF6D-2E6E-BB4E-184B-0C7BC319EDD3}"/>
                    </a:ext>
                  </a:extLst>
                </p:cNvPr>
                <p:cNvSpPr>
                  <a:spLocks noChangeShapeType="1"/>
                </p:cNvSpPr>
                <p:nvPr/>
              </p:nvSpPr>
              <p:spPr bwMode="auto">
                <a:xfrm flipV="1">
                  <a:off x="1916339" y="2341043"/>
                  <a:ext cx="0" cy="17215"/>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63" name="Line 483">
                  <a:extLst>
                    <a:ext uri="{FF2B5EF4-FFF2-40B4-BE49-F238E27FC236}">
                      <a16:creationId xmlns:a16="http://schemas.microsoft.com/office/drawing/2014/main" id="{F1C685D3-1001-B37A-6CDF-C1A65495CA2B}"/>
                    </a:ext>
                  </a:extLst>
                </p:cNvPr>
                <p:cNvSpPr>
                  <a:spLocks noChangeShapeType="1"/>
                </p:cNvSpPr>
                <p:nvPr/>
              </p:nvSpPr>
              <p:spPr bwMode="auto">
                <a:xfrm flipV="1">
                  <a:off x="1916339" y="2323828"/>
                  <a:ext cx="0" cy="17215"/>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64" name="Line 484">
                  <a:extLst>
                    <a:ext uri="{FF2B5EF4-FFF2-40B4-BE49-F238E27FC236}">
                      <a16:creationId xmlns:a16="http://schemas.microsoft.com/office/drawing/2014/main" id="{42D471D9-0EF7-E97B-2CF2-85D8BB8E7285}"/>
                    </a:ext>
                  </a:extLst>
                </p:cNvPr>
                <p:cNvSpPr>
                  <a:spLocks noChangeShapeType="1"/>
                </p:cNvSpPr>
                <p:nvPr/>
              </p:nvSpPr>
              <p:spPr bwMode="auto">
                <a:xfrm flipV="1">
                  <a:off x="1916339" y="2306613"/>
                  <a:ext cx="0" cy="17215"/>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65" name="Line 485">
                  <a:extLst>
                    <a:ext uri="{FF2B5EF4-FFF2-40B4-BE49-F238E27FC236}">
                      <a16:creationId xmlns:a16="http://schemas.microsoft.com/office/drawing/2014/main" id="{D77C6AAA-D3DE-7CA4-94F2-4ABD5EC1739D}"/>
                    </a:ext>
                  </a:extLst>
                </p:cNvPr>
                <p:cNvSpPr>
                  <a:spLocks noChangeShapeType="1"/>
                </p:cNvSpPr>
                <p:nvPr/>
              </p:nvSpPr>
              <p:spPr bwMode="auto">
                <a:xfrm flipV="1">
                  <a:off x="1916339" y="2289398"/>
                  <a:ext cx="0" cy="17215"/>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66" name="Line 486">
                  <a:extLst>
                    <a:ext uri="{FF2B5EF4-FFF2-40B4-BE49-F238E27FC236}">
                      <a16:creationId xmlns:a16="http://schemas.microsoft.com/office/drawing/2014/main" id="{31F8B50A-AA76-DAA2-B0C9-8F5A7DE72117}"/>
                    </a:ext>
                  </a:extLst>
                </p:cNvPr>
                <p:cNvSpPr>
                  <a:spLocks noChangeShapeType="1"/>
                </p:cNvSpPr>
                <p:nvPr/>
              </p:nvSpPr>
              <p:spPr bwMode="auto">
                <a:xfrm flipV="1">
                  <a:off x="1916339" y="2272183"/>
                  <a:ext cx="0" cy="17215"/>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67" name="Line 487">
                  <a:extLst>
                    <a:ext uri="{FF2B5EF4-FFF2-40B4-BE49-F238E27FC236}">
                      <a16:creationId xmlns:a16="http://schemas.microsoft.com/office/drawing/2014/main" id="{2BA30A26-1175-4F6D-C89D-8AA1EBA51D1B}"/>
                    </a:ext>
                  </a:extLst>
                </p:cNvPr>
                <p:cNvSpPr>
                  <a:spLocks noChangeShapeType="1"/>
                </p:cNvSpPr>
                <p:nvPr/>
              </p:nvSpPr>
              <p:spPr bwMode="auto">
                <a:xfrm flipV="1">
                  <a:off x="1916339" y="2254968"/>
                  <a:ext cx="0" cy="17215"/>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68" name="Line 488">
                  <a:extLst>
                    <a:ext uri="{FF2B5EF4-FFF2-40B4-BE49-F238E27FC236}">
                      <a16:creationId xmlns:a16="http://schemas.microsoft.com/office/drawing/2014/main" id="{8D388D28-C3E7-3BBD-45E1-DBD7351B8726}"/>
                    </a:ext>
                  </a:extLst>
                </p:cNvPr>
                <p:cNvSpPr>
                  <a:spLocks noChangeShapeType="1"/>
                </p:cNvSpPr>
                <p:nvPr/>
              </p:nvSpPr>
              <p:spPr bwMode="auto">
                <a:xfrm flipV="1">
                  <a:off x="1916339" y="2237753"/>
                  <a:ext cx="0" cy="17215"/>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69" name="Line 489">
                  <a:extLst>
                    <a:ext uri="{FF2B5EF4-FFF2-40B4-BE49-F238E27FC236}">
                      <a16:creationId xmlns:a16="http://schemas.microsoft.com/office/drawing/2014/main" id="{1C1C3DEE-499D-18AF-F357-832E2915EA3D}"/>
                    </a:ext>
                  </a:extLst>
                </p:cNvPr>
                <p:cNvSpPr>
                  <a:spLocks noChangeShapeType="1"/>
                </p:cNvSpPr>
                <p:nvPr/>
              </p:nvSpPr>
              <p:spPr bwMode="auto">
                <a:xfrm flipV="1">
                  <a:off x="1916339" y="2220538"/>
                  <a:ext cx="0" cy="17215"/>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70" name="Line 490">
                  <a:extLst>
                    <a:ext uri="{FF2B5EF4-FFF2-40B4-BE49-F238E27FC236}">
                      <a16:creationId xmlns:a16="http://schemas.microsoft.com/office/drawing/2014/main" id="{DC269BA1-0CB9-0578-9C4D-CA16031FDE98}"/>
                    </a:ext>
                  </a:extLst>
                </p:cNvPr>
                <p:cNvSpPr>
                  <a:spLocks noChangeShapeType="1"/>
                </p:cNvSpPr>
                <p:nvPr/>
              </p:nvSpPr>
              <p:spPr bwMode="auto">
                <a:xfrm flipV="1">
                  <a:off x="1916339" y="2203323"/>
                  <a:ext cx="0" cy="17215"/>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71" name="Line 491">
                  <a:extLst>
                    <a:ext uri="{FF2B5EF4-FFF2-40B4-BE49-F238E27FC236}">
                      <a16:creationId xmlns:a16="http://schemas.microsoft.com/office/drawing/2014/main" id="{AEBF8907-D500-68E7-2625-4444211E552C}"/>
                    </a:ext>
                  </a:extLst>
                </p:cNvPr>
                <p:cNvSpPr>
                  <a:spLocks noChangeShapeType="1"/>
                </p:cNvSpPr>
                <p:nvPr/>
              </p:nvSpPr>
              <p:spPr bwMode="auto">
                <a:xfrm flipV="1">
                  <a:off x="1916339" y="2186108"/>
                  <a:ext cx="0" cy="17215"/>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72" name="Line 492">
                  <a:extLst>
                    <a:ext uri="{FF2B5EF4-FFF2-40B4-BE49-F238E27FC236}">
                      <a16:creationId xmlns:a16="http://schemas.microsoft.com/office/drawing/2014/main" id="{B4328278-EC0F-AF54-070D-10D3FFF054B6}"/>
                    </a:ext>
                  </a:extLst>
                </p:cNvPr>
                <p:cNvSpPr>
                  <a:spLocks noChangeShapeType="1"/>
                </p:cNvSpPr>
                <p:nvPr/>
              </p:nvSpPr>
              <p:spPr bwMode="auto">
                <a:xfrm flipV="1">
                  <a:off x="1916339" y="2168894"/>
                  <a:ext cx="0" cy="17215"/>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73" name="Line 493">
                  <a:extLst>
                    <a:ext uri="{FF2B5EF4-FFF2-40B4-BE49-F238E27FC236}">
                      <a16:creationId xmlns:a16="http://schemas.microsoft.com/office/drawing/2014/main" id="{167CB29D-D6AE-2A5B-A262-3007A4CD9480}"/>
                    </a:ext>
                  </a:extLst>
                </p:cNvPr>
                <p:cNvSpPr>
                  <a:spLocks noChangeShapeType="1"/>
                </p:cNvSpPr>
                <p:nvPr/>
              </p:nvSpPr>
              <p:spPr bwMode="auto">
                <a:xfrm flipV="1">
                  <a:off x="1916339" y="2148809"/>
                  <a:ext cx="0" cy="20084"/>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74" name="Line 494">
                  <a:extLst>
                    <a:ext uri="{FF2B5EF4-FFF2-40B4-BE49-F238E27FC236}">
                      <a16:creationId xmlns:a16="http://schemas.microsoft.com/office/drawing/2014/main" id="{AFF4F4C4-4800-A363-AF73-27F00D838596}"/>
                    </a:ext>
                  </a:extLst>
                </p:cNvPr>
                <p:cNvSpPr>
                  <a:spLocks noChangeShapeType="1"/>
                </p:cNvSpPr>
                <p:nvPr/>
              </p:nvSpPr>
              <p:spPr bwMode="auto">
                <a:xfrm flipV="1">
                  <a:off x="1916339" y="2131595"/>
                  <a:ext cx="0" cy="17215"/>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75" name="Line 495">
                  <a:extLst>
                    <a:ext uri="{FF2B5EF4-FFF2-40B4-BE49-F238E27FC236}">
                      <a16:creationId xmlns:a16="http://schemas.microsoft.com/office/drawing/2014/main" id="{F8FF54EA-3081-8E26-4981-CD427BB81EF3}"/>
                    </a:ext>
                  </a:extLst>
                </p:cNvPr>
                <p:cNvSpPr>
                  <a:spLocks noChangeShapeType="1"/>
                </p:cNvSpPr>
                <p:nvPr/>
              </p:nvSpPr>
              <p:spPr bwMode="auto">
                <a:xfrm flipV="1">
                  <a:off x="1916339" y="2114380"/>
                  <a:ext cx="0" cy="17215"/>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76" name="Line 496">
                  <a:extLst>
                    <a:ext uri="{FF2B5EF4-FFF2-40B4-BE49-F238E27FC236}">
                      <a16:creationId xmlns:a16="http://schemas.microsoft.com/office/drawing/2014/main" id="{0ACF711F-F5BB-ACDF-BC04-53A5F5D81D0F}"/>
                    </a:ext>
                  </a:extLst>
                </p:cNvPr>
                <p:cNvSpPr>
                  <a:spLocks noChangeShapeType="1"/>
                </p:cNvSpPr>
                <p:nvPr/>
              </p:nvSpPr>
              <p:spPr bwMode="auto">
                <a:xfrm flipV="1">
                  <a:off x="1916339" y="2097165"/>
                  <a:ext cx="0" cy="17215"/>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77" name="Line 497">
                  <a:extLst>
                    <a:ext uri="{FF2B5EF4-FFF2-40B4-BE49-F238E27FC236}">
                      <a16:creationId xmlns:a16="http://schemas.microsoft.com/office/drawing/2014/main" id="{C30D6642-CE3B-3336-585D-E15E8ED24222}"/>
                    </a:ext>
                  </a:extLst>
                </p:cNvPr>
                <p:cNvSpPr>
                  <a:spLocks noChangeShapeType="1"/>
                </p:cNvSpPr>
                <p:nvPr/>
              </p:nvSpPr>
              <p:spPr bwMode="auto">
                <a:xfrm flipV="1">
                  <a:off x="1916339" y="2079950"/>
                  <a:ext cx="0" cy="17215"/>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78" name="Line 498">
                  <a:extLst>
                    <a:ext uri="{FF2B5EF4-FFF2-40B4-BE49-F238E27FC236}">
                      <a16:creationId xmlns:a16="http://schemas.microsoft.com/office/drawing/2014/main" id="{F15BE198-6553-05DC-2B08-9B41BCC0316A}"/>
                    </a:ext>
                  </a:extLst>
                </p:cNvPr>
                <p:cNvSpPr>
                  <a:spLocks noChangeShapeType="1"/>
                </p:cNvSpPr>
                <p:nvPr/>
              </p:nvSpPr>
              <p:spPr bwMode="auto">
                <a:xfrm flipV="1">
                  <a:off x="1916339" y="2062735"/>
                  <a:ext cx="0" cy="17215"/>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79" name="Line 499">
                  <a:extLst>
                    <a:ext uri="{FF2B5EF4-FFF2-40B4-BE49-F238E27FC236}">
                      <a16:creationId xmlns:a16="http://schemas.microsoft.com/office/drawing/2014/main" id="{E4202333-E62B-8012-B2A2-BC6C0BDB600F}"/>
                    </a:ext>
                  </a:extLst>
                </p:cNvPr>
                <p:cNvSpPr>
                  <a:spLocks noChangeShapeType="1"/>
                </p:cNvSpPr>
                <p:nvPr/>
              </p:nvSpPr>
              <p:spPr bwMode="auto">
                <a:xfrm flipV="1">
                  <a:off x="1916339" y="2045520"/>
                  <a:ext cx="0" cy="17215"/>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80" name="Line 500">
                  <a:extLst>
                    <a:ext uri="{FF2B5EF4-FFF2-40B4-BE49-F238E27FC236}">
                      <a16:creationId xmlns:a16="http://schemas.microsoft.com/office/drawing/2014/main" id="{5E4989E7-2D30-14AA-2954-9FD373A2A1FA}"/>
                    </a:ext>
                  </a:extLst>
                </p:cNvPr>
                <p:cNvSpPr>
                  <a:spLocks noChangeShapeType="1"/>
                </p:cNvSpPr>
                <p:nvPr/>
              </p:nvSpPr>
              <p:spPr bwMode="auto">
                <a:xfrm flipV="1">
                  <a:off x="1916339" y="2025436"/>
                  <a:ext cx="0" cy="20084"/>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81" name="Line 501">
                  <a:extLst>
                    <a:ext uri="{FF2B5EF4-FFF2-40B4-BE49-F238E27FC236}">
                      <a16:creationId xmlns:a16="http://schemas.microsoft.com/office/drawing/2014/main" id="{DF95334E-AAAE-7555-6BC2-D8BCEF5245C6}"/>
                    </a:ext>
                  </a:extLst>
                </p:cNvPr>
                <p:cNvSpPr>
                  <a:spLocks noChangeShapeType="1"/>
                </p:cNvSpPr>
                <p:nvPr/>
              </p:nvSpPr>
              <p:spPr bwMode="auto">
                <a:xfrm flipV="1">
                  <a:off x="1916339" y="2008221"/>
                  <a:ext cx="0" cy="17215"/>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82" name="Line 502">
                  <a:extLst>
                    <a:ext uri="{FF2B5EF4-FFF2-40B4-BE49-F238E27FC236}">
                      <a16:creationId xmlns:a16="http://schemas.microsoft.com/office/drawing/2014/main" id="{8500BB93-A62E-4697-4A59-52FACE70DB99}"/>
                    </a:ext>
                  </a:extLst>
                </p:cNvPr>
                <p:cNvSpPr>
                  <a:spLocks noChangeShapeType="1"/>
                </p:cNvSpPr>
                <p:nvPr/>
              </p:nvSpPr>
              <p:spPr bwMode="auto">
                <a:xfrm flipV="1">
                  <a:off x="1916339" y="1991006"/>
                  <a:ext cx="0" cy="17215"/>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83" name="Line 503">
                  <a:extLst>
                    <a:ext uri="{FF2B5EF4-FFF2-40B4-BE49-F238E27FC236}">
                      <a16:creationId xmlns:a16="http://schemas.microsoft.com/office/drawing/2014/main" id="{1D17D8BA-13C0-3496-6437-B76575627748}"/>
                    </a:ext>
                  </a:extLst>
                </p:cNvPr>
                <p:cNvSpPr>
                  <a:spLocks noChangeShapeType="1"/>
                </p:cNvSpPr>
                <p:nvPr/>
              </p:nvSpPr>
              <p:spPr bwMode="auto">
                <a:xfrm flipV="1">
                  <a:off x="1916339" y="1973791"/>
                  <a:ext cx="0" cy="17215"/>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84" name="Line 504">
                  <a:extLst>
                    <a:ext uri="{FF2B5EF4-FFF2-40B4-BE49-F238E27FC236}">
                      <a16:creationId xmlns:a16="http://schemas.microsoft.com/office/drawing/2014/main" id="{F0F524D5-D4C3-702F-B854-010C04510AD8}"/>
                    </a:ext>
                  </a:extLst>
                </p:cNvPr>
                <p:cNvSpPr>
                  <a:spLocks noChangeShapeType="1"/>
                </p:cNvSpPr>
                <p:nvPr/>
              </p:nvSpPr>
              <p:spPr bwMode="auto">
                <a:xfrm flipV="1">
                  <a:off x="1916339" y="1956576"/>
                  <a:ext cx="0" cy="17215"/>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85" name="Line 505">
                  <a:extLst>
                    <a:ext uri="{FF2B5EF4-FFF2-40B4-BE49-F238E27FC236}">
                      <a16:creationId xmlns:a16="http://schemas.microsoft.com/office/drawing/2014/main" id="{8C0EDC75-322F-5E87-183E-CD4BC486176E}"/>
                    </a:ext>
                  </a:extLst>
                </p:cNvPr>
                <p:cNvSpPr>
                  <a:spLocks noChangeShapeType="1"/>
                </p:cNvSpPr>
                <p:nvPr/>
              </p:nvSpPr>
              <p:spPr bwMode="auto">
                <a:xfrm flipV="1">
                  <a:off x="1916339" y="1939361"/>
                  <a:ext cx="0" cy="17215"/>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86" name="Line 506">
                  <a:extLst>
                    <a:ext uri="{FF2B5EF4-FFF2-40B4-BE49-F238E27FC236}">
                      <a16:creationId xmlns:a16="http://schemas.microsoft.com/office/drawing/2014/main" id="{81269EAD-1F8E-C9F9-7598-D7C739F8F884}"/>
                    </a:ext>
                  </a:extLst>
                </p:cNvPr>
                <p:cNvSpPr>
                  <a:spLocks noChangeShapeType="1"/>
                </p:cNvSpPr>
                <p:nvPr/>
              </p:nvSpPr>
              <p:spPr bwMode="auto">
                <a:xfrm flipV="1">
                  <a:off x="1916339" y="1922146"/>
                  <a:ext cx="0" cy="17215"/>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87" name="Line 507">
                  <a:extLst>
                    <a:ext uri="{FF2B5EF4-FFF2-40B4-BE49-F238E27FC236}">
                      <a16:creationId xmlns:a16="http://schemas.microsoft.com/office/drawing/2014/main" id="{3F0F19FC-4B04-0E50-C562-CC5EFA3F7353}"/>
                    </a:ext>
                  </a:extLst>
                </p:cNvPr>
                <p:cNvSpPr>
                  <a:spLocks noChangeShapeType="1"/>
                </p:cNvSpPr>
                <p:nvPr/>
              </p:nvSpPr>
              <p:spPr bwMode="auto">
                <a:xfrm flipV="1">
                  <a:off x="1916339" y="1904932"/>
                  <a:ext cx="0" cy="17215"/>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88" name="Line 508">
                  <a:extLst>
                    <a:ext uri="{FF2B5EF4-FFF2-40B4-BE49-F238E27FC236}">
                      <a16:creationId xmlns:a16="http://schemas.microsoft.com/office/drawing/2014/main" id="{01C62C29-4F54-706E-012C-5CC72E9149C7}"/>
                    </a:ext>
                  </a:extLst>
                </p:cNvPr>
                <p:cNvSpPr>
                  <a:spLocks noChangeShapeType="1"/>
                </p:cNvSpPr>
                <p:nvPr/>
              </p:nvSpPr>
              <p:spPr bwMode="auto">
                <a:xfrm flipV="1">
                  <a:off x="1916339" y="1887717"/>
                  <a:ext cx="0" cy="17215"/>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89" name="Line 509">
                  <a:extLst>
                    <a:ext uri="{FF2B5EF4-FFF2-40B4-BE49-F238E27FC236}">
                      <a16:creationId xmlns:a16="http://schemas.microsoft.com/office/drawing/2014/main" id="{042901BE-E165-4E47-8982-9481764EE967}"/>
                    </a:ext>
                  </a:extLst>
                </p:cNvPr>
                <p:cNvSpPr>
                  <a:spLocks noChangeShapeType="1"/>
                </p:cNvSpPr>
                <p:nvPr/>
              </p:nvSpPr>
              <p:spPr bwMode="auto">
                <a:xfrm flipV="1">
                  <a:off x="1916339" y="1870502"/>
                  <a:ext cx="0" cy="17215"/>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90" name="Line 510">
                  <a:extLst>
                    <a:ext uri="{FF2B5EF4-FFF2-40B4-BE49-F238E27FC236}">
                      <a16:creationId xmlns:a16="http://schemas.microsoft.com/office/drawing/2014/main" id="{267821EB-5406-3EC3-D157-1A97C0E16DF7}"/>
                    </a:ext>
                  </a:extLst>
                </p:cNvPr>
                <p:cNvSpPr>
                  <a:spLocks noChangeShapeType="1"/>
                </p:cNvSpPr>
                <p:nvPr/>
              </p:nvSpPr>
              <p:spPr bwMode="auto">
                <a:xfrm flipV="1">
                  <a:off x="1916339" y="1853287"/>
                  <a:ext cx="0" cy="17215"/>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91" name="Line 511">
                  <a:extLst>
                    <a:ext uri="{FF2B5EF4-FFF2-40B4-BE49-F238E27FC236}">
                      <a16:creationId xmlns:a16="http://schemas.microsoft.com/office/drawing/2014/main" id="{27A77E8A-AF11-9ACA-93A4-665B4076075A}"/>
                    </a:ext>
                  </a:extLst>
                </p:cNvPr>
                <p:cNvSpPr>
                  <a:spLocks noChangeShapeType="1"/>
                </p:cNvSpPr>
                <p:nvPr/>
              </p:nvSpPr>
              <p:spPr bwMode="auto">
                <a:xfrm flipV="1">
                  <a:off x="1916339" y="1836072"/>
                  <a:ext cx="0" cy="17215"/>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92" name="Line 512">
                  <a:extLst>
                    <a:ext uri="{FF2B5EF4-FFF2-40B4-BE49-F238E27FC236}">
                      <a16:creationId xmlns:a16="http://schemas.microsoft.com/office/drawing/2014/main" id="{8DB97689-EE46-15DC-3124-92EB81D81DDD}"/>
                    </a:ext>
                  </a:extLst>
                </p:cNvPr>
                <p:cNvSpPr>
                  <a:spLocks noChangeShapeType="1"/>
                </p:cNvSpPr>
                <p:nvPr/>
              </p:nvSpPr>
              <p:spPr bwMode="auto">
                <a:xfrm flipV="1">
                  <a:off x="1916339" y="1815988"/>
                  <a:ext cx="0" cy="20084"/>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93" name="Line 513">
                  <a:extLst>
                    <a:ext uri="{FF2B5EF4-FFF2-40B4-BE49-F238E27FC236}">
                      <a16:creationId xmlns:a16="http://schemas.microsoft.com/office/drawing/2014/main" id="{FE3F46C0-17BF-84AF-B76D-2E747D934026}"/>
                    </a:ext>
                  </a:extLst>
                </p:cNvPr>
                <p:cNvSpPr>
                  <a:spLocks noChangeShapeType="1"/>
                </p:cNvSpPr>
                <p:nvPr/>
              </p:nvSpPr>
              <p:spPr bwMode="auto">
                <a:xfrm flipV="1">
                  <a:off x="1916339" y="1798773"/>
                  <a:ext cx="0" cy="17215"/>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94" name="Line 514">
                  <a:extLst>
                    <a:ext uri="{FF2B5EF4-FFF2-40B4-BE49-F238E27FC236}">
                      <a16:creationId xmlns:a16="http://schemas.microsoft.com/office/drawing/2014/main" id="{1FC8DCA0-4C81-3B72-2D74-0A611CA6DF91}"/>
                    </a:ext>
                  </a:extLst>
                </p:cNvPr>
                <p:cNvSpPr>
                  <a:spLocks noChangeShapeType="1"/>
                </p:cNvSpPr>
                <p:nvPr/>
              </p:nvSpPr>
              <p:spPr bwMode="auto">
                <a:xfrm flipV="1">
                  <a:off x="1916339" y="1781558"/>
                  <a:ext cx="0" cy="17215"/>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95" name="Line 515">
                  <a:extLst>
                    <a:ext uri="{FF2B5EF4-FFF2-40B4-BE49-F238E27FC236}">
                      <a16:creationId xmlns:a16="http://schemas.microsoft.com/office/drawing/2014/main" id="{F56146F6-BDD8-0948-23F5-F9F798E468D8}"/>
                    </a:ext>
                  </a:extLst>
                </p:cNvPr>
                <p:cNvSpPr>
                  <a:spLocks noChangeShapeType="1"/>
                </p:cNvSpPr>
                <p:nvPr/>
              </p:nvSpPr>
              <p:spPr bwMode="auto">
                <a:xfrm flipV="1">
                  <a:off x="1916339" y="1764343"/>
                  <a:ext cx="0" cy="17215"/>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96" name="Line 516">
                  <a:extLst>
                    <a:ext uri="{FF2B5EF4-FFF2-40B4-BE49-F238E27FC236}">
                      <a16:creationId xmlns:a16="http://schemas.microsoft.com/office/drawing/2014/main" id="{7C43BCBD-FA0B-F86A-97D4-FD5C81CAEC46}"/>
                    </a:ext>
                  </a:extLst>
                </p:cNvPr>
                <p:cNvSpPr>
                  <a:spLocks noChangeShapeType="1"/>
                </p:cNvSpPr>
                <p:nvPr/>
              </p:nvSpPr>
              <p:spPr bwMode="auto">
                <a:xfrm flipV="1">
                  <a:off x="1916339" y="1747128"/>
                  <a:ext cx="0" cy="17215"/>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97" name="Line 517">
                  <a:extLst>
                    <a:ext uri="{FF2B5EF4-FFF2-40B4-BE49-F238E27FC236}">
                      <a16:creationId xmlns:a16="http://schemas.microsoft.com/office/drawing/2014/main" id="{81083681-3780-1F2F-6E56-0E63C3AC14B9}"/>
                    </a:ext>
                  </a:extLst>
                </p:cNvPr>
                <p:cNvSpPr>
                  <a:spLocks noChangeShapeType="1"/>
                </p:cNvSpPr>
                <p:nvPr/>
              </p:nvSpPr>
              <p:spPr bwMode="auto">
                <a:xfrm flipV="1">
                  <a:off x="1916339" y="1729913"/>
                  <a:ext cx="0" cy="17215"/>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98" name="Line 518">
                  <a:extLst>
                    <a:ext uri="{FF2B5EF4-FFF2-40B4-BE49-F238E27FC236}">
                      <a16:creationId xmlns:a16="http://schemas.microsoft.com/office/drawing/2014/main" id="{1FD4FF95-74F4-D6BC-47EA-1B510C5CCACF}"/>
                    </a:ext>
                  </a:extLst>
                </p:cNvPr>
                <p:cNvSpPr>
                  <a:spLocks noChangeShapeType="1"/>
                </p:cNvSpPr>
                <p:nvPr/>
              </p:nvSpPr>
              <p:spPr bwMode="auto">
                <a:xfrm flipV="1">
                  <a:off x="1916339" y="1712698"/>
                  <a:ext cx="0" cy="17215"/>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99" name="Line 519">
                  <a:extLst>
                    <a:ext uri="{FF2B5EF4-FFF2-40B4-BE49-F238E27FC236}">
                      <a16:creationId xmlns:a16="http://schemas.microsoft.com/office/drawing/2014/main" id="{5394B3A8-5E7C-704B-52F1-FF4CFDCEBEE8}"/>
                    </a:ext>
                  </a:extLst>
                </p:cNvPr>
                <p:cNvSpPr>
                  <a:spLocks noChangeShapeType="1"/>
                </p:cNvSpPr>
                <p:nvPr/>
              </p:nvSpPr>
              <p:spPr bwMode="auto">
                <a:xfrm flipV="1">
                  <a:off x="1916339" y="1692614"/>
                  <a:ext cx="0" cy="20084"/>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00" name="Line 520">
                  <a:extLst>
                    <a:ext uri="{FF2B5EF4-FFF2-40B4-BE49-F238E27FC236}">
                      <a16:creationId xmlns:a16="http://schemas.microsoft.com/office/drawing/2014/main" id="{7A5B4384-EC64-3F84-EEDB-7D6EEE6EA248}"/>
                    </a:ext>
                  </a:extLst>
                </p:cNvPr>
                <p:cNvSpPr>
                  <a:spLocks noChangeShapeType="1"/>
                </p:cNvSpPr>
                <p:nvPr/>
              </p:nvSpPr>
              <p:spPr bwMode="auto">
                <a:xfrm flipV="1">
                  <a:off x="1916339" y="1675399"/>
                  <a:ext cx="0" cy="17215"/>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01" name="Line 521">
                  <a:extLst>
                    <a:ext uri="{FF2B5EF4-FFF2-40B4-BE49-F238E27FC236}">
                      <a16:creationId xmlns:a16="http://schemas.microsoft.com/office/drawing/2014/main" id="{C8FCB22E-6A9B-1D25-03E2-BE61242004E8}"/>
                    </a:ext>
                  </a:extLst>
                </p:cNvPr>
                <p:cNvSpPr>
                  <a:spLocks noChangeShapeType="1"/>
                </p:cNvSpPr>
                <p:nvPr/>
              </p:nvSpPr>
              <p:spPr bwMode="auto">
                <a:xfrm flipH="1">
                  <a:off x="1826137" y="5181504"/>
                  <a:ext cx="90202" cy="0"/>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02" name="Rectangle 522">
                  <a:extLst>
                    <a:ext uri="{FF2B5EF4-FFF2-40B4-BE49-F238E27FC236}">
                      <a16:creationId xmlns:a16="http://schemas.microsoft.com/office/drawing/2014/main" id="{031686C8-8E87-F462-E80E-565317580CBE}"/>
                    </a:ext>
                  </a:extLst>
                </p:cNvPr>
                <p:cNvSpPr>
                  <a:spLocks noChangeArrowheads="1"/>
                </p:cNvSpPr>
                <p:nvPr/>
              </p:nvSpPr>
              <p:spPr bwMode="auto">
                <a:xfrm>
                  <a:off x="1714515" y="5038046"/>
                  <a:ext cx="78548" cy="169277"/>
                </a:xfrm>
                <a:prstGeom prst="rect">
                  <a:avLst/>
                </a:prstGeom>
                <a:solidFill>
                  <a:srgbClr val="FFFFFF"/>
                </a:solidFill>
                <a:ln w="9525">
                  <a:noFill/>
                  <a:miter lim="800000"/>
                  <a:headEnd/>
                  <a:tailEnd/>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fr-FR" altLang="fr-FR"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a:t>
                  </a:r>
                  <a:endParaRPr kumimoji="0" lang="fr-FR" altLang="fr-FR"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203" name="Line 523">
                  <a:extLst>
                    <a:ext uri="{FF2B5EF4-FFF2-40B4-BE49-F238E27FC236}">
                      <a16:creationId xmlns:a16="http://schemas.microsoft.com/office/drawing/2014/main" id="{4E13700E-412A-48A4-7843-1DF59F1FB909}"/>
                    </a:ext>
                  </a:extLst>
                </p:cNvPr>
                <p:cNvSpPr>
                  <a:spLocks noChangeShapeType="1"/>
                </p:cNvSpPr>
                <p:nvPr/>
              </p:nvSpPr>
              <p:spPr bwMode="auto">
                <a:xfrm flipH="1">
                  <a:off x="1826137" y="4593327"/>
                  <a:ext cx="90202" cy="0"/>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04" name="Rectangle 524">
                  <a:extLst>
                    <a:ext uri="{FF2B5EF4-FFF2-40B4-BE49-F238E27FC236}">
                      <a16:creationId xmlns:a16="http://schemas.microsoft.com/office/drawing/2014/main" id="{C99F9366-AF44-E3E6-C09F-01565D4F629D}"/>
                    </a:ext>
                  </a:extLst>
                </p:cNvPr>
                <p:cNvSpPr>
                  <a:spLocks noChangeArrowheads="1"/>
                </p:cNvSpPr>
                <p:nvPr/>
              </p:nvSpPr>
              <p:spPr bwMode="auto">
                <a:xfrm>
                  <a:off x="1635969" y="4455608"/>
                  <a:ext cx="157094" cy="169277"/>
                </a:xfrm>
                <a:prstGeom prst="rect">
                  <a:avLst/>
                </a:prstGeom>
                <a:solidFill>
                  <a:srgbClr val="FFFFFF"/>
                </a:solidFill>
                <a:ln w="9525">
                  <a:noFill/>
                  <a:miter lim="800000"/>
                  <a:headEnd/>
                  <a:tailEnd/>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fr-FR" altLang="fr-FR"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25</a:t>
                  </a:r>
                  <a:endParaRPr kumimoji="0" lang="fr-FR" altLang="fr-FR"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205" name="Line 525">
                  <a:extLst>
                    <a:ext uri="{FF2B5EF4-FFF2-40B4-BE49-F238E27FC236}">
                      <a16:creationId xmlns:a16="http://schemas.microsoft.com/office/drawing/2014/main" id="{EC79F90A-2D0C-F0EA-CAAD-786BCAE3476D}"/>
                    </a:ext>
                  </a:extLst>
                </p:cNvPr>
                <p:cNvSpPr>
                  <a:spLocks noChangeShapeType="1"/>
                </p:cNvSpPr>
                <p:nvPr/>
              </p:nvSpPr>
              <p:spPr bwMode="auto">
                <a:xfrm flipH="1">
                  <a:off x="1826137" y="4010889"/>
                  <a:ext cx="90202" cy="0"/>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06" name="Rectangle 526">
                  <a:extLst>
                    <a:ext uri="{FF2B5EF4-FFF2-40B4-BE49-F238E27FC236}">
                      <a16:creationId xmlns:a16="http://schemas.microsoft.com/office/drawing/2014/main" id="{A0DF44DD-0616-11E2-D75A-F4ECB1C2B789}"/>
                    </a:ext>
                  </a:extLst>
                </p:cNvPr>
                <p:cNvSpPr>
                  <a:spLocks noChangeArrowheads="1"/>
                </p:cNvSpPr>
                <p:nvPr/>
              </p:nvSpPr>
              <p:spPr bwMode="auto">
                <a:xfrm>
                  <a:off x="1635969" y="3873170"/>
                  <a:ext cx="157094" cy="169277"/>
                </a:xfrm>
                <a:prstGeom prst="rect">
                  <a:avLst/>
                </a:prstGeom>
                <a:solidFill>
                  <a:srgbClr val="FFFFFF"/>
                </a:solidFill>
                <a:ln w="9525">
                  <a:noFill/>
                  <a:miter lim="800000"/>
                  <a:headEnd/>
                  <a:tailEnd/>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fr-FR" altLang="fr-FR"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50</a:t>
                  </a:r>
                  <a:endParaRPr kumimoji="0" lang="fr-FR" altLang="fr-FR"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207" name="Line 527">
                  <a:extLst>
                    <a:ext uri="{FF2B5EF4-FFF2-40B4-BE49-F238E27FC236}">
                      <a16:creationId xmlns:a16="http://schemas.microsoft.com/office/drawing/2014/main" id="{D401941D-B7E9-66D1-8A66-F584AD3DCEE1}"/>
                    </a:ext>
                  </a:extLst>
                </p:cNvPr>
                <p:cNvSpPr>
                  <a:spLocks noChangeShapeType="1"/>
                </p:cNvSpPr>
                <p:nvPr/>
              </p:nvSpPr>
              <p:spPr bwMode="auto">
                <a:xfrm flipH="1">
                  <a:off x="1826137" y="3428451"/>
                  <a:ext cx="90202" cy="0"/>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08" name="Rectangle 528">
                  <a:extLst>
                    <a:ext uri="{FF2B5EF4-FFF2-40B4-BE49-F238E27FC236}">
                      <a16:creationId xmlns:a16="http://schemas.microsoft.com/office/drawing/2014/main" id="{64F619F4-155C-3836-8404-4F91BD1C1015}"/>
                    </a:ext>
                  </a:extLst>
                </p:cNvPr>
                <p:cNvSpPr>
                  <a:spLocks noChangeArrowheads="1"/>
                </p:cNvSpPr>
                <p:nvPr/>
              </p:nvSpPr>
              <p:spPr bwMode="auto">
                <a:xfrm>
                  <a:off x="1635969" y="3287863"/>
                  <a:ext cx="157094" cy="169277"/>
                </a:xfrm>
                <a:prstGeom prst="rect">
                  <a:avLst/>
                </a:prstGeom>
                <a:solidFill>
                  <a:srgbClr val="FFFFFF"/>
                </a:solidFill>
                <a:ln w="9525">
                  <a:noFill/>
                  <a:miter lim="800000"/>
                  <a:headEnd/>
                  <a:tailEnd/>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fr-FR" altLang="fr-FR"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75</a:t>
                  </a:r>
                  <a:endParaRPr kumimoji="0" lang="fr-FR" altLang="fr-FR"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209" name="Line 529">
                  <a:extLst>
                    <a:ext uri="{FF2B5EF4-FFF2-40B4-BE49-F238E27FC236}">
                      <a16:creationId xmlns:a16="http://schemas.microsoft.com/office/drawing/2014/main" id="{65544DA0-68D9-C30C-04B0-E87A2ED793D9}"/>
                    </a:ext>
                  </a:extLst>
                </p:cNvPr>
                <p:cNvSpPr>
                  <a:spLocks noChangeShapeType="1"/>
                </p:cNvSpPr>
                <p:nvPr/>
              </p:nvSpPr>
              <p:spPr bwMode="auto">
                <a:xfrm flipH="1">
                  <a:off x="1826137" y="2846014"/>
                  <a:ext cx="90202" cy="0"/>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10" name="Rectangle 530">
                  <a:extLst>
                    <a:ext uri="{FF2B5EF4-FFF2-40B4-BE49-F238E27FC236}">
                      <a16:creationId xmlns:a16="http://schemas.microsoft.com/office/drawing/2014/main" id="{D52D56B1-F8ED-A0DC-EC05-1027165F8B97}"/>
                    </a:ext>
                  </a:extLst>
                </p:cNvPr>
                <p:cNvSpPr>
                  <a:spLocks noChangeArrowheads="1"/>
                </p:cNvSpPr>
                <p:nvPr/>
              </p:nvSpPr>
              <p:spPr bwMode="auto">
                <a:xfrm>
                  <a:off x="1557422" y="2702556"/>
                  <a:ext cx="235641" cy="169277"/>
                </a:xfrm>
                <a:prstGeom prst="rect">
                  <a:avLst/>
                </a:prstGeom>
                <a:solidFill>
                  <a:srgbClr val="FFFFFF"/>
                </a:solidFill>
                <a:ln w="9525">
                  <a:noFill/>
                  <a:miter lim="800000"/>
                  <a:headEnd/>
                  <a:tailEnd/>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fr-FR" altLang="fr-FR"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a:t>
                  </a:r>
                  <a:endParaRPr kumimoji="0" lang="fr-FR" altLang="fr-FR"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211" name="Line 531">
                  <a:extLst>
                    <a:ext uri="{FF2B5EF4-FFF2-40B4-BE49-F238E27FC236}">
                      <a16:creationId xmlns:a16="http://schemas.microsoft.com/office/drawing/2014/main" id="{2ABCF1B8-A462-A9BC-121B-DF4B8A021AE8}"/>
                    </a:ext>
                  </a:extLst>
                </p:cNvPr>
                <p:cNvSpPr>
                  <a:spLocks noChangeShapeType="1"/>
                </p:cNvSpPr>
                <p:nvPr/>
              </p:nvSpPr>
              <p:spPr bwMode="auto">
                <a:xfrm flipH="1">
                  <a:off x="1826137" y="2260706"/>
                  <a:ext cx="90202" cy="0"/>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12" name="Rectangle 532">
                  <a:extLst>
                    <a:ext uri="{FF2B5EF4-FFF2-40B4-BE49-F238E27FC236}">
                      <a16:creationId xmlns:a16="http://schemas.microsoft.com/office/drawing/2014/main" id="{E43CCA5E-0D15-C0EA-5C13-23C1EE1CA75F}"/>
                    </a:ext>
                  </a:extLst>
                </p:cNvPr>
                <p:cNvSpPr>
                  <a:spLocks noChangeArrowheads="1"/>
                </p:cNvSpPr>
                <p:nvPr/>
              </p:nvSpPr>
              <p:spPr bwMode="auto">
                <a:xfrm>
                  <a:off x="1557422" y="2120118"/>
                  <a:ext cx="235641" cy="169277"/>
                </a:xfrm>
                <a:prstGeom prst="rect">
                  <a:avLst/>
                </a:prstGeom>
                <a:solidFill>
                  <a:srgbClr val="FFFFFF"/>
                </a:solidFill>
                <a:ln w="9525">
                  <a:noFill/>
                  <a:miter lim="800000"/>
                  <a:headEnd/>
                  <a:tailEnd/>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fr-FR" altLang="fr-FR"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125</a:t>
                  </a:r>
                  <a:endParaRPr kumimoji="0" lang="fr-FR" altLang="fr-FR"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213" name="Line 533">
                  <a:extLst>
                    <a:ext uri="{FF2B5EF4-FFF2-40B4-BE49-F238E27FC236}">
                      <a16:creationId xmlns:a16="http://schemas.microsoft.com/office/drawing/2014/main" id="{4823798D-291E-ED23-9DF2-0D4351DF9972}"/>
                    </a:ext>
                  </a:extLst>
                </p:cNvPr>
                <p:cNvSpPr>
                  <a:spLocks noChangeShapeType="1"/>
                </p:cNvSpPr>
                <p:nvPr/>
              </p:nvSpPr>
              <p:spPr bwMode="auto">
                <a:xfrm flipH="1">
                  <a:off x="1826137" y="1675399"/>
                  <a:ext cx="90202" cy="0"/>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14" name="Rectangle 534">
                  <a:extLst>
                    <a:ext uri="{FF2B5EF4-FFF2-40B4-BE49-F238E27FC236}">
                      <a16:creationId xmlns:a16="http://schemas.microsoft.com/office/drawing/2014/main" id="{5E1AB9C6-C60E-A883-AF5D-6AEFA544CE38}"/>
                    </a:ext>
                  </a:extLst>
                </p:cNvPr>
                <p:cNvSpPr>
                  <a:spLocks noChangeArrowheads="1"/>
                </p:cNvSpPr>
                <p:nvPr/>
              </p:nvSpPr>
              <p:spPr bwMode="auto">
                <a:xfrm>
                  <a:off x="1557422" y="1537680"/>
                  <a:ext cx="235641" cy="169277"/>
                </a:xfrm>
                <a:prstGeom prst="rect">
                  <a:avLst/>
                </a:prstGeom>
                <a:solidFill>
                  <a:srgbClr val="FFFFFF"/>
                </a:solidFill>
                <a:ln w="9525">
                  <a:noFill/>
                  <a:miter lim="800000"/>
                  <a:headEnd/>
                  <a:tailEnd/>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fr-FR" altLang="fr-FR"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150</a:t>
                  </a:r>
                  <a:endParaRPr kumimoji="0" lang="fr-FR" altLang="fr-FR"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215" name="Line 535">
                  <a:extLst>
                    <a:ext uri="{FF2B5EF4-FFF2-40B4-BE49-F238E27FC236}">
                      <a16:creationId xmlns:a16="http://schemas.microsoft.com/office/drawing/2014/main" id="{C642554B-C929-7900-2869-023EFB49327B}"/>
                    </a:ext>
                  </a:extLst>
                </p:cNvPr>
                <p:cNvSpPr>
                  <a:spLocks noChangeShapeType="1"/>
                </p:cNvSpPr>
                <p:nvPr/>
              </p:nvSpPr>
              <p:spPr bwMode="auto">
                <a:xfrm flipV="1">
                  <a:off x="2734170" y="5178634"/>
                  <a:ext cx="30067" cy="2869"/>
                </a:xfrm>
                <a:prstGeom prst="line">
                  <a:avLst/>
                </a:prstGeom>
                <a:solidFill>
                  <a:srgbClr val="6D9D0C"/>
                </a:solidFill>
                <a:ln w="17463">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16" name="Line 536">
                  <a:extLst>
                    <a:ext uri="{FF2B5EF4-FFF2-40B4-BE49-F238E27FC236}">
                      <a16:creationId xmlns:a16="http://schemas.microsoft.com/office/drawing/2014/main" id="{6EF8A6FA-1309-A492-7D9B-09979D4555C5}"/>
                    </a:ext>
                  </a:extLst>
                </p:cNvPr>
                <p:cNvSpPr>
                  <a:spLocks noChangeShapeType="1"/>
                </p:cNvSpPr>
                <p:nvPr/>
              </p:nvSpPr>
              <p:spPr bwMode="auto">
                <a:xfrm flipV="1">
                  <a:off x="2764237" y="5172896"/>
                  <a:ext cx="24054" cy="5738"/>
                </a:xfrm>
                <a:prstGeom prst="line">
                  <a:avLst/>
                </a:prstGeom>
                <a:solidFill>
                  <a:srgbClr val="6D9D0C"/>
                </a:solidFill>
                <a:ln w="17463">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17" name="Line 537">
                  <a:extLst>
                    <a:ext uri="{FF2B5EF4-FFF2-40B4-BE49-F238E27FC236}">
                      <a16:creationId xmlns:a16="http://schemas.microsoft.com/office/drawing/2014/main" id="{29B6583E-29CF-B353-0E7E-D1528FD1A6F0}"/>
                    </a:ext>
                  </a:extLst>
                </p:cNvPr>
                <p:cNvSpPr>
                  <a:spLocks noChangeShapeType="1"/>
                </p:cNvSpPr>
                <p:nvPr/>
              </p:nvSpPr>
              <p:spPr bwMode="auto">
                <a:xfrm flipV="1">
                  <a:off x="2788291" y="5170027"/>
                  <a:ext cx="27061" cy="2869"/>
                </a:xfrm>
                <a:prstGeom prst="line">
                  <a:avLst/>
                </a:prstGeom>
                <a:solidFill>
                  <a:srgbClr val="6D9D0C"/>
                </a:solidFill>
                <a:ln w="17463">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18" name="Line 538">
                  <a:extLst>
                    <a:ext uri="{FF2B5EF4-FFF2-40B4-BE49-F238E27FC236}">
                      <a16:creationId xmlns:a16="http://schemas.microsoft.com/office/drawing/2014/main" id="{1DE5CF08-05AC-16B6-25F8-1E10F54D06E0}"/>
                    </a:ext>
                  </a:extLst>
                </p:cNvPr>
                <p:cNvSpPr>
                  <a:spLocks noChangeShapeType="1"/>
                </p:cNvSpPr>
                <p:nvPr/>
              </p:nvSpPr>
              <p:spPr bwMode="auto">
                <a:xfrm flipV="1">
                  <a:off x="2815351" y="5161420"/>
                  <a:ext cx="27061" cy="8607"/>
                </a:xfrm>
                <a:prstGeom prst="line">
                  <a:avLst/>
                </a:prstGeom>
                <a:solidFill>
                  <a:srgbClr val="6D9D0C"/>
                </a:solidFill>
                <a:ln w="17463">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19" name="Line 539">
                  <a:extLst>
                    <a:ext uri="{FF2B5EF4-FFF2-40B4-BE49-F238E27FC236}">
                      <a16:creationId xmlns:a16="http://schemas.microsoft.com/office/drawing/2014/main" id="{27783DC9-6288-4826-E464-DABC06FDA035}"/>
                    </a:ext>
                  </a:extLst>
                </p:cNvPr>
                <p:cNvSpPr>
                  <a:spLocks noChangeShapeType="1"/>
                </p:cNvSpPr>
                <p:nvPr/>
              </p:nvSpPr>
              <p:spPr bwMode="auto">
                <a:xfrm flipV="1">
                  <a:off x="2842412" y="5158550"/>
                  <a:ext cx="27061" cy="2869"/>
                </a:xfrm>
                <a:prstGeom prst="line">
                  <a:avLst/>
                </a:prstGeom>
                <a:solidFill>
                  <a:srgbClr val="6D9D0C"/>
                </a:solidFill>
                <a:ln w="17463">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20" name="Line 540">
                  <a:extLst>
                    <a:ext uri="{FF2B5EF4-FFF2-40B4-BE49-F238E27FC236}">
                      <a16:creationId xmlns:a16="http://schemas.microsoft.com/office/drawing/2014/main" id="{77224EE1-E960-A749-BDF3-34453AD821CD}"/>
                    </a:ext>
                  </a:extLst>
                </p:cNvPr>
                <p:cNvSpPr>
                  <a:spLocks noChangeShapeType="1"/>
                </p:cNvSpPr>
                <p:nvPr/>
              </p:nvSpPr>
              <p:spPr bwMode="auto">
                <a:xfrm flipV="1">
                  <a:off x="2869472" y="5152812"/>
                  <a:ext cx="27061" cy="5738"/>
                </a:xfrm>
                <a:prstGeom prst="line">
                  <a:avLst/>
                </a:prstGeom>
                <a:solidFill>
                  <a:srgbClr val="6D9D0C"/>
                </a:solidFill>
                <a:ln w="17463">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21" name="Line 541">
                  <a:extLst>
                    <a:ext uri="{FF2B5EF4-FFF2-40B4-BE49-F238E27FC236}">
                      <a16:creationId xmlns:a16="http://schemas.microsoft.com/office/drawing/2014/main" id="{5B2E7B1F-B53F-5BFA-2A3C-6FAB375C38EC}"/>
                    </a:ext>
                  </a:extLst>
                </p:cNvPr>
                <p:cNvSpPr>
                  <a:spLocks noChangeShapeType="1"/>
                </p:cNvSpPr>
                <p:nvPr/>
              </p:nvSpPr>
              <p:spPr bwMode="auto">
                <a:xfrm flipV="1">
                  <a:off x="2896533" y="5147074"/>
                  <a:ext cx="27061" cy="5738"/>
                </a:xfrm>
                <a:prstGeom prst="line">
                  <a:avLst/>
                </a:prstGeom>
                <a:solidFill>
                  <a:srgbClr val="6D9D0C"/>
                </a:solidFill>
                <a:ln w="17463">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22" name="Line 542">
                  <a:extLst>
                    <a:ext uri="{FF2B5EF4-FFF2-40B4-BE49-F238E27FC236}">
                      <a16:creationId xmlns:a16="http://schemas.microsoft.com/office/drawing/2014/main" id="{D97C49C0-8103-272B-DA4E-24A718E70BBB}"/>
                    </a:ext>
                  </a:extLst>
                </p:cNvPr>
                <p:cNvSpPr>
                  <a:spLocks noChangeShapeType="1"/>
                </p:cNvSpPr>
                <p:nvPr/>
              </p:nvSpPr>
              <p:spPr bwMode="auto">
                <a:xfrm flipV="1">
                  <a:off x="2923594" y="5144205"/>
                  <a:ext cx="27061" cy="2869"/>
                </a:xfrm>
                <a:prstGeom prst="line">
                  <a:avLst/>
                </a:prstGeom>
                <a:solidFill>
                  <a:srgbClr val="6D9D0C"/>
                </a:solidFill>
                <a:ln w="17463">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23" name="Line 543">
                  <a:extLst>
                    <a:ext uri="{FF2B5EF4-FFF2-40B4-BE49-F238E27FC236}">
                      <a16:creationId xmlns:a16="http://schemas.microsoft.com/office/drawing/2014/main" id="{271F4504-BECE-9AA7-C503-CA7906A76FC5}"/>
                    </a:ext>
                  </a:extLst>
                </p:cNvPr>
                <p:cNvSpPr>
                  <a:spLocks noChangeShapeType="1"/>
                </p:cNvSpPr>
                <p:nvPr/>
              </p:nvSpPr>
              <p:spPr bwMode="auto">
                <a:xfrm flipV="1">
                  <a:off x="2950654" y="5138466"/>
                  <a:ext cx="27061" cy="5738"/>
                </a:xfrm>
                <a:prstGeom prst="line">
                  <a:avLst/>
                </a:prstGeom>
                <a:solidFill>
                  <a:srgbClr val="6D9D0C"/>
                </a:solidFill>
                <a:ln w="17463">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24" name="Line 544">
                  <a:extLst>
                    <a:ext uri="{FF2B5EF4-FFF2-40B4-BE49-F238E27FC236}">
                      <a16:creationId xmlns:a16="http://schemas.microsoft.com/office/drawing/2014/main" id="{89656070-A015-25A9-4780-583C32D7C2CA}"/>
                    </a:ext>
                  </a:extLst>
                </p:cNvPr>
                <p:cNvSpPr>
                  <a:spLocks noChangeShapeType="1"/>
                </p:cNvSpPr>
                <p:nvPr/>
              </p:nvSpPr>
              <p:spPr bwMode="auto">
                <a:xfrm flipV="1">
                  <a:off x="2977715" y="5132728"/>
                  <a:ext cx="27061" cy="5738"/>
                </a:xfrm>
                <a:prstGeom prst="line">
                  <a:avLst/>
                </a:prstGeom>
                <a:solidFill>
                  <a:srgbClr val="6D9D0C"/>
                </a:solidFill>
                <a:ln w="17463">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25" name="Line 545">
                  <a:extLst>
                    <a:ext uri="{FF2B5EF4-FFF2-40B4-BE49-F238E27FC236}">
                      <a16:creationId xmlns:a16="http://schemas.microsoft.com/office/drawing/2014/main" id="{E9F87ADB-7236-8182-2286-290EC20792E1}"/>
                    </a:ext>
                  </a:extLst>
                </p:cNvPr>
                <p:cNvSpPr>
                  <a:spLocks noChangeShapeType="1"/>
                </p:cNvSpPr>
                <p:nvPr/>
              </p:nvSpPr>
              <p:spPr bwMode="auto">
                <a:xfrm flipV="1">
                  <a:off x="3004775" y="5126990"/>
                  <a:ext cx="27061" cy="5738"/>
                </a:xfrm>
                <a:prstGeom prst="line">
                  <a:avLst/>
                </a:prstGeom>
                <a:solidFill>
                  <a:srgbClr val="6D9D0C"/>
                </a:solidFill>
                <a:ln w="17463">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26" name="Line 546">
                  <a:extLst>
                    <a:ext uri="{FF2B5EF4-FFF2-40B4-BE49-F238E27FC236}">
                      <a16:creationId xmlns:a16="http://schemas.microsoft.com/office/drawing/2014/main" id="{3352D606-A287-F319-500B-4EF922163156}"/>
                    </a:ext>
                  </a:extLst>
                </p:cNvPr>
                <p:cNvSpPr>
                  <a:spLocks noChangeShapeType="1"/>
                </p:cNvSpPr>
                <p:nvPr/>
              </p:nvSpPr>
              <p:spPr bwMode="auto">
                <a:xfrm flipV="1">
                  <a:off x="3031836" y="5121251"/>
                  <a:ext cx="30067" cy="5738"/>
                </a:xfrm>
                <a:prstGeom prst="line">
                  <a:avLst/>
                </a:prstGeom>
                <a:solidFill>
                  <a:srgbClr val="6D9D0C"/>
                </a:solidFill>
                <a:ln w="17463">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27" name="Line 547">
                  <a:extLst>
                    <a:ext uri="{FF2B5EF4-FFF2-40B4-BE49-F238E27FC236}">
                      <a16:creationId xmlns:a16="http://schemas.microsoft.com/office/drawing/2014/main" id="{5CD99EFB-0561-542F-83CC-283788586565}"/>
                    </a:ext>
                  </a:extLst>
                </p:cNvPr>
                <p:cNvSpPr>
                  <a:spLocks noChangeShapeType="1"/>
                </p:cNvSpPr>
                <p:nvPr/>
              </p:nvSpPr>
              <p:spPr bwMode="auto">
                <a:xfrm flipV="1">
                  <a:off x="3061903" y="5115513"/>
                  <a:ext cx="27061" cy="5738"/>
                </a:xfrm>
                <a:prstGeom prst="line">
                  <a:avLst/>
                </a:prstGeom>
                <a:solidFill>
                  <a:srgbClr val="6D9D0C"/>
                </a:solidFill>
                <a:ln w="17463">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28" name="Line 548">
                  <a:extLst>
                    <a:ext uri="{FF2B5EF4-FFF2-40B4-BE49-F238E27FC236}">
                      <a16:creationId xmlns:a16="http://schemas.microsoft.com/office/drawing/2014/main" id="{95340934-3E2B-7E6B-096E-973F8E64D3EB}"/>
                    </a:ext>
                  </a:extLst>
                </p:cNvPr>
                <p:cNvSpPr>
                  <a:spLocks noChangeShapeType="1"/>
                </p:cNvSpPr>
                <p:nvPr/>
              </p:nvSpPr>
              <p:spPr bwMode="auto">
                <a:xfrm flipV="1">
                  <a:off x="3088964" y="5109775"/>
                  <a:ext cx="27061" cy="5738"/>
                </a:xfrm>
                <a:prstGeom prst="line">
                  <a:avLst/>
                </a:prstGeom>
                <a:solidFill>
                  <a:srgbClr val="6D9D0C"/>
                </a:solidFill>
                <a:ln w="17463">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29" name="Line 549">
                  <a:extLst>
                    <a:ext uri="{FF2B5EF4-FFF2-40B4-BE49-F238E27FC236}">
                      <a16:creationId xmlns:a16="http://schemas.microsoft.com/office/drawing/2014/main" id="{255442E2-83CC-4FC1-9CB0-0EE5D1F9BE55}"/>
                    </a:ext>
                  </a:extLst>
                </p:cNvPr>
                <p:cNvSpPr>
                  <a:spLocks noChangeShapeType="1"/>
                </p:cNvSpPr>
                <p:nvPr/>
              </p:nvSpPr>
              <p:spPr bwMode="auto">
                <a:xfrm flipV="1">
                  <a:off x="3116024" y="5101167"/>
                  <a:ext cx="24054" cy="8607"/>
                </a:xfrm>
                <a:prstGeom prst="line">
                  <a:avLst/>
                </a:prstGeom>
                <a:solidFill>
                  <a:srgbClr val="6D9D0C"/>
                </a:solidFill>
                <a:ln w="17463">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30" name="Line 550">
                  <a:extLst>
                    <a:ext uri="{FF2B5EF4-FFF2-40B4-BE49-F238E27FC236}">
                      <a16:creationId xmlns:a16="http://schemas.microsoft.com/office/drawing/2014/main" id="{C4E9F011-799C-BA59-343C-65EA46642D14}"/>
                    </a:ext>
                  </a:extLst>
                </p:cNvPr>
                <p:cNvSpPr>
                  <a:spLocks noChangeShapeType="1"/>
                </p:cNvSpPr>
                <p:nvPr/>
              </p:nvSpPr>
              <p:spPr bwMode="auto">
                <a:xfrm flipV="1">
                  <a:off x="3140078" y="5095429"/>
                  <a:ext cx="30067" cy="5738"/>
                </a:xfrm>
                <a:prstGeom prst="line">
                  <a:avLst/>
                </a:prstGeom>
                <a:solidFill>
                  <a:srgbClr val="6D9D0C"/>
                </a:solidFill>
                <a:ln w="17463">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31" name="Line 551">
                  <a:extLst>
                    <a:ext uri="{FF2B5EF4-FFF2-40B4-BE49-F238E27FC236}">
                      <a16:creationId xmlns:a16="http://schemas.microsoft.com/office/drawing/2014/main" id="{C937D710-7EBD-49A0-0071-ECC1DB4BB7D6}"/>
                    </a:ext>
                  </a:extLst>
                </p:cNvPr>
                <p:cNvSpPr>
                  <a:spLocks noChangeShapeType="1"/>
                </p:cNvSpPr>
                <p:nvPr/>
              </p:nvSpPr>
              <p:spPr bwMode="auto">
                <a:xfrm flipV="1">
                  <a:off x="3170145" y="5089691"/>
                  <a:ext cx="27061" cy="5738"/>
                </a:xfrm>
                <a:prstGeom prst="line">
                  <a:avLst/>
                </a:prstGeom>
                <a:solidFill>
                  <a:srgbClr val="6D9D0C"/>
                </a:solidFill>
                <a:ln w="17463">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32" name="Line 552">
                  <a:extLst>
                    <a:ext uri="{FF2B5EF4-FFF2-40B4-BE49-F238E27FC236}">
                      <a16:creationId xmlns:a16="http://schemas.microsoft.com/office/drawing/2014/main" id="{9E83596E-95B7-BBF3-8D3E-8F29B9A9EE4D}"/>
                    </a:ext>
                  </a:extLst>
                </p:cNvPr>
                <p:cNvSpPr>
                  <a:spLocks noChangeShapeType="1"/>
                </p:cNvSpPr>
                <p:nvPr/>
              </p:nvSpPr>
              <p:spPr bwMode="auto">
                <a:xfrm flipV="1">
                  <a:off x="3197206" y="5081083"/>
                  <a:ext cx="24054" cy="8607"/>
                </a:xfrm>
                <a:prstGeom prst="line">
                  <a:avLst/>
                </a:prstGeom>
                <a:solidFill>
                  <a:srgbClr val="6D9D0C"/>
                </a:solidFill>
                <a:ln w="17463">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33" name="Line 553">
                  <a:extLst>
                    <a:ext uri="{FF2B5EF4-FFF2-40B4-BE49-F238E27FC236}">
                      <a16:creationId xmlns:a16="http://schemas.microsoft.com/office/drawing/2014/main" id="{9A6A42C1-FE75-C237-58F9-64C4ABAF4DD6}"/>
                    </a:ext>
                  </a:extLst>
                </p:cNvPr>
                <p:cNvSpPr>
                  <a:spLocks noChangeShapeType="1"/>
                </p:cNvSpPr>
                <p:nvPr/>
              </p:nvSpPr>
              <p:spPr bwMode="auto">
                <a:xfrm flipV="1">
                  <a:off x="3221260" y="5075345"/>
                  <a:ext cx="27061" cy="5738"/>
                </a:xfrm>
                <a:prstGeom prst="line">
                  <a:avLst/>
                </a:prstGeom>
                <a:solidFill>
                  <a:srgbClr val="6D9D0C"/>
                </a:solidFill>
                <a:ln w="17463">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34" name="Line 554">
                  <a:extLst>
                    <a:ext uri="{FF2B5EF4-FFF2-40B4-BE49-F238E27FC236}">
                      <a16:creationId xmlns:a16="http://schemas.microsoft.com/office/drawing/2014/main" id="{12EC5EC8-8D25-B77B-32A0-34615F99D4D7}"/>
                    </a:ext>
                  </a:extLst>
                </p:cNvPr>
                <p:cNvSpPr>
                  <a:spLocks noChangeShapeType="1"/>
                </p:cNvSpPr>
                <p:nvPr/>
              </p:nvSpPr>
              <p:spPr bwMode="auto">
                <a:xfrm flipV="1">
                  <a:off x="3248320" y="5066738"/>
                  <a:ext cx="30067" cy="8607"/>
                </a:xfrm>
                <a:prstGeom prst="line">
                  <a:avLst/>
                </a:prstGeom>
                <a:solidFill>
                  <a:srgbClr val="6D9D0C"/>
                </a:solidFill>
                <a:ln w="17463">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35" name="Line 555">
                  <a:extLst>
                    <a:ext uri="{FF2B5EF4-FFF2-40B4-BE49-F238E27FC236}">
                      <a16:creationId xmlns:a16="http://schemas.microsoft.com/office/drawing/2014/main" id="{6012C121-3DCD-847C-75BB-7D1BEB615964}"/>
                    </a:ext>
                  </a:extLst>
                </p:cNvPr>
                <p:cNvSpPr>
                  <a:spLocks noChangeShapeType="1"/>
                </p:cNvSpPr>
                <p:nvPr/>
              </p:nvSpPr>
              <p:spPr bwMode="auto">
                <a:xfrm flipV="1">
                  <a:off x="3278388" y="5058130"/>
                  <a:ext cx="24054" cy="8607"/>
                </a:xfrm>
                <a:prstGeom prst="line">
                  <a:avLst/>
                </a:prstGeom>
                <a:solidFill>
                  <a:srgbClr val="6D9D0C"/>
                </a:solidFill>
                <a:ln w="17463">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36" name="Line 556">
                  <a:extLst>
                    <a:ext uri="{FF2B5EF4-FFF2-40B4-BE49-F238E27FC236}">
                      <a16:creationId xmlns:a16="http://schemas.microsoft.com/office/drawing/2014/main" id="{6D413861-49B7-7C83-AAAB-381B6B1C21EA}"/>
                    </a:ext>
                  </a:extLst>
                </p:cNvPr>
                <p:cNvSpPr>
                  <a:spLocks noChangeShapeType="1"/>
                </p:cNvSpPr>
                <p:nvPr/>
              </p:nvSpPr>
              <p:spPr bwMode="auto">
                <a:xfrm flipV="1">
                  <a:off x="3302442" y="5046653"/>
                  <a:ext cx="27061" cy="11477"/>
                </a:xfrm>
                <a:prstGeom prst="line">
                  <a:avLst/>
                </a:prstGeom>
                <a:solidFill>
                  <a:srgbClr val="6D9D0C"/>
                </a:solidFill>
                <a:ln w="17463">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37" name="Line 557">
                  <a:extLst>
                    <a:ext uri="{FF2B5EF4-FFF2-40B4-BE49-F238E27FC236}">
                      <a16:creationId xmlns:a16="http://schemas.microsoft.com/office/drawing/2014/main" id="{DCB32B4F-001F-0224-CEBB-A2962310735A}"/>
                    </a:ext>
                  </a:extLst>
                </p:cNvPr>
                <p:cNvSpPr>
                  <a:spLocks noChangeShapeType="1"/>
                </p:cNvSpPr>
                <p:nvPr/>
              </p:nvSpPr>
              <p:spPr bwMode="auto">
                <a:xfrm flipV="1">
                  <a:off x="3329502" y="5038046"/>
                  <a:ext cx="30067" cy="8607"/>
                </a:xfrm>
                <a:prstGeom prst="line">
                  <a:avLst/>
                </a:prstGeom>
                <a:solidFill>
                  <a:srgbClr val="6D9D0C"/>
                </a:solidFill>
                <a:ln w="17463">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38" name="Line 558">
                  <a:extLst>
                    <a:ext uri="{FF2B5EF4-FFF2-40B4-BE49-F238E27FC236}">
                      <a16:creationId xmlns:a16="http://schemas.microsoft.com/office/drawing/2014/main" id="{0C9B6386-7B52-9690-6AA4-76FBC8F95F7C}"/>
                    </a:ext>
                  </a:extLst>
                </p:cNvPr>
                <p:cNvSpPr>
                  <a:spLocks noChangeShapeType="1"/>
                </p:cNvSpPr>
                <p:nvPr/>
              </p:nvSpPr>
              <p:spPr bwMode="auto">
                <a:xfrm flipV="1">
                  <a:off x="3359569" y="5029439"/>
                  <a:ext cx="24054" cy="8607"/>
                </a:xfrm>
                <a:prstGeom prst="line">
                  <a:avLst/>
                </a:prstGeom>
                <a:solidFill>
                  <a:srgbClr val="6D9D0C"/>
                </a:solidFill>
                <a:ln w="17463">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39" name="Line 559">
                  <a:extLst>
                    <a:ext uri="{FF2B5EF4-FFF2-40B4-BE49-F238E27FC236}">
                      <a16:creationId xmlns:a16="http://schemas.microsoft.com/office/drawing/2014/main" id="{FE2D4F20-FCEA-7060-9E7E-305B8479058D}"/>
                    </a:ext>
                  </a:extLst>
                </p:cNvPr>
                <p:cNvSpPr>
                  <a:spLocks noChangeShapeType="1"/>
                </p:cNvSpPr>
                <p:nvPr/>
              </p:nvSpPr>
              <p:spPr bwMode="auto">
                <a:xfrm flipV="1">
                  <a:off x="3383623" y="5020831"/>
                  <a:ext cx="27061" cy="8607"/>
                </a:xfrm>
                <a:prstGeom prst="line">
                  <a:avLst/>
                </a:prstGeom>
                <a:solidFill>
                  <a:srgbClr val="6D9D0C"/>
                </a:solidFill>
                <a:ln w="17463">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40" name="Line 560">
                  <a:extLst>
                    <a:ext uri="{FF2B5EF4-FFF2-40B4-BE49-F238E27FC236}">
                      <a16:creationId xmlns:a16="http://schemas.microsoft.com/office/drawing/2014/main" id="{3AC9B985-3F64-4093-55D4-CE35B614EEDF}"/>
                    </a:ext>
                  </a:extLst>
                </p:cNvPr>
                <p:cNvSpPr>
                  <a:spLocks noChangeShapeType="1"/>
                </p:cNvSpPr>
                <p:nvPr/>
              </p:nvSpPr>
              <p:spPr bwMode="auto">
                <a:xfrm flipV="1">
                  <a:off x="3410684" y="5012224"/>
                  <a:ext cx="27061" cy="8607"/>
                </a:xfrm>
                <a:prstGeom prst="line">
                  <a:avLst/>
                </a:prstGeom>
                <a:solidFill>
                  <a:srgbClr val="6D9D0C"/>
                </a:solidFill>
                <a:ln w="17463">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41" name="Line 561">
                  <a:extLst>
                    <a:ext uri="{FF2B5EF4-FFF2-40B4-BE49-F238E27FC236}">
                      <a16:creationId xmlns:a16="http://schemas.microsoft.com/office/drawing/2014/main" id="{044B8787-0852-3B31-017A-0F472E97BCAB}"/>
                    </a:ext>
                  </a:extLst>
                </p:cNvPr>
                <p:cNvSpPr>
                  <a:spLocks noChangeShapeType="1"/>
                </p:cNvSpPr>
                <p:nvPr/>
              </p:nvSpPr>
              <p:spPr bwMode="auto">
                <a:xfrm flipV="1">
                  <a:off x="3437744" y="5000747"/>
                  <a:ext cx="30067" cy="11477"/>
                </a:xfrm>
                <a:prstGeom prst="line">
                  <a:avLst/>
                </a:prstGeom>
                <a:solidFill>
                  <a:srgbClr val="6D9D0C"/>
                </a:solidFill>
                <a:ln w="17463">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42" name="Line 562">
                  <a:extLst>
                    <a:ext uri="{FF2B5EF4-FFF2-40B4-BE49-F238E27FC236}">
                      <a16:creationId xmlns:a16="http://schemas.microsoft.com/office/drawing/2014/main" id="{9876281E-6877-C5CE-FC50-FEDD11B36636}"/>
                    </a:ext>
                  </a:extLst>
                </p:cNvPr>
                <p:cNvSpPr>
                  <a:spLocks noChangeShapeType="1"/>
                </p:cNvSpPr>
                <p:nvPr/>
              </p:nvSpPr>
              <p:spPr bwMode="auto">
                <a:xfrm flipV="1">
                  <a:off x="3467812" y="4992140"/>
                  <a:ext cx="27061" cy="8607"/>
                </a:xfrm>
                <a:prstGeom prst="line">
                  <a:avLst/>
                </a:prstGeom>
                <a:solidFill>
                  <a:srgbClr val="6D9D0C"/>
                </a:solidFill>
                <a:ln w="17463">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43" name="Line 563">
                  <a:extLst>
                    <a:ext uri="{FF2B5EF4-FFF2-40B4-BE49-F238E27FC236}">
                      <a16:creationId xmlns:a16="http://schemas.microsoft.com/office/drawing/2014/main" id="{F582FD75-E523-40FE-1E04-7775666C7BA5}"/>
                    </a:ext>
                  </a:extLst>
                </p:cNvPr>
                <p:cNvSpPr>
                  <a:spLocks noChangeShapeType="1"/>
                </p:cNvSpPr>
                <p:nvPr/>
              </p:nvSpPr>
              <p:spPr bwMode="auto">
                <a:xfrm flipV="1">
                  <a:off x="3494872" y="4980663"/>
                  <a:ext cx="27061" cy="11477"/>
                </a:xfrm>
                <a:prstGeom prst="line">
                  <a:avLst/>
                </a:prstGeom>
                <a:solidFill>
                  <a:srgbClr val="6D9D0C"/>
                </a:solidFill>
                <a:ln w="17463">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44" name="Line 564">
                  <a:extLst>
                    <a:ext uri="{FF2B5EF4-FFF2-40B4-BE49-F238E27FC236}">
                      <a16:creationId xmlns:a16="http://schemas.microsoft.com/office/drawing/2014/main" id="{C712BDE4-64CB-6502-7C4E-4EAF6C2A13E4}"/>
                    </a:ext>
                  </a:extLst>
                </p:cNvPr>
                <p:cNvSpPr>
                  <a:spLocks noChangeShapeType="1"/>
                </p:cNvSpPr>
                <p:nvPr/>
              </p:nvSpPr>
              <p:spPr bwMode="auto">
                <a:xfrm flipV="1">
                  <a:off x="3521933" y="4972056"/>
                  <a:ext cx="24054" cy="8607"/>
                </a:xfrm>
                <a:prstGeom prst="line">
                  <a:avLst/>
                </a:prstGeom>
                <a:solidFill>
                  <a:srgbClr val="6D9D0C"/>
                </a:solidFill>
                <a:ln w="17463">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45" name="Line 565">
                  <a:extLst>
                    <a:ext uri="{FF2B5EF4-FFF2-40B4-BE49-F238E27FC236}">
                      <a16:creationId xmlns:a16="http://schemas.microsoft.com/office/drawing/2014/main" id="{35768164-E81A-F76B-69FA-0A1A78268946}"/>
                    </a:ext>
                  </a:extLst>
                </p:cNvPr>
                <p:cNvSpPr>
                  <a:spLocks noChangeShapeType="1"/>
                </p:cNvSpPr>
                <p:nvPr/>
              </p:nvSpPr>
              <p:spPr bwMode="auto">
                <a:xfrm flipV="1">
                  <a:off x="3545987" y="4960579"/>
                  <a:ext cx="30067" cy="11477"/>
                </a:xfrm>
                <a:prstGeom prst="line">
                  <a:avLst/>
                </a:prstGeom>
                <a:solidFill>
                  <a:srgbClr val="6D9D0C"/>
                </a:solidFill>
                <a:ln w="17463">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46" name="Line 566">
                  <a:extLst>
                    <a:ext uri="{FF2B5EF4-FFF2-40B4-BE49-F238E27FC236}">
                      <a16:creationId xmlns:a16="http://schemas.microsoft.com/office/drawing/2014/main" id="{4A4E7F4B-75A9-D5B6-2445-1B1900197B77}"/>
                    </a:ext>
                  </a:extLst>
                </p:cNvPr>
                <p:cNvSpPr>
                  <a:spLocks noChangeShapeType="1"/>
                </p:cNvSpPr>
                <p:nvPr/>
              </p:nvSpPr>
              <p:spPr bwMode="auto">
                <a:xfrm flipV="1">
                  <a:off x="3576054" y="4949102"/>
                  <a:ext cx="27061" cy="11477"/>
                </a:xfrm>
                <a:prstGeom prst="line">
                  <a:avLst/>
                </a:prstGeom>
                <a:solidFill>
                  <a:srgbClr val="6D9D0C"/>
                </a:solidFill>
                <a:ln w="17463">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47" name="Line 567">
                  <a:extLst>
                    <a:ext uri="{FF2B5EF4-FFF2-40B4-BE49-F238E27FC236}">
                      <a16:creationId xmlns:a16="http://schemas.microsoft.com/office/drawing/2014/main" id="{FDEA2782-451E-3C3A-C2CD-0FF829533D63}"/>
                    </a:ext>
                  </a:extLst>
                </p:cNvPr>
                <p:cNvSpPr>
                  <a:spLocks noChangeShapeType="1"/>
                </p:cNvSpPr>
                <p:nvPr/>
              </p:nvSpPr>
              <p:spPr bwMode="auto">
                <a:xfrm flipV="1">
                  <a:off x="3603115" y="4934757"/>
                  <a:ext cx="24054" cy="14346"/>
                </a:xfrm>
                <a:prstGeom prst="line">
                  <a:avLst/>
                </a:prstGeom>
                <a:solidFill>
                  <a:srgbClr val="6D9D0C"/>
                </a:solidFill>
                <a:ln w="17463">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48" name="Line 568">
                  <a:extLst>
                    <a:ext uri="{FF2B5EF4-FFF2-40B4-BE49-F238E27FC236}">
                      <a16:creationId xmlns:a16="http://schemas.microsoft.com/office/drawing/2014/main" id="{34AF77E2-E98C-FC51-11CA-A327C1EED938}"/>
                    </a:ext>
                  </a:extLst>
                </p:cNvPr>
                <p:cNvSpPr>
                  <a:spLocks noChangeShapeType="1"/>
                </p:cNvSpPr>
                <p:nvPr/>
              </p:nvSpPr>
              <p:spPr bwMode="auto">
                <a:xfrm flipV="1">
                  <a:off x="3627168" y="4923280"/>
                  <a:ext cx="27061" cy="11477"/>
                </a:xfrm>
                <a:prstGeom prst="line">
                  <a:avLst/>
                </a:prstGeom>
                <a:solidFill>
                  <a:srgbClr val="6D9D0C"/>
                </a:solidFill>
                <a:ln w="17463">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49" name="Line 569">
                  <a:extLst>
                    <a:ext uri="{FF2B5EF4-FFF2-40B4-BE49-F238E27FC236}">
                      <a16:creationId xmlns:a16="http://schemas.microsoft.com/office/drawing/2014/main" id="{595516D5-DF78-0A8C-695A-F38A4F7BAE2F}"/>
                    </a:ext>
                  </a:extLst>
                </p:cNvPr>
                <p:cNvSpPr>
                  <a:spLocks noChangeShapeType="1"/>
                </p:cNvSpPr>
                <p:nvPr/>
              </p:nvSpPr>
              <p:spPr bwMode="auto">
                <a:xfrm flipV="1">
                  <a:off x="3654229" y="4911803"/>
                  <a:ext cx="30067" cy="11477"/>
                </a:xfrm>
                <a:prstGeom prst="line">
                  <a:avLst/>
                </a:prstGeom>
                <a:solidFill>
                  <a:srgbClr val="6D9D0C"/>
                </a:solidFill>
                <a:ln w="17463">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50" name="Line 570">
                  <a:extLst>
                    <a:ext uri="{FF2B5EF4-FFF2-40B4-BE49-F238E27FC236}">
                      <a16:creationId xmlns:a16="http://schemas.microsoft.com/office/drawing/2014/main" id="{03C23835-D915-5846-6605-03F397A1ABE2}"/>
                    </a:ext>
                  </a:extLst>
                </p:cNvPr>
                <p:cNvSpPr>
                  <a:spLocks noChangeShapeType="1"/>
                </p:cNvSpPr>
                <p:nvPr/>
              </p:nvSpPr>
              <p:spPr bwMode="auto">
                <a:xfrm flipV="1">
                  <a:off x="3684296" y="4900327"/>
                  <a:ext cx="24054" cy="11477"/>
                </a:xfrm>
                <a:prstGeom prst="line">
                  <a:avLst/>
                </a:prstGeom>
                <a:solidFill>
                  <a:srgbClr val="6D9D0C"/>
                </a:solidFill>
                <a:ln w="17463">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51" name="Line 571">
                  <a:extLst>
                    <a:ext uri="{FF2B5EF4-FFF2-40B4-BE49-F238E27FC236}">
                      <a16:creationId xmlns:a16="http://schemas.microsoft.com/office/drawing/2014/main" id="{09EC2284-A970-18CC-D356-448C66D6A14D}"/>
                    </a:ext>
                  </a:extLst>
                </p:cNvPr>
                <p:cNvSpPr>
                  <a:spLocks noChangeShapeType="1"/>
                </p:cNvSpPr>
                <p:nvPr/>
              </p:nvSpPr>
              <p:spPr bwMode="auto">
                <a:xfrm flipV="1">
                  <a:off x="3708350" y="4888850"/>
                  <a:ext cx="27061" cy="11477"/>
                </a:xfrm>
                <a:prstGeom prst="line">
                  <a:avLst/>
                </a:prstGeom>
                <a:solidFill>
                  <a:srgbClr val="6D9D0C"/>
                </a:solidFill>
                <a:ln w="17463">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52" name="Line 572">
                  <a:extLst>
                    <a:ext uri="{FF2B5EF4-FFF2-40B4-BE49-F238E27FC236}">
                      <a16:creationId xmlns:a16="http://schemas.microsoft.com/office/drawing/2014/main" id="{F75E7E68-B368-6790-191D-CD855002D740}"/>
                    </a:ext>
                  </a:extLst>
                </p:cNvPr>
                <p:cNvSpPr>
                  <a:spLocks noChangeShapeType="1"/>
                </p:cNvSpPr>
                <p:nvPr/>
              </p:nvSpPr>
              <p:spPr bwMode="auto">
                <a:xfrm flipV="1">
                  <a:off x="3735411" y="4874504"/>
                  <a:ext cx="30067" cy="14346"/>
                </a:xfrm>
                <a:prstGeom prst="line">
                  <a:avLst/>
                </a:prstGeom>
                <a:solidFill>
                  <a:srgbClr val="6D9D0C"/>
                </a:solidFill>
                <a:ln w="17463">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53" name="Line 573">
                  <a:extLst>
                    <a:ext uri="{FF2B5EF4-FFF2-40B4-BE49-F238E27FC236}">
                      <a16:creationId xmlns:a16="http://schemas.microsoft.com/office/drawing/2014/main" id="{BC43B168-5FE0-A370-1A44-FA79845BDB2A}"/>
                    </a:ext>
                  </a:extLst>
                </p:cNvPr>
                <p:cNvSpPr>
                  <a:spLocks noChangeShapeType="1"/>
                </p:cNvSpPr>
                <p:nvPr/>
              </p:nvSpPr>
              <p:spPr bwMode="auto">
                <a:xfrm flipV="1">
                  <a:off x="3765478" y="4860159"/>
                  <a:ext cx="24054" cy="14346"/>
                </a:xfrm>
                <a:prstGeom prst="line">
                  <a:avLst/>
                </a:prstGeom>
                <a:solidFill>
                  <a:srgbClr val="6D9D0C"/>
                </a:solidFill>
                <a:ln w="17463">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54" name="Line 574">
                  <a:extLst>
                    <a:ext uri="{FF2B5EF4-FFF2-40B4-BE49-F238E27FC236}">
                      <a16:creationId xmlns:a16="http://schemas.microsoft.com/office/drawing/2014/main" id="{C0743D6C-0DAA-BC86-591E-B00766516B7A}"/>
                    </a:ext>
                  </a:extLst>
                </p:cNvPr>
                <p:cNvSpPr>
                  <a:spLocks noChangeShapeType="1"/>
                </p:cNvSpPr>
                <p:nvPr/>
              </p:nvSpPr>
              <p:spPr bwMode="auto">
                <a:xfrm flipV="1">
                  <a:off x="3789532" y="4845813"/>
                  <a:ext cx="27061" cy="14346"/>
                </a:xfrm>
                <a:prstGeom prst="line">
                  <a:avLst/>
                </a:prstGeom>
                <a:solidFill>
                  <a:srgbClr val="6D9D0C"/>
                </a:solidFill>
                <a:ln w="17463">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55" name="Line 575">
                  <a:extLst>
                    <a:ext uri="{FF2B5EF4-FFF2-40B4-BE49-F238E27FC236}">
                      <a16:creationId xmlns:a16="http://schemas.microsoft.com/office/drawing/2014/main" id="{D79045E7-EE2E-4D1F-6923-95F7F6D60971}"/>
                    </a:ext>
                  </a:extLst>
                </p:cNvPr>
                <p:cNvSpPr>
                  <a:spLocks noChangeShapeType="1"/>
                </p:cNvSpPr>
                <p:nvPr/>
              </p:nvSpPr>
              <p:spPr bwMode="auto">
                <a:xfrm flipV="1">
                  <a:off x="3816592" y="4828598"/>
                  <a:ext cx="27061" cy="17215"/>
                </a:xfrm>
                <a:prstGeom prst="line">
                  <a:avLst/>
                </a:prstGeom>
                <a:solidFill>
                  <a:srgbClr val="6D9D0C"/>
                </a:solidFill>
                <a:ln w="17463">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56" name="Line 576">
                  <a:extLst>
                    <a:ext uri="{FF2B5EF4-FFF2-40B4-BE49-F238E27FC236}">
                      <a16:creationId xmlns:a16="http://schemas.microsoft.com/office/drawing/2014/main" id="{A09A5A69-9585-AA1C-1D1B-0A1912DE0E43}"/>
                    </a:ext>
                  </a:extLst>
                </p:cNvPr>
                <p:cNvSpPr>
                  <a:spLocks noChangeShapeType="1"/>
                </p:cNvSpPr>
                <p:nvPr/>
              </p:nvSpPr>
              <p:spPr bwMode="auto">
                <a:xfrm flipV="1">
                  <a:off x="3843653" y="4814252"/>
                  <a:ext cx="30067" cy="14346"/>
                </a:xfrm>
                <a:prstGeom prst="line">
                  <a:avLst/>
                </a:prstGeom>
                <a:solidFill>
                  <a:srgbClr val="6D9D0C"/>
                </a:solidFill>
                <a:ln w="17463">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57" name="Line 577">
                  <a:extLst>
                    <a:ext uri="{FF2B5EF4-FFF2-40B4-BE49-F238E27FC236}">
                      <a16:creationId xmlns:a16="http://schemas.microsoft.com/office/drawing/2014/main" id="{B226EEB5-FA76-D532-9CCD-7BC62566AC97}"/>
                    </a:ext>
                  </a:extLst>
                </p:cNvPr>
                <p:cNvSpPr>
                  <a:spLocks noChangeShapeType="1"/>
                </p:cNvSpPr>
                <p:nvPr/>
              </p:nvSpPr>
              <p:spPr bwMode="auto">
                <a:xfrm flipV="1">
                  <a:off x="3873720" y="4799906"/>
                  <a:ext cx="27061" cy="14346"/>
                </a:xfrm>
                <a:prstGeom prst="line">
                  <a:avLst/>
                </a:prstGeom>
                <a:solidFill>
                  <a:srgbClr val="6D9D0C"/>
                </a:solidFill>
                <a:ln w="17463">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58" name="Line 578">
                  <a:extLst>
                    <a:ext uri="{FF2B5EF4-FFF2-40B4-BE49-F238E27FC236}">
                      <a16:creationId xmlns:a16="http://schemas.microsoft.com/office/drawing/2014/main" id="{8E123C88-6B8F-F2D1-9791-29AF6B3C8E37}"/>
                    </a:ext>
                  </a:extLst>
                </p:cNvPr>
                <p:cNvSpPr>
                  <a:spLocks noChangeShapeType="1"/>
                </p:cNvSpPr>
                <p:nvPr/>
              </p:nvSpPr>
              <p:spPr bwMode="auto">
                <a:xfrm flipV="1">
                  <a:off x="3900781" y="4785561"/>
                  <a:ext cx="27061" cy="14346"/>
                </a:xfrm>
                <a:prstGeom prst="line">
                  <a:avLst/>
                </a:prstGeom>
                <a:solidFill>
                  <a:srgbClr val="6D9D0C"/>
                </a:solidFill>
                <a:ln w="17463">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59" name="Line 579">
                  <a:extLst>
                    <a:ext uri="{FF2B5EF4-FFF2-40B4-BE49-F238E27FC236}">
                      <a16:creationId xmlns:a16="http://schemas.microsoft.com/office/drawing/2014/main" id="{C4B2E4DD-490B-A45D-8FF8-47DBF0057D2A}"/>
                    </a:ext>
                  </a:extLst>
                </p:cNvPr>
                <p:cNvSpPr>
                  <a:spLocks noChangeShapeType="1"/>
                </p:cNvSpPr>
                <p:nvPr/>
              </p:nvSpPr>
              <p:spPr bwMode="auto">
                <a:xfrm flipV="1">
                  <a:off x="3927841" y="4768346"/>
                  <a:ext cx="24054" cy="17215"/>
                </a:xfrm>
                <a:prstGeom prst="line">
                  <a:avLst/>
                </a:prstGeom>
                <a:solidFill>
                  <a:srgbClr val="6D9D0C"/>
                </a:solidFill>
                <a:ln w="17463">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60" name="Line 580">
                  <a:extLst>
                    <a:ext uri="{FF2B5EF4-FFF2-40B4-BE49-F238E27FC236}">
                      <a16:creationId xmlns:a16="http://schemas.microsoft.com/office/drawing/2014/main" id="{368718B4-1622-1D28-BCDF-0E0A7DE57A99}"/>
                    </a:ext>
                  </a:extLst>
                </p:cNvPr>
                <p:cNvSpPr>
                  <a:spLocks noChangeShapeType="1"/>
                </p:cNvSpPr>
                <p:nvPr/>
              </p:nvSpPr>
              <p:spPr bwMode="auto">
                <a:xfrm flipV="1">
                  <a:off x="3951895" y="4751131"/>
                  <a:ext cx="30067" cy="17215"/>
                </a:xfrm>
                <a:prstGeom prst="line">
                  <a:avLst/>
                </a:prstGeom>
                <a:solidFill>
                  <a:srgbClr val="6D9D0C"/>
                </a:solidFill>
                <a:ln w="17463">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61" name="Line 581">
                  <a:extLst>
                    <a:ext uri="{FF2B5EF4-FFF2-40B4-BE49-F238E27FC236}">
                      <a16:creationId xmlns:a16="http://schemas.microsoft.com/office/drawing/2014/main" id="{6D3EEA75-71A4-8108-6099-137BD5A99DD2}"/>
                    </a:ext>
                  </a:extLst>
                </p:cNvPr>
                <p:cNvSpPr>
                  <a:spLocks noChangeShapeType="1"/>
                </p:cNvSpPr>
                <p:nvPr/>
              </p:nvSpPr>
              <p:spPr bwMode="auto">
                <a:xfrm flipV="1">
                  <a:off x="3981963" y="4736785"/>
                  <a:ext cx="27061" cy="14346"/>
                </a:xfrm>
                <a:prstGeom prst="line">
                  <a:avLst/>
                </a:prstGeom>
                <a:solidFill>
                  <a:srgbClr val="6D9D0C"/>
                </a:solidFill>
                <a:ln w="17463">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62" name="Line 582">
                  <a:extLst>
                    <a:ext uri="{FF2B5EF4-FFF2-40B4-BE49-F238E27FC236}">
                      <a16:creationId xmlns:a16="http://schemas.microsoft.com/office/drawing/2014/main" id="{A8BAA769-1C0A-74AD-EF56-B08AE74552BC}"/>
                    </a:ext>
                  </a:extLst>
                </p:cNvPr>
                <p:cNvSpPr>
                  <a:spLocks noChangeShapeType="1"/>
                </p:cNvSpPr>
                <p:nvPr/>
              </p:nvSpPr>
              <p:spPr bwMode="auto">
                <a:xfrm flipV="1">
                  <a:off x="4009023" y="4716701"/>
                  <a:ext cx="24054" cy="20084"/>
                </a:xfrm>
                <a:prstGeom prst="line">
                  <a:avLst/>
                </a:prstGeom>
                <a:solidFill>
                  <a:srgbClr val="6D9D0C"/>
                </a:solidFill>
                <a:ln w="17463">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63" name="Line 583">
                  <a:extLst>
                    <a:ext uri="{FF2B5EF4-FFF2-40B4-BE49-F238E27FC236}">
                      <a16:creationId xmlns:a16="http://schemas.microsoft.com/office/drawing/2014/main" id="{2CBE6F75-AD66-2D3B-FB6F-FBB3D9575C0D}"/>
                    </a:ext>
                  </a:extLst>
                </p:cNvPr>
                <p:cNvSpPr>
                  <a:spLocks noChangeShapeType="1"/>
                </p:cNvSpPr>
                <p:nvPr/>
              </p:nvSpPr>
              <p:spPr bwMode="auto">
                <a:xfrm flipV="1">
                  <a:off x="4033077" y="4699486"/>
                  <a:ext cx="27061" cy="17215"/>
                </a:xfrm>
                <a:prstGeom prst="line">
                  <a:avLst/>
                </a:prstGeom>
                <a:solidFill>
                  <a:srgbClr val="6D9D0C"/>
                </a:solidFill>
                <a:ln w="17463">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64" name="Line 584">
                  <a:extLst>
                    <a:ext uri="{FF2B5EF4-FFF2-40B4-BE49-F238E27FC236}">
                      <a16:creationId xmlns:a16="http://schemas.microsoft.com/office/drawing/2014/main" id="{E70D46D9-B671-D710-200B-68A9C9B183F8}"/>
                    </a:ext>
                  </a:extLst>
                </p:cNvPr>
                <p:cNvSpPr>
                  <a:spLocks noChangeShapeType="1"/>
                </p:cNvSpPr>
                <p:nvPr/>
              </p:nvSpPr>
              <p:spPr bwMode="auto">
                <a:xfrm flipV="1">
                  <a:off x="4060138" y="4682271"/>
                  <a:ext cx="30067" cy="17215"/>
                </a:xfrm>
                <a:prstGeom prst="line">
                  <a:avLst/>
                </a:prstGeom>
                <a:solidFill>
                  <a:srgbClr val="6D9D0C"/>
                </a:solidFill>
                <a:ln w="17463">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65" name="Line 585">
                  <a:extLst>
                    <a:ext uri="{FF2B5EF4-FFF2-40B4-BE49-F238E27FC236}">
                      <a16:creationId xmlns:a16="http://schemas.microsoft.com/office/drawing/2014/main" id="{6688BFCF-D8C9-A621-00C8-F7E31F9EE18E}"/>
                    </a:ext>
                  </a:extLst>
                </p:cNvPr>
                <p:cNvSpPr>
                  <a:spLocks noChangeShapeType="1"/>
                </p:cNvSpPr>
                <p:nvPr/>
              </p:nvSpPr>
              <p:spPr bwMode="auto">
                <a:xfrm flipV="1">
                  <a:off x="4090205" y="4662187"/>
                  <a:ext cx="24054" cy="20084"/>
                </a:xfrm>
                <a:prstGeom prst="line">
                  <a:avLst/>
                </a:prstGeom>
                <a:solidFill>
                  <a:srgbClr val="6D9D0C"/>
                </a:solidFill>
                <a:ln w="17463">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66" name="Line 586">
                  <a:extLst>
                    <a:ext uri="{FF2B5EF4-FFF2-40B4-BE49-F238E27FC236}">
                      <a16:creationId xmlns:a16="http://schemas.microsoft.com/office/drawing/2014/main" id="{219B19FE-F9E5-EB00-BA25-28EC294DDF32}"/>
                    </a:ext>
                  </a:extLst>
                </p:cNvPr>
                <p:cNvSpPr>
                  <a:spLocks noChangeShapeType="1"/>
                </p:cNvSpPr>
                <p:nvPr/>
              </p:nvSpPr>
              <p:spPr bwMode="auto">
                <a:xfrm flipV="1">
                  <a:off x="4114259" y="4644972"/>
                  <a:ext cx="27061" cy="17215"/>
                </a:xfrm>
                <a:prstGeom prst="line">
                  <a:avLst/>
                </a:prstGeom>
                <a:solidFill>
                  <a:srgbClr val="6D9D0C"/>
                </a:solidFill>
                <a:ln w="17463">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67" name="Line 587">
                  <a:extLst>
                    <a:ext uri="{FF2B5EF4-FFF2-40B4-BE49-F238E27FC236}">
                      <a16:creationId xmlns:a16="http://schemas.microsoft.com/office/drawing/2014/main" id="{7D29F0CA-D823-CABA-CB5C-1418A97E99F6}"/>
                    </a:ext>
                  </a:extLst>
                </p:cNvPr>
                <p:cNvSpPr>
                  <a:spLocks noChangeShapeType="1"/>
                </p:cNvSpPr>
                <p:nvPr/>
              </p:nvSpPr>
              <p:spPr bwMode="auto">
                <a:xfrm flipV="1">
                  <a:off x="4141319" y="4627757"/>
                  <a:ext cx="30067" cy="17215"/>
                </a:xfrm>
                <a:prstGeom prst="line">
                  <a:avLst/>
                </a:prstGeom>
                <a:solidFill>
                  <a:srgbClr val="6D9D0C"/>
                </a:solidFill>
                <a:ln w="17463">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68" name="Line 588">
                  <a:extLst>
                    <a:ext uri="{FF2B5EF4-FFF2-40B4-BE49-F238E27FC236}">
                      <a16:creationId xmlns:a16="http://schemas.microsoft.com/office/drawing/2014/main" id="{9E376E93-0DD0-C9DD-BEFD-E4D3FAC899F0}"/>
                    </a:ext>
                  </a:extLst>
                </p:cNvPr>
                <p:cNvSpPr>
                  <a:spLocks noChangeShapeType="1"/>
                </p:cNvSpPr>
                <p:nvPr/>
              </p:nvSpPr>
              <p:spPr bwMode="auto">
                <a:xfrm flipV="1">
                  <a:off x="4171387" y="4604804"/>
                  <a:ext cx="24054" cy="22953"/>
                </a:xfrm>
                <a:prstGeom prst="line">
                  <a:avLst/>
                </a:prstGeom>
                <a:solidFill>
                  <a:srgbClr val="6D9D0C"/>
                </a:solidFill>
                <a:ln w="17463">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69" name="Line 589">
                  <a:extLst>
                    <a:ext uri="{FF2B5EF4-FFF2-40B4-BE49-F238E27FC236}">
                      <a16:creationId xmlns:a16="http://schemas.microsoft.com/office/drawing/2014/main" id="{BDB80342-F8D7-9D26-0254-D4D203E4E983}"/>
                    </a:ext>
                  </a:extLst>
                </p:cNvPr>
                <p:cNvSpPr>
                  <a:spLocks noChangeShapeType="1"/>
                </p:cNvSpPr>
                <p:nvPr/>
              </p:nvSpPr>
              <p:spPr bwMode="auto">
                <a:xfrm flipV="1">
                  <a:off x="4195440" y="4584720"/>
                  <a:ext cx="27061" cy="20084"/>
                </a:xfrm>
                <a:prstGeom prst="line">
                  <a:avLst/>
                </a:prstGeom>
                <a:solidFill>
                  <a:srgbClr val="6D9D0C"/>
                </a:solidFill>
                <a:ln w="17463">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70" name="Line 590">
                  <a:extLst>
                    <a:ext uri="{FF2B5EF4-FFF2-40B4-BE49-F238E27FC236}">
                      <a16:creationId xmlns:a16="http://schemas.microsoft.com/office/drawing/2014/main" id="{F4FB964F-871B-D27E-65F2-7DBE4FCD2F47}"/>
                    </a:ext>
                  </a:extLst>
                </p:cNvPr>
                <p:cNvSpPr>
                  <a:spLocks noChangeShapeType="1"/>
                </p:cNvSpPr>
                <p:nvPr/>
              </p:nvSpPr>
              <p:spPr bwMode="auto">
                <a:xfrm flipV="1">
                  <a:off x="4222501" y="4567505"/>
                  <a:ext cx="27061" cy="17215"/>
                </a:xfrm>
                <a:prstGeom prst="line">
                  <a:avLst/>
                </a:prstGeom>
                <a:solidFill>
                  <a:srgbClr val="6D9D0C"/>
                </a:solidFill>
                <a:ln w="17463">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71" name="Line 591">
                  <a:extLst>
                    <a:ext uri="{FF2B5EF4-FFF2-40B4-BE49-F238E27FC236}">
                      <a16:creationId xmlns:a16="http://schemas.microsoft.com/office/drawing/2014/main" id="{12265570-3BFB-D757-85D8-FABC2E529FFB}"/>
                    </a:ext>
                  </a:extLst>
                </p:cNvPr>
                <p:cNvSpPr>
                  <a:spLocks noChangeShapeType="1"/>
                </p:cNvSpPr>
                <p:nvPr/>
              </p:nvSpPr>
              <p:spPr bwMode="auto">
                <a:xfrm flipV="1">
                  <a:off x="4249562" y="4550290"/>
                  <a:ext cx="30067" cy="17215"/>
                </a:xfrm>
                <a:prstGeom prst="line">
                  <a:avLst/>
                </a:prstGeom>
                <a:solidFill>
                  <a:srgbClr val="6D9D0C"/>
                </a:solidFill>
                <a:ln w="17463">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72" name="Line 592">
                  <a:extLst>
                    <a:ext uri="{FF2B5EF4-FFF2-40B4-BE49-F238E27FC236}">
                      <a16:creationId xmlns:a16="http://schemas.microsoft.com/office/drawing/2014/main" id="{23450280-199E-B07F-02F5-7BCA93528968}"/>
                    </a:ext>
                  </a:extLst>
                </p:cNvPr>
                <p:cNvSpPr>
                  <a:spLocks noChangeShapeType="1"/>
                </p:cNvSpPr>
                <p:nvPr/>
              </p:nvSpPr>
              <p:spPr bwMode="auto">
                <a:xfrm flipV="1">
                  <a:off x="4279629" y="4530206"/>
                  <a:ext cx="27061" cy="20084"/>
                </a:xfrm>
                <a:prstGeom prst="line">
                  <a:avLst/>
                </a:prstGeom>
                <a:solidFill>
                  <a:srgbClr val="6D9D0C"/>
                </a:solidFill>
                <a:ln w="17463">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73" name="Line 593">
                  <a:extLst>
                    <a:ext uri="{FF2B5EF4-FFF2-40B4-BE49-F238E27FC236}">
                      <a16:creationId xmlns:a16="http://schemas.microsoft.com/office/drawing/2014/main" id="{0BED00CC-0D8B-D390-3990-FD6965648433}"/>
                    </a:ext>
                  </a:extLst>
                </p:cNvPr>
                <p:cNvSpPr>
                  <a:spLocks noChangeShapeType="1"/>
                </p:cNvSpPr>
                <p:nvPr/>
              </p:nvSpPr>
              <p:spPr bwMode="auto">
                <a:xfrm flipV="1">
                  <a:off x="4306689" y="4507253"/>
                  <a:ext cx="27061" cy="22953"/>
                </a:xfrm>
                <a:prstGeom prst="line">
                  <a:avLst/>
                </a:prstGeom>
                <a:solidFill>
                  <a:srgbClr val="6D9D0C"/>
                </a:solidFill>
                <a:ln w="17463">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74" name="Line 594">
                  <a:extLst>
                    <a:ext uri="{FF2B5EF4-FFF2-40B4-BE49-F238E27FC236}">
                      <a16:creationId xmlns:a16="http://schemas.microsoft.com/office/drawing/2014/main" id="{AC214F70-1644-7CA8-674C-CB635EF06692}"/>
                    </a:ext>
                  </a:extLst>
                </p:cNvPr>
                <p:cNvSpPr>
                  <a:spLocks noChangeShapeType="1"/>
                </p:cNvSpPr>
                <p:nvPr/>
              </p:nvSpPr>
              <p:spPr bwMode="auto">
                <a:xfrm flipV="1">
                  <a:off x="4333750" y="4484300"/>
                  <a:ext cx="24054" cy="22953"/>
                </a:xfrm>
                <a:prstGeom prst="line">
                  <a:avLst/>
                </a:prstGeom>
                <a:solidFill>
                  <a:srgbClr val="6D9D0C"/>
                </a:solidFill>
                <a:ln w="17463">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75" name="Line 595">
                  <a:extLst>
                    <a:ext uri="{FF2B5EF4-FFF2-40B4-BE49-F238E27FC236}">
                      <a16:creationId xmlns:a16="http://schemas.microsoft.com/office/drawing/2014/main" id="{C9DE9355-157B-91DC-DD55-A95E7175DBF3}"/>
                    </a:ext>
                  </a:extLst>
                </p:cNvPr>
                <p:cNvSpPr>
                  <a:spLocks noChangeShapeType="1"/>
                </p:cNvSpPr>
                <p:nvPr/>
              </p:nvSpPr>
              <p:spPr bwMode="auto">
                <a:xfrm flipV="1">
                  <a:off x="4357804" y="4464216"/>
                  <a:ext cx="30067" cy="20084"/>
                </a:xfrm>
                <a:prstGeom prst="line">
                  <a:avLst/>
                </a:prstGeom>
                <a:solidFill>
                  <a:srgbClr val="6D9D0C"/>
                </a:solidFill>
                <a:ln w="17463">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76" name="Line 596">
                  <a:extLst>
                    <a:ext uri="{FF2B5EF4-FFF2-40B4-BE49-F238E27FC236}">
                      <a16:creationId xmlns:a16="http://schemas.microsoft.com/office/drawing/2014/main" id="{938F1219-6BBB-2989-B9A9-385C16499826}"/>
                    </a:ext>
                  </a:extLst>
                </p:cNvPr>
                <p:cNvSpPr>
                  <a:spLocks noChangeShapeType="1"/>
                </p:cNvSpPr>
                <p:nvPr/>
              </p:nvSpPr>
              <p:spPr bwMode="auto">
                <a:xfrm flipV="1">
                  <a:off x="4387871" y="4444131"/>
                  <a:ext cx="27061" cy="20084"/>
                </a:xfrm>
                <a:prstGeom prst="line">
                  <a:avLst/>
                </a:prstGeom>
                <a:solidFill>
                  <a:srgbClr val="6D9D0C"/>
                </a:solidFill>
                <a:ln w="17463">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77" name="Line 597">
                  <a:extLst>
                    <a:ext uri="{FF2B5EF4-FFF2-40B4-BE49-F238E27FC236}">
                      <a16:creationId xmlns:a16="http://schemas.microsoft.com/office/drawing/2014/main" id="{DE2CC9DE-0F9F-1FE1-CBFE-1A26F1FE781F}"/>
                    </a:ext>
                  </a:extLst>
                </p:cNvPr>
                <p:cNvSpPr>
                  <a:spLocks noChangeShapeType="1"/>
                </p:cNvSpPr>
                <p:nvPr/>
              </p:nvSpPr>
              <p:spPr bwMode="auto">
                <a:xfrm flipV="1">
                  <a:off x="4414932" y="4421178"/>
                  <a:ext cx="24054" cy="22953"/>
                </a:xfrm>
                <a:prstGeom prst="line">
                  <a:avLst/>
                </a:prstGeom>
                <a:solidFill>
                  <a:srgbClr val="6D9D0C"/>
                </a:solidFill>
                <a:ln w="17463">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78" name="Line 598">
                  <a:extLst>
                    <a:ext uri="{FF2B5EF4-FFF2-40B4-BE49-F238E27FC236}">
                      <a16:creationId xmlns:a16="http://schemas.microsoft.com/office/drawing/2014/main" id="{526E0493-60B0-30BA-C778-6B8F38788ACB}"/>
                    </a:ext>
                  </a:extLst>
                </p:cNvPr>
                <p:cNvSpPr>
                  <a:spLocks noChangeShapeType="1"/>
                </p:cNvSpPr>
                <p:nvPr/>
              </p:nvSpPr>
              <p:spPr bwMode="auto">
                <a:xfrm flipV="1">
                  <a:off x="4438986" y="4401094"/>
                  <a:ext cx="27061" cy="20084"/>
                </a:xfrm>
                <a:prstGeom prst="line">
                  <a:avLst/>
                </a:prstGeom>
                <a:solidFill>
                  <a:srgbClr val="6D9D0C"/>
                </a:solidFill>
                <a:ln w="17463">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79" name="Line 599">
                  <a:extLst>
                    <a:ext uri="{FF2B5EF4-FFF2-40B4-BE49-F238E27FC236}">
                      <a16:creationId xmlns:a16="http://schemas.microsoft.com/office/drawing/2014/main" id="{02F02967-F5A3-DA4A-197B-5131A7003BA9}"/>
                    </a:ext>
                  </a:extLst>
                </p:cNvPr>
                <p:cNvSpPr>
                  <a:spLocks noChangeShapeType="1"/>
                </p:cNvSpPr>
                <p:nvPr/>
              </p:nvSpPr>
              <p:spPr bwMode="auto">
                <a:xfrm flipV="1">
                  <a:off x="4466046" y="4375272"/>
                  <a:ext cx="30067" cy="25822"/>
                </a:xfrm>
                <a:prstGeom prst="line">
                  <a:avLst/>
                </a:prstGeom>
                <a:solidFill>
                  <a:srgbClr val="6D9D0C"/>
                </a:solidFill>
                <a:ln w="17463">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0" name="Line 600">
                  <a:extLst>
                    <a:ext uri="{FF2B5EF4-FFF2-40B4-BE49-F238E27FC236}">
                      <a16:creationId xmlns:a16="http://schemas.microsoft.com/office/drawing/2014/main" id="{49B46658-CC2A-9D96-504B-94F356C04412}"/>
                    </a:ext>
                  </a:extLst>
                </p:cNvPr>
                <p:cNvSpPr>
                  <a:spLocks noChangeShapeType="1"/>
                </p:cNvSpPr>
                <p:nvPr/>
              </p:nvSpPr>
              <p:spPr bwMode="auto">
                <a:xfrm flipV="1">
                  <a:off x="4496113" y="4352319"/>
                  <a:ext cx="24054" cy="22953"/>
                </a:xfrm>
                <a:prstGeom prst="line">
                  <a:avLst/>
                </a:prstGeom>
                <a:solidFill>
                  <a:srgbClr val="6D9D0C"/>
                </a:solidFill>
                <a:ln w="17463">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1" name="Line 601">
                  <a:extLst>
                    <a:ext uri="{FF2B5EF4-FFF2-40B4-BE49-F238E27FC236}">
                      <a16:creationId xmlns:a16="http://schemas.microsoft.com/office/drawing/2014/main" id="{6F42E955-6A3D-F948-2E57-2488AFC82940}"/>
                    </a:ext>
                  </a:extLst>
                </p:cNvPr>
                <p:cNvSpPr>
                  <a:spLocks noChangeShapeType="1"/>
                </p:cNvSpPr>
                <p:nvPr/>
              </p:nvSpPr>
              <p:spPr bwMode="auto">
                <a:xfrm flipV="1">
                  <a:off x="4520167" y="4332235"/>
                  <a:ext cx="27061" cy="20084"/>
                </a:xfrm>
                <a:prstGeom prst="line">
                  <a:avLst/>
                </a:prstGeom>
                <a:solidFill>
                  <a:srgbClr val="6D9D0C"/>
                </a:solidFill>
                <a:ln w="17463">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2" name="Line 602">
                  <a:extLst>
                    <a:ext uri="{FF2B5EF4-FFF2-40B4-BE49-F238E27FC236}">
                      <a16:creationId xmlns:a16="http://schemas.microsoft.com/office/drawing/2014/main" id="{1A549DC1-6CF0-72FE-976B-9CBBEA56A37B}"/>
                    </a:ext>
                  </a:extLst>
                </p:cNvPr>
                <p:cNvSpPr>
                  <a:spLocks noChangeShapeType="1"/>
                </p:cNvSpPr>
                <p:nvPr/>
              </p:nvSpPr>
              <p:spPr bwMode="auto">
                <a:xfrm flipV="1">
                  <a:off x="4547228" y="4309281"/>
                  <a:ext cx="30067" cy="22953"/>
                </a:xfrm>
                <a:prstGeom prst="line">
                  <a:avLst/>
                </a:prstGeom>
                <a:solidFill>
                  <a:srgbClr val="6D9D0C"/>
                </a:solidFill>
                <a:ln w="17463">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3" name="Line 603">
                  <a:extLst>
                    <a:ext uri="{FF2B5EF4-FFF2-40B4-BE49-F238E27FC236}">
                      <a16:creationId xmlns:a16="http://schemas.microsoft.com/office/drawing/2014/main" id="{5D64CF15-9EA7-F1D9-2537-EB4772CD1411}"/>
                    </a:ext>
                  </a:extLst>
                </p:cNvPr>
                <p:cNvSpPr>
                  <a:spLocks noChangeShapeType="1"/>
                </p:cNvSpPr>
                <p:nvPr/>
              </p:nvSpPr>
              <p:spPr bwMode="auto">
                <a:xfrm flipV="1">
                  <a:off x="4577295" y="4286328"/>
                  <a:ext cx="24054" cy="22953"/>
                </a:xfrm>
                <a:prstGeom prst="line">
                  <a:avLst/>
                </a:prstGeom>
                <a:solidFill>
                  <a:srgbClr val="6D9D0C"/>
                </a:solidFill>
                <a:ln w="17463">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4" name="Line 604">
                  <a:extLst>
                    <a:ext uri="{FF2B5EF4-FFF2-40B4-BE49-F238E27FC236}">
                      <a16:creationId xmlns:a16="http://schemas.microsoft.com/office/drawing/2014/main" id="{9E8E8BE0-AB49-BE89-318D-3645A8C465E9}"/>
                    </a:ext>
                  </a:extLst>
                </p:cNvPr>
                <p:cNvSpPr>
                  <a:spLocks noChangeShapeType="1"/>
                </p:cNvSpPr>
                <p:nvPr/>
              </p:nvSpPr>
              <p:spPr bwMode="auto">
                <a:xfrm flipV="1">
                  <a:off x="4601349" y="4260506"/>
                  <a:ext cx="27061" cy="25822"/>
                </a:xfrm>
                <a:prstGeom prst="line">
                  <a:avLst/>
                </a:prstGeom>
                <a:solidFill>
                  <a:srgbClr val="6D9D0C"/>
                </a:solidFill>
                <a:ln w="17463">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5" name="Line 605">
                  <a:extLst>
                    <a:ext uri="{FF2B5EF4-FFF2-40B4-BE49-F238E27FC236}">
                      <a16:creationId xmlns:a16="http://schemas.microsoft.com/office/drawing/2014/main" id="{8E80D62B-F94B-8CFE-D936-C0F2FB47020F}"/>
                    </a:ext>
                  </a:extLst>
                </p:cNvPr>
                <p:cNvSpPr>
                  <a:spLocks noChangeShapeType="1"/>
                </p:cNvSpPr>
                <p:nvPr/>
              </p:nvSpPr>
              <p:spPr bwMode="auto">
                <a:xfrm flipV="1">
                  <a:off x="4628410" y="4240422"/>
                  <a:ext cx="27061" cy="20084"/>
                </a:xfrm>
                <a:prstGeom prst="line">
                  <a:avLst/>
                </a:prstGeom>
                <a:solidFill>
                  <a:srgbClr val="6D9D0C"/>
                </a:solidFill>
                <a:ln w="17463">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6" name="Line 606">
                  <a:extLst>
                    <a:ext uri="{FF2B5EF4-FFF2-40B4-BE49-F238E27FC236}">
                      <a16:creationId xmlns:a16="http://schemas.microsoft.com/office/drawing/2014/main" id="{8177FABE-973A-DB42-0A47-CF65ADA48E91}"/>
                    </a:ext>
                  </a:extLst>
                </p:cNvPr>
                <p:cNvSpPr>
                  <a:spLocks noChangeShapeType="1"/>
                </p:cNvSpPr>
                <p:nvPr/>
              </p:nvSpPr>
              <p:spPr bwMode="auto">
                <a:xfrm flipV="1">
                  <a:off x="4655470" y="4217468"/>
                  <a:ext cx="30067" cy="22953"/>
                </a:xfrm>
                <a:prstGeom prst="line">
                  <a:avLst/>
                </a:prstGeom>
                <a:solidFill>
                  <a:srgbClr val="6D9D0C"/>
                </a:solidFill>
                <a:ln w="17463">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7" name="Line 607">
                  <a:extLst>
                    <a:ext uri="{FF2B5EF4-FFF2-40B4-BE49-F238E27FC236}">
                      <a16:creationId xmlns:a16="http://schemas.microsoft.com/office/drawing/2014/main" id="{17DA147E-D334-3D73-059B-3DAFD69EFD53}"/>
                    </a:ext>
                  </a:extLst>
                </p:cNvPr>
                <p:cNvSpPr>
                  <a:spLocks noChangeShapeType="1"/>
                </p:cNvSpPr>
                <p:nvPr/>
              </p:nvSpPr>
              <p:spPr bwMode="auto">
                <a:xfrm flipV="1">
                  <a:off x="4685537" y="4194515"/>
                  <a:ext cx="27061" cy="22953"/>
                </a:xfrm>
                <a:prstGeom prst="line">
                  <a:avLst/>
                </a:prstGeom>
                <a:solidFill>
                  <a:srgbClr val="6D9D0C"/>
                </a:solidFill>
                <a:ln w="17463">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8" name="Line 609">
                  <a:extLst>
                    <a:ext uri="{FF2B5EF4-FFF2-40B4-BE49-F238E27FC236}">
                      <a16:creationId xmlns:a16="http://schemas.microsoft.com/office/drawing/2014/main" id="{CF29D5EA-9F4F-443F-BD16-4BCE58BFFAD8}"/>
                    </a:ext>
                  </a:extLst>
                </p:cNvPr>
                <p:cNvSpPr>
                  <a:spLocks noChangeShapeType="1"/>
                </p:cNvSpPr>
                <p:nvPr/>
              </p:nvSpPr>
              <p:spPr bwMode="auto">
                <a:xfrm flipV="1">
                  <a:off x="4712599" y="4171563"/>
                  <a:ext cx="27061" cy="22953"/>
                </a:xfrm>
                <a:prstGeom prst="line">
                  <a:avLst/>
                </a:prstGeom>
                <a:solidFill>
                  <a:srgbClr val="6D9D0C"/>
                </a:solidFill>
                <a:ln w="17463">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9" name="Line 610">
                  <a:extLst>
                    <a:ext uri="{FF2B5EF4-FFF2-40B4-BE49-F238E27FC236}">
                      <a16:creationId xmlns:a16="http://schemas.microsoft.com/office/drawing/2014/main" id="{D5039ED6-3BC7-64AF-B3A1-6D431374348F}"/>
                    </a:ext>
                  </a:extLst>
                </p:cNvPr>
                <p:cNvSpPr>
                  <a:spLocks noChangeShapeType="1"/>
                </p:cNvSpPr>
                <p:nvPr/>
              </p:nvSpPr>
              <p:spPr bwMode="auto">
                <a:xfrm flipV="1">
                  <a:off x="4739659" y="4145740"/>
                  <a:ext cx="27061" cy="25822"/>
                </a:xfrm>
                <a:prstGeom prst="line">
                  <a:avLst/>
                </a:prstGeom>
                <a:solidFill>
                  <a:srgbClr val="6D9D0C"/>
                </a:solidFill>
                <a:ln w="17463">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0" name="Line 611">
                  <a:extLst>
                    <a:ext uri="{FF2B5EF4-FFF2-40B4-BE49-F238E27FC236}">
                      <a16:creationId xmlns:a16="http://schemas.microsoft.com/office/drawing/2014/main" id="{6DCC116C-C50A-F8C9-5621-10A3B0ADD829}"/>
                    </a:ext>
                  </a:extLst>
                </p:cNvPr>
                <p:cNvSpPr>
                  <a:spLocks noChangeShapeType="1"/>
                </p:cNvSpPr>
                <p:nvPr/>
              </p:nvSpPr>
              <p:spPr bwMode="auto">
                <a:xfrm flipV="1">
                  <a:off x="4766720" y="4122787"/>
                  <a:ext cx="27061" cy="22953"/>
                </a:xfrm>
                <a:prstGeom prst="line">
                  <a:avLst/>
                </a:prstGeom>
                <a:solidFill>
                  <a:srgbClr val="6D9D0C"/>
                </a:solidFill>
                <a:ln w="17463">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1" name="Line 612">
                  <a:extLst>
                    <a:ext uri="{FF2B5EF4-FFF2-40B4-BE49-F238E27FC236}">
                      <a16:creationId xmlns:a16="http://schemas.microsoft.com/office/drawing/2014/main" id="{C42A28E3-97F1-2D15-8079-400F01FEE09C}"/>
                    </a:ext>
                  </a:extLst>
                </p:cNvPr>
                <p:cNvSpPr>
                  <a:spLocks noChangeShapeType="1"/>
                </p:cNvSpPr>
                <p:nvPr/>
              </p:nvSpPr>
              <p:spPr bwMode="auto">
                <a:xfrm flipV="1">
                  <a:off x="4793780" y="4102703"/>
                  <a:ext cx="27061" cy="20084"/>
                </a:xfrm>
                <a:prstGeom prst="line">
                  <a:avLst/>
                </a:prstGeom>
                <a:solidFill>
                  <a:srgbClr val="6D9D0C"/>
                </a:solidFill>
                <a:ln w="17463">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2" name="Line 613">
                  <a:extLst>
                    <a:ext uri="{FF2B5EF4-FFF2-40B4-BE49-F238E27FC236}">
                      <a16:creationId xmlns:a16="http://schemas.microsoft.com/office/drawing/2014/main" id="{86AFE44B-0BD9-3A67-4F30-B989428D9308}"/>
                    </a:ext>
                  </a:extLst>
                </p:cNvPr>
                <p:cNvSpPr>
                  <a:spLocks noChangeShapeType="1"/>
                </p:cNvSpPr>
                <p:nvPr/>
              </p:nvSpPr>
              <p:spPr bwMode="auto">
                <a:xfrm flipV="1">
                  <a:off x="4820841" y="4079750"/>
                  <a:ext cx="27061" cy="22953"/>
                </a:xfrm>
                <a:prstGeom prst="line">
                  <a:avLst/>
                </a:prstGeom>
                <a:solidFill>
                  <a:srgbClr val="6D9D0C"/>
                </a:solidFill>
                <a:ln w="17463">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3" name="Line 614">
                  <a:extLst>
                    <a:ext uri="{FF2B5EF4-FFF2-40B4-BE49-F238E27FC236}">
                      <a16:creationId xmlns:a16="http://schemas.microsoft.com/office/drawing/2014/main" id="{9A8E2FB4-98BD-6BC9-1079-35F169C36D35}"/>
                    </a:ext>
                  </a:extLst>
                </p:cNvPr>
                <p:cNvSpPr>
                  <a:spLocks noChangeShapeType="1"/>
                </p:cNvSpPr>
                <p:nvPr/>
              </p:nvSpPr>
              <p:spPr bwMode="auto">
                <a:xfrm flipV="1">
                  <a:off x="4847902" y="4056797"/>
                  <a:ext cx="24054" cy="22953"/>
                </a:xfrm>
                <a:prstGeom prst="line">
                  <a:avLst/>
                </a:prstGeom>
                <a:solidFill>
                  <a:srgbClr val="6D9D0C"/>
                </a:solidFill>
                <a:ln w="17463">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4" name="Line 615">
                  <a:extLst>
                    <a:ext uri="{FF2B5EF4-FFF2-40B4-BE49-F238E27FC236}">
                      <a16:creationId xmlns:a16="http://schemas.microsoft.com/office/drawing/2014/main" id="{C3B7913D-2485-6073-35FB-E2035A146DCE}"/>
                    </a:ext>
                  </a:extLst>
                </p:cNvPr>
                <p:cNvSpPr>
                  <a:spLocks noChangeShapeType="1"/>
                </p:cNvSpPr>
                <p:nvPr/>
              </p:nvSpPr>
              <p:spPr bwMode="auto">
                <a:xfrm flipV="1">
                  <a:off x="4871955" y="4030974"/>
                  <a:ext cx="30067" cy="25822"/>
                </a:xfrm>
                <a:prstGeom prst="line">
                  <a:avLst/>
                </a:prstGeom>
                <a:solidFill>
                  <a:srgbClr val="6D9D0C"/>
                </a:solidFill>
                <a:ln w="17463">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5" name="Line 616">
                  <a:extLst>
                    <a:ext uri="{FF2B5EF4-FFF2-40B4-BE49-F238E27FC236}">
                      <a16:creationId xmlns:a16="http://schemas.microsoft.com/office/drawing/2014/main" id="{9DF06AC9-6FE3-DC28-3310-61F9941308EF}"/>
                    </a:ext>
                  </a:extLst>
                </p:cNvPr>
                <p:cNvSpPr>
                  <a:spLocks noChangeShapeType="1"/>
                </p:cNvSpPr>
                <p:nvPr/>
              </p:nvSpPr>
              <p:spPr bwMode="auto">
                <a:xfrm flipV="1">
                  <a:off x="4902023" y="4008021"/>
                  <a:ext cx="27061" cy="22953"/>
                </a:xfrm>
                <a:prstGeom prst="line">
                  <a:avLst/>
                </a:prstGeom>
                <a:solidFill>
                  <a:srgbClr val="6D9D0C"/>
                </a:solidFill>
                <a:ln w="17463">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6" name="Line 617">
                  <a:extLst>
                    <a:ext uri="{FF2B5EF4-FFF2-40B4-BE49-F238E27FC236}">
                      <a16:creationId xmlns:a16="http://schemas.microsoft.com/office/drawing/2014/main" id="{34B4793A-B47B-6C2A-59CD-3583022DCB40}"/>
                    </a:ext>
                  </a:extLst>
                </p:cNvPr>
                <p:cNvSpPr>
                  <a:spLocks noChangeShapeType="1"/>
                </p:cNvSpPr>
                <p:nvPr/>
              </p:nvSpPr>
              <p:spPr bwMode="auto">
                <a:xfrm flipV="1">
                  <a:off x="4929083" y="3985068"/>
                  <a:ext cx="24054" cy="22953"/>
                </a:xfrm>
                <a:prstGeom prst="line">
                  <a:avLst/>
                </a:prstGeom>
                <a:solidFill>
                  <a:srgbClr val="6D9D0C"/>
                </a:solidFill>
                <a:ln w="17463">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7" name="Line 618">
                  <a:extLst>
                    <a:ext uri="{FF2B5EF4-FFF2-40B4-BE49-F238E27FC236}">
                      <a16:creationId xmlns:a16="http://schemas.microsoft.com/office/drawing/2014/main" id="{1B0FCB18-AAD1-4D27-312B-1758485E951E}"/>
                    </a:ext>
                  </a:extLst>
                </p:cNvPr>
                <p:cNvSpPr>
                  <a:spLocks noChangeShapeType="1"/>
                </p:cNvSpPr>
                <p:nvPr/>
              </p:nvSpPr>
              <p:spPr bwMode="auto">
                <a:xfrm flipV="1">
                  <a:off x="4953137" y="3962115"/>
                  <a:ext cx="27061" cy="22953"/>
                </a:xfrm>
                <a:prstGeom prst="line">
                  <a:avLst/>
                </a:prstGeom>
                <a:solidFill>
                  <a:srgbClr val="6D9D0C"/>
                </a:solidFill>
                <a:ln w="17463">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8" name="Line 619">
                  <a:extLst>
                    <a:ext uri="{FF2B5EF4-FFF2-40B4-BE49-F238E27FC236}">
                      <a16:creationId xmlns:a16="http://schemas.microsoft.com/office/drawing/2014/main" id="{6ED4FC4E-8CA6-CC25-F60B-F90AA5710CAE}"/>
                    </a:ext>
                  </a:extLst>
                </p:cNvPr>
                <p:cNvSpPr>
                  <a:spLocks noChangeShapeType="1"/>
                </p:cNvSpPr>
                <p:nvPr/>
              </p:nvSpPr>
              <p:spPr bwMode="auto">
                <a:xfrm flipV="1">
                  <a:off x="4980198" y="3942030"/>
                  <a:ext cx="30067" cy="20084"/>
                </a:xfrm>
                <a:prstGeom prst="line">
                  <a:avLst/>
                </a:prstGeom>
                <a:solidFill>
                  <a:srgbClr val="6D9D0C"/>
                </a:solidFill>
                <a:ln w="17463">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9" name="Line 620">
                  <a:extLst>
                    <a:ext uri="{FF2B5EF4-FFF2-40B4-BE49-F238E27FC236}">
                      <a16:creationId xmlns:a16="http://schemas.microsoft.com/office/drawing/2014/main" id="{0FE3892C-8101-6906-5767-5318F45B3628}"/>
                    </a:ext>
                  </a:extLst>
                </p:cNvPr>
                <p:cNvSpPr>
                  <a:spLocks noChangeShapeType="1"/>
                </p:cNvSpPr>
                <p:nvPr/>
              </p:nvSpPr>
              <p:spPr bwMode="auto">
                <a:xfrm flipV="1">
                  <a:off x="5010265" y="3916208"/>
                  <a:ext cx="24054" cy="25822"/>
                </a:xfrm>
                <a:prstGeom prst="line">
                  <a:avLst/>
                </a:prstGeom>
                <a:solidFill>
                  <a:srgbClr val="6D9D0C"/>
                </a:solidFill>
                <a:ln w="17463">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0" name="Line 621">
                  <a:extLst>
                    <a:ext uri="{FF2B5EF4-FFF2-40B4-BE49-F238E27FC236}">
                      <a16:creationId xmlns:a16="http://schemas.microsoft.com/office/drawing/2014/main" id="{BB4BF48A-E1B7-7D3B-E19C-071EA4ADD350}"/>
                    </a:ext>
                  </a:extLst>
                </p:cNvPr>
                <p:cNvSpPr>
                  <a:spLocks noChangeShapeType="1"/>
                </p:cNvSpPr>
                <p:nvPr/>
              </p:nvSpPr>
              <p:spPr bwMode="auto">
                <a:xfrm flipV="1">
                  <a:off x="5034319" y="3896124"/>
                  <a:ext cx="27061" cy="20084"/>
                </a:xfrm>
                <a:prstGeom prst="line">
                  <a:avLst/>
                </a:prstGeom>
                <a:solidFill>
                  <a:srgbClr val="6D9D0C"/>
                </a:solidFill>
                <a:ln w="17463">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1" name="Line 622">
                  <a:extLst>
                    <a:ext uri="{FF2B5EF4-FFF2-40B4-BE49-F238E27FC236}">
                      <a16:creationId xmlns:a16="http://schemas.microsoft.com/office/drawing/2014/main" id="{B67211B8-1F58-9349-C870-23E3CAE3FFA5}"/>
                    </a:ext>
                  </a:extLst>
                </p:cNvPr>
                <p:cNvSpPr>
                  <a:spLocks noChangeShapeType="1"/>
                </p:cNvSpPr>
                <p:nvPr/>
              </p:nvSpPr>
              <p:spPr bwMode="auto">
                <a:xfrm flipV="1">
                  <a:off x="5061379" y="3876040"/>
                  <a:ext cx="30067" cy="20084"/>
                </a:xfrm>
                <a:prstGeom prst="line">
                  <a:avLst/>
                </a:prstGeom>
                <a:solidFill>
                  <a:srgbClr val="6D9D0C"/>
                </a:solidFill>
                <a:ln w="17463">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2" name="Line 623">
                  <a:extLst>
                    <a:ext uri="{FF2B5EF4-FFF2-40B4-BE49-F238E27FC236}">
                      <a16:creationId xmlns:a16="http://schemas.microsoft.com/office/drawing/2014/main" id="{E2593DA8-C752-615E-D49B-3F06386B7FE8}"/>
                    </a:ext>
                  </a:extLst>
                </p:cNvPr>
                <p:cNvSpPr>
                  <a:spLocks noChangeShapeType="1"/>
                </p:cNvSpPr>
                <p:nvPr/>
              </p:nvSpPr>
              <p:spPr bwMode="auto">
                <a:xfrm flipV="1">
                  <a:off x="5091447" y="3853087"/>
                  <a:ext cx="27061" cy="22953"/>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3" name="Line 624">
                  <a:extLst>
                    <a:ext uri="{FF2B5EF4-FFF2-40B4-BE49-F238E27FC236}">
                      <a16:creationId xmlns:a16="http://schemas.microsoft.com/office/drawing/2014/main" id="{31A40EF1-4198-93F3-7BED-E6CA92C334E4}"/>
                    </a:ext>
                  </a:extLst>
                </p:cNvPr>
                <p:cNvSpPr>
                  <a:spLocks noChangeShapeType="1"/>
                </p:cNvSpPr>
                <p:nvPr/>
              </p:nvSpPr>
              <p:spPr bwMode="auto">
                <a:xfrm flipV="1">
                  <a:off x="5118507" y="3833003"/>
                  <a:ext cx="27061" cy="20084"/>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4" name="Line 625">
                  <a:extLst>
                    <a:ext uri="{FF2B5EF4-FFF2-40B4-BE49-F238E27FC236}">
                      <a16:creationId xmlns:a16="http://schemas.microsoft.com/office/drawing/2014/main" id="{8792200E-B964-7E3D-680D-5C3DC410592E}"/>
                    </a:ext>
                  </a:extLst>
                </p:cNvPr>
                <p:cNvSpPr>
                  <a:spLocks noChangeShapeType="1"/>
                </p:cNvSpPr>
                <p:nvPr/>
              </p:nvSpPr>
              <p:spPr bwMode="auto">
                <a:xfrm flipV="1">
                  <a:off x="5145568" y="3810049"/>
                  <a:ext cx="27061" cy="22953"/>
                </a:xfrm>
                <a:prstGeom prst="line">
                  <a:avLst/>
                </a:prstGeom>
                <a:solidFill>
                  <a:srgbClr val="6D9D0C"/>
                </a:solidFill>
                <a:ln w="17463">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5" name="Line 626">
                  <a:extLst>
                    <a:ext uri="{FF2B5EF4-FFF2-40B4-BE49-F238E27FC236}">
                      <a16:creationId xmlns:a16="http://schemas.microsoft.com/office/drawing/2014/main" id="{47201373-8E6B-675C-012D-7024B15A6E4B}"/>
                    </a:ext>
                  </a:extLst>
                </p:cNvPr>
                <p:cNvSpPr>
                  <a:spLocks noChangeShapeType="1"/>
                </p:cNvSpPr>
                <p:nvPr/>
              </p:nvSpPr>
              <p:spPr bwMode="auto">
                <a:xfrm flipV="1">
                  <a:off x="5172628" y="3787096"/>
                  <a:ext cx="27061" cy="22953"/>
                </a:xfrm>
                <a:prstGeom prst="line">
                  <a:avLst/>
                </a:prstGeom>
                <a:solidFill>
                  <a:srgbClr val="6D9D0C"/>
                </a:solidFill>
                <a:ln w="17463">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6" name="Line 627">
                  <a:extLst>
                    <a:ext uri="{FF2B5EF4-FFF2-40B4-BE49-F238E27FC236}">
                      <a16:creationId xmlns:a16="http://schemas.microsoft.com/office/drawing/2014/main" id="{44EE2473-AEEB-05E2-DD3B-CCB45720EABC}"/>
                    </a:ext>
                  </a:extLst>
                </p:cNvPr>
                <p:cNvSpPr>
                  <a:spLocks noChangeShapeType="1"/>
                </p:cNvSpPr>
                <p:nvPr/>
              </p:nvSpPr>
              <p:spPr bwMode="auto">
                <a:xfrm flipV="1">
                  <a:off x="5199689" y="3767012"/>
                  <a:ext cx="27061" cy="20084"/>
                </a:xfrm>
                <a:prstGeom prst="line">
                  <a:avLst/>
                </a:prstGeom>
                <a:solidFill>
                  <a:srgbClr val="6D9D0C"/>
                </a:solidFill>
                <a:ln w="17463">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7" name="Line 628">
                  <a:extLst>
                    <a:ext uri="{FF2B5EF4-FFF2-40B4-BE49-F238E27FC236}">
                      <a16:creationId xmlns:a16="http://schemas.microsoft.com/office/drawing/2014/main" id="{6F7D4320-C011-04C4-7E3D-8F19C06E79C6}"/>
                    </a:ext>
                  </a:extLst>
                </p:cNvPr>
                <p:cNvSpPr>
                  <a:spLocks noChangeShapeType="1"/>
                </p:cNvSpPr>
                <p:nvPr/>
              </p:nvSpPr>
              <p:spPr bwMode="auto">
                <a:xfrm flipV="1">
                  <a:off x="5226750" y="3746928"/>
                  <a:ext cx="27061" cy="20084"/>
                </a:xfrm>
                <a:prstGeom prst="line">
                  <a:avLst/>
                </a:prstGeom>
                <a:solidFill>
                  <a:srgbClr val="6D9D0C"/>
                </a:solidFill>
                <a:ln w="17463">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8" name="Line 629">
                  <a:extLst>
                    <a:ext uri="{FF2B5EF4-FFF2-40B4-BE49-F238E27FC236}">
                      <a16:creationId xmlns:a16="http://schemas.microsoft.com/office/drawing/2014/main" id="{2D331EFA-513C-73F5-39D0-B76F7B93199F}"/>
                    </a:ext>
                  </a:extLst>
                </p:cNvPr>
                <p:cNvSpPr>
                  <a:spLocks noChangeShapeType="1"/>
                </p:cNvSpPr>
                <p:nvPr/>
              </p:nvSpPr>
              <p:spPr bwMode="auto">
                <a:xfrm flipV="1">
                  <a:off x="5253810" y="3726844"/>
                  <a:ext cx="24054" cy="20084"/>
                </a:xfrm>
                <a:prstGeom prst="line">
                  <a:avLst/>
                </a:prstGeom>
                <a:solidFill>
                  <a:srgbClr val="6D9D0C"/>
                </a:solidFill>
                <a:ln w="17463">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9" name="Line 630">
                  <a:extLst>
                    <a:ext uri="{FF2B5EF4-FFF2-40B4-BE49-F238E27FC236}">
                      <a16:creationId xmlns:a16="http://schemas.microsoft.com/office/drawing/2014/main" id="{0C3D6337-F860-2B23-32E0-700542912F74}"/>
                    </a:ext>
                  </a:extLst>
                </p:cNvPr>
                <p:cNvSpPr>
                  <a:spLocks noChangeShapeType="1"/>
                </p:cNvSpPr>
                <p:nvPr/>
              </p:nvSpPr>
              <p:spPr bwMode="auto">
                <a:xfrm flipV="1">
                  <a:off x="5277864" y="3706760"/>
                  <a:ext cx="30067" cy="20084"/>
                </a:xfrm>
                <a:prstGeom prst="line">
                  <a:avLst/>
                </a:prstGeom>
                <a:solidFill>
                  <a:srgbClr val="6D9D0C"/>
                </a:solidFill>
                <a:ln w="17463">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10" name="Line 631">
                  <a:extLst>
                    <a:ext uri="{FF2B5EF4-FFF2-40B4-BE49-F238E27FC236}">
                      <a16:creationId xmlns:a16="http://schemas.microsoft.com/office/drawing/2014/main" id="{15CCA69E-6B88-CF5A-83B1-897C2A43C9E8}"/>
                    </a:ext>
                  </a:extLst>
                </p:cNvPr>
                <p:cNvSpPr>
                  <a:spLocks noChangeShapeType="1"/>
                </p:cNvSpPr>
                <p:nvPr/>
              </p:nvSpPr>
              <p:spPr bwMode="auto">
                <a:xfrm flipV="1">
                  <a:off x="5307931" y="3686676"/>
                  <a:ext cx="27061" cy="20084"/>
                </a:xfrm>
                <a:prstGeom prst="line">
                  <a:avLst/>
                </a:prstGeom>
                <a:solidFill>
                  <a:srgbClr val="6D9D0C"/>
                </a:solidFill>
                <a:ln w="17463">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11" name="Line 632">
                  <a:extLst>
                    <a:ext uri="{FF2B5EF4-FFF2-40B4-BE49-F238E27FC236}">
                      <a16:creationId xmlns:a16="http://schemas.microsoft.com/office/drawing/2014/main" id="{C0B2270E-6C25-DEB6-4BA1-4178ED33DCD7}"/>
                    </a:ext>
                  </a:extLst>
                </p:cNvPr>
                <p:cNvSpPr>
                  <a:spLocks noChangeShapeType="1"/>
                </p:cNvSpPr>
                <p:nvPr/>
              </p:nvSpPr>
              <p:spPr bwMode="auto">
                <a:xfrm flipV="1">
                  <a:off x="5334992" y="3666592"/>
                  <a:ext cx="24054" cy="20084"/>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12" name="Line 633">
                  <a:extLst>
                    <a:ext uri="{FF2B5EF4-FFF2-40B4-BE49-F238E27FC236}">
                      <a16:creationId xmlns:a16="http://schemas.microsoft.com/office/drawing/2014/main" id="{7152A674-6910-D059-5235-D918C086D192}"/>
                    </a:ext>
                  </a:extLst>
                </p:cNvPr>
                <p:cNvSpPr>
                  <a:spLocks noChangeShapeType="1"/>
                </p:cNvSpPr>
                <p:nvPr/>
              </p:nvSpPr>
              <p:spPr bwMode="auto">
                <a:xfrm flipV="1">
                  <a:off x="5359046" y="3649377"/>
                  <a:ext cx="27061" cy="17215"/>
                </a:xfrm>
                <a:prstGeom prst="line">
                  <a:avLst/>
                </a:prstGeom>
                <a:solidFill>
                  <a:srgbClr val="6D9D0C"/>
                </a:solidFill>
                <a:ln w="17463">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13" name="Line 634">
                  <a:extLst>
                    <a:ext uri="{FF2B5EF4-FFF2-40B4-BE49-F238E27FC236}">
                      <a16:creationId xmlns:a16="http://schemas.microsoft.com/office/drawing/2014/main" id="{57CAFF12-190E-76F2-33A1-BEF9DEB2CFBE}"/>
                    </a:ext>
                  </a:extLst>
                </p:cNvPr>
                <p:cNvSpPr>
                  <a:spLocks noChangeShapeType="1"/>
                </p:cNvSpPr>
                <p:nvPr/>
              </p:nvSpPr>
              <p:spPr bwMode="auto">
                <a:xfrm flipV="1">
                  <a:off x="5386106" y="3632162"/>
                  <a:ext cx="30067" cy="17215"/>
                </a:xfrm>
                <a:prstGeom prst="line">
                  <a:avLst/>
                </a:prstGeom>
                <a:solidFill>
                  <a:srgbClr val="6D9D0C"/>
                </a:solidFill>
                <a:ln w="17463">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14" name="Line 635">
                  <a:extLst>
                    <a:ext uri="{FF2B5EF4-FFF2-40B4-BE49-F238E27FC236}">
                      <a16:creationId xmlns:a16="http://schemas.microsoft.com/office/drawing/2014/main" id="{B1558E99-634A-5C9B-5BC1-4BC3967145B8}"/>
                    </a:ext>
                  </a:extLst>
                </p:cNvPr>
                <p:cNvSpPr>
                  <a:spLocks noChangeShapeType="1"/>
                </p:cNvSpPr>
                <p:nvPr/>
              </p:nvSpPr>
              <p:spPr bwMode="auto">
                <a:xfrm flipV="1">
                  <a:off x="5416174" y="3612078"/>
                  <a:ext cx="24054" cy="20084"/>
                </a:xfrm>
                <a:prstGeom prst="line">
                  <a:avLst/>
                </a:prstGeom>
                <a:solidFill>
                  <a:srgbClr val="6D9D0C"/>
                </a:solidFill>
                <a:ln w="17463">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15" name="Line 636">
                  <a:extLst>
                    <a:ext uri="{FF2B5EF4-FFF2-40B4-BE49-F238E27FC236}">
                      <a16:creationId xmlns:a16="http://schemas.microsoft.com/office/drawing/2014/main" id="{A7BC71C7-A002-2DA8-FEB6-C9A74ED8B864}"/>
                    </a:ext>
                  </a:extLst>
                </p:cNvPr>
                <p:cNvSpPr>
                  <a:spLocks noChangeShapeType="1"/>
                </p:cNvSpPr>
                <p:nvPr/>
              </p:nvSpPr>
              <p:spPr bwMode="auto">
                <a:xfrm flipV="1">
                  <a:off x="5440227" y="3591994"/>
                  <a:ext cx="27061" cy="20084"/>
                </a:xfrm>
                <a:prstGeom prst="line">
                  <a:avLst/>
                </a:prstGeom>
                <a:solidFill>
                  <a:srgbClr val="6D9D0C"/>
                </a:solidFill>
                <a:ln w="17463">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16" name="Line 637">
                  <a:extLst>
                    <a:ext uri="{FF2B5EF4-FFF2-40B4-BE49-F238E27FC236}">
                      <a16:creationId xmlns:a16="http://schemas.microsoft.com/office/drawing/2014/main" id="{3FD7845C-9873-E259-FFF2-BD94698901B5}"/>
                    </a:ext>
                  </a:extLst>
                </p:cNvPr>
                <p:cNvSpPr>
                  <a:spLocks noChangeShapeType="1"/>
                </p:cNvSpPr>
                <p:nvPr/>
              </p:nvSpPr>
              <p:spPr bwMode="auto">
                <a:xfrm flipV="1">
                  <a:off x="5467288" y="3577648"/>
                  <a:ext cx="33074" cy="14346"/>
                </a:xfrm>
                <a:prstGeom prst="line">
                  <a:avLst/>
                </a:prstGeom>
                <a:solidFill>
                  <a:srgbClr val="6D9D0C"/>
                </a:solidFill>
                <a:ln w="17463">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17" name="Line 638">
                  <a:extLst>
                    <a:ext uri="{FF2B5EF4-FFF2-40B4-BE49-F238E27FC236}">
                      <a16:creationId xmlns:a16="http://schemas.microsoft.com/office/drawing/2014/main" id="{7B63EE64-5A1F-E82D-6E1F-923C1498E4F3}"/>
                    </a:ext>
                  </a:extLst>
                </p:cNvPr>
                <p:cNvSpPr>
                  <a:spLocks noChangeShapeType="1"/>
                </p:cNvSpPr>
                <p:nvPr/>
              </p:nvSpPr>
              <p:spPr bwMode="auto">
                <a:xfrm flipV="1">
                  <a:off x="5500362" y="3560433"/>
                  <a:ext cx="24054" cy="17215"/>
                </a:xfrm>
                <a:prstGeom prst="line">
                  <a:avLst/>
                </a:prstGeom>
                <a:solidFill>
                  <a:srgbClr val="6D9D0C"/>
                </a:solidFill>
                <a:ln w="17463">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18" name="Line 639">
                  <a:extLst>
                    <a:ext uri="{FF2B5EF4-FFF2-40B4-BE49-F238E27FC236}">
                      <a16:creationId xmlns:a16="http://schemas.microsoft.com/office/drawing/2014/main" id="{2498AED1-2E99-39E5-F21E-1909ACA525E0}"/>
                    </a:ext>
                  </a:extLst>
                </p:cNvPr>
                <p:cNvSpPr>
                  <a:spLocks noChangeShapeType="1"/>
                </p:cNvSpPr>
                <p:nvPr/>
              </p:nvSpPr>
              <p:spPr bwMode="auto">
                <a:xfrm flipV="1">
                  <a:off x="5524416" y="3546087"/>
                  <a:ext cx="27061" cy="14346"/>
                </a:xfrm>
                <a:prstGeom prst="line">
                  <a:avLst/>
                </a:prstGeom>
                <a:solidFill>
                  <a:srgbClr val="6D9D0C"/>
                </a:solidFill>
                <a:ln w="17463">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19" name="Line 640">
                  <a:extLst>
                    <a:ext uri="{FF2B5EF4-FFF2-40B4-BE49-F238E27FC236}">
                      <a16:creationId xmlns:a16="http://schemas.microsoft.com/office/drawing/2014/main" id="{801C7C23-120D-BC11-999B-F5164565ED68}"/>
                    </a:ext>
                  </a:extLst>
                </p:cNvPr>
                <p:cNvSpPr>
                  <a:spLocks noChangeShapeType="1"/>
                </p:cNvSpPr>
                <p:nvPr/>
              </p:nvSpPr>
              <p:spPr bwMode="auto">
                <a:xfrm flipV="1">
                  <a:off x="5551476" y="3528872"/>
                  <a:ext cx="27061" cy="17215"/>
                </a:xfrm>
                <a:prstGeom prst="line">
                  <a:avLst/>
                </a:prstGeom>
                <a:solidFill>
                  <a:srgbClr val="6D9D0C"/>
                </a:solidFill>
                <a:ln w="17463">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20" name="Line 641">
                  <a:extLst>
                    <a:ext uri="{FF2B5EF4-FFF2-40B4-BE49-F238E27FC236}">
                      <a16:creationId xmlns:a16="http://schemas.microsoft.com/office/drawing/2014/main" id="{A75BF78E-5899-871E-23D1-1FC0088A2D45}"/>
                    </a:ext>
                  </a:extLst>
                </p:cNvPr>
                <p:cNvSpPr>
                  <a:spLocks noChangeShapeType="1"/>
                </p:cNvSpPr>
                <p:nvPr/>
              </p:nvSpPr>
              <p:spPr bwMode="auto">
                <a:xfrm flipV="1">
                  <a:off x="5578537" y="3511658"/>
                  <a:ext cx="27061" cy="17215"/>
                </a:xfrm>
                <a:prstGeom prst="line">
                  <a:avLst/>
                </a:prstGeom>
                <a:solidFill>
                  <a:srgbClr val="6D9D0C"/>
                </a:solidFill>
                <a:ln w="17463">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21" name="Line 642">
                  <a:extLst>
                    <a:ext uri="{FF2B5EF4-FFF2-40B4-BE49-F238E27FC236}">
                      <a16:creationId xmlns:a16="http://schemas.microsoft.com/office/drawing/2014/main" id="{D7433DA2-0E52-0DE2-B03E-83C094309322}"/>
                    </a:ext>
                  </a:extLst>
                </p:cNvPr>
                <p:cNvSpPr>
                  <a:spLocks noChangeShapeType="1"/>
                </p:cNvSpPr>
                <p:nvPr/>
              </p:nvSpPr>
              <p:spPr bwMode="auto">
                <a:xfrm flipV="1">
                  <a:off x="5605598" y="3497312"/>
                  <a:ext cx="27061" cy="14346"/>
                </a:xfrm>
                <a:prstGeom prst="line">
                  <a:avLst/>
                </a:prstGeom>
                <a:solidFill>
                  <a:srgbClr val="6D9D0C"/>
                </a:solidFill>
                <a:ln w="17463">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22" name="Line 643">
                  <a:extLst>
                    <a:ext uri="{FF2B5EF4-FFF2-40B4-BE49-F238E27FC236}">
                      <a16:creationId xmlns:a16="http://schemas.microsoft.com/office/drawing/2014/main" id="{BDB059F5-F6BA-7F94-7239-80F7FE635489}"/>
                    </a:ext>
                  </a:extLst>
                </p:cNvPr>
                <p:cNvSpPr>
                  <a:spLocks noChangeShapeType="1"/>
                </p:cNvSpPr>
                <p:nvPr/>
              </p:nvSpPr>
              <p:spPr bwMode="auto">
                <a:xfrm flipV="1">
                  <a:off x="5632658" y="3480097"/>
                  <a:ext cx="27061" cy="17215"/>
                </a:xfrm>
                <a:prstGeom prst="line">
                  <a:avLst/>
                </a:prstGeom>
                <a:solidFill>
                  <a:srgbClr val="6D9D0C"/>
                </a:solidFill>
                <a:ln w="17463">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23" name="Line 644">
                  <a:extLst>
                    <a:ext uri="{FF2B5EF4-FFF2-40B4-BE49-F238E27FC236}">
                      <a16:creationId xmlns:a16="http://schemas.microsoft.com/office/drawing/2014/main" id="{9E376E1D-3757-62B0-CC47-F7CCF2E7C421}"/>
                    </a:ext>
                  </a:extLst>
                </p:cNvPr>
                <p:cNvSpPr>
                  <a:spLocks noChangeShapeType="1"/>
                </p:cNvSpPr>
                <p:nvPr/>
              </p:nvSpPr>
              <p:spPr bwMode="auto">
                <a:xfrm flipV="1">
                  <a:off x="5659719" y="3465751"/>
                  <a:ext cx="24054" cy="14346"/>
                </a:xfrm>
                <a:prstGeom prst="line">
                  <a:avLst/>
                </a:prstGeom>
                <a:solidFill>
                  <a:srgbClr val="6D9D0C"/>
                </a:solidFill>
                <a:ln w="17463">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24" name="Line 645">
                  <a:extLst>
                    <a:ext uri="{FF2B5EF4-FFF2-40B4-BE49-F238E27FC236}">
                      <a16:creationId xmlns:a16="http://schemas.microsoft.com/office/drawing/2014/main" id="{953C7281-3EE9-8F1D-8884-790242AC0AEF}"/>
                    </a:ext>
                  </a:extLst>
                </p:cNvPr>
                <p:cNvSpPr>
                  <a:spLocks noChangeShapeType="1"/>
                </p:cNvSpPr>
                <p:nvPr/>
              </p:nvSpPr>
              <p:spPr bwMode="auto">
                <a:xfrm flipV="1">
                  <a:off x="5683773" y="3451405"/>
                  <a:ext cx="30067" cy="14346"/>
                </a:xfrm>
                <a:prstGeom prst="line">
                  <a:avLst/>
                </a:prstGeom>
                <a:solidFill>
                  <a:srgbClr val="6D9D0C"/>
                </a:solidFill>
                <a:ln w="17463">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25" name="Line 646">
                  <a:extLst>
                    <a:ext uri="{FF2B5EF4-FFF2-40B4-BE49-F238E27FC236}">
                      <a16:creationId xmlns:a16="http://schemas.microsoft.com/office/drawing/2014/main" id="{7C7D16F5-ABBF-5734-1EB2-566A23F18811}"/>
                    </a:ext>
                  </a:extLst>
                </p:cNvPr>
                <p:cNvSpPr>
                  <a:spLocks noChangeShapeType="1"/>
                </p:cNvSpPr>
                <p:nvPr/>
              </p:nvSpPr>
              <p:spPr bwMode="auto">
                <a:xfrm flipV="1">
                  <a:off x="5713840" y="3437060"/>
                  <a:ext cx="27061" cy="14346"/>
                </a:xfrm>
                <a:prstGeom prst="line">
                  <a:avLst/>
                </a:prstGeom>
                <a:solidFill>
                  <a:srgbClr val="6D9D0C"/>
                </a:solidFill>
                <a:ln w="17463">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26" name="Line 647">
                  <a:extLst>
                    <a:ext uri="{FF2B5EF4-FFF2-40B4-BE49-F238E27FC236}">
                      <a16:creationId xmlns:a16="http://schemas.microsoft.com/office/drawing/2014/main" id="{2B0FE6E0-7A46-E466-DD71-FAA1F21D1F5C}"/>
                    </a:ext>
                  </a:extLst>
                </p:cNvPr>
                <p:cNvSpPr>
                  <a:spLocks noChangeShapeType="1"/>
                </p:cNvSpPr>
                <p:nvPr/>
              </p:nvSpPr>
              <p:spPr bwMode="auto">
                <a:xfrm flipV="1">
                  <a:off x="5740900" y="3422714"/>
                  <a:ext cx="24054" cy="14346"/>
                </a:xfrm>
                <a:prstGeom prst="line">
                  <a:avLst/>
                </a:prstGeom>
                <a:solidFill>
                  <a:srgbClr val="6D9D0C"/>
                </a:solidFill>
                <a:ln w="17463">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27" name="Line 648">
                  <a:extLst>
                    <a:ext uri="{FF2B5EF4-FFF2-40B4-BE49-F238E27FC236}">
                      <a16:creationId xmlns:a16="http://schemas.microsoft.com/office/drawing/2014/main" id="{27206B76-DEEC-1D7C-6124-9CD5074E925B}"/>
                    </a:ext>
                  </a:extLst>
                </p:cNvPr>
                <p:cNvSpPr>
                  <a:spLocks noChangeShapeType="1"/>
                </p:cNvSpPr>
                <p:nvPr/>
              </p:nvSpPr>
              <p:spPr bwMode="auto">
                <a:xfrm flipV="1">
                  <a:off x="5764954" y="3408368"/>
                  <a:ext cx="27061" cy="14346"/>
                </a:xfrm>
                <a:prstGeom prst="line">
                  <a:avLst/>
                </a:prstGeom>
                <a:solidFill>
                  <a:srgbClr val="6D9D0C"/>
                </a:solidFill>
                <a:ln w="17463">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28" name="Line 649">
                  <a:extLst>
                    <a:ext uri="{FF2B5EF4-FFF2-40B4-BE49-F238E27FC236}">
                      <a16:creationId xmlns:a16="http://schemas.microsoft.com/office/drawing/2014/main" id="{3F7799E4-E4F3-2A00-4509-F83E6D86BA62}"/>
                    </a:ext>
                  </a:extLst>
                </p:cNvPr>
                <p:cNvSpPr>
                  <a:spLocks noChangeShapeType="1"/>
                </p:cNvSpPr>
                <p:nvPr/>
              </p:nvSpPr>
              <p:spPr bwMode="auto">
                <a:xfrm flipV="1">
                  <a:off x="5792015" y="3396891"/>
                  <a:ext cx="30067" cy="11477"/>
                </a:xfrm>
                <a:prstGeom prst="line">
                  <a:avLst/>
                </a:prstGeom>
                <a:solidFill>
                  <a:srgbClr val="6D9D0C"/>
                </a:solidFill>
                <a:ln w="17463">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29" name="Line 650">
                  <a:extLst>
                    <a:ext uri="{FF2B5EF4-FFF2-40B4-BE49-F238E27FC236}">
                      <a16:creationId xmlns:a16="http://schemas.microsoft.com/office/drawing/2014/main" id="{FB74A1CE-68A0-B604-0EB9-9DB940EF8B69}"/>
                    </a:ext>
                  </a:extLst>
                </p:cNvPr>
                <p:cNvSpPr>
                  <a:spLocks noChangeShapeType="1"/>
                </p:cNvSpPr>
                <p:nvPr/>
              </p:nvSpPr>
              <p:spPr bwMode="auto">
                <a:xfrm flipV="1">
                  <a:off x="5822082" y="3385415"/>
                  <a:ext cx="24054" cy="11477"/>
                </a:xfrm>
                <a:prstGeom prst="line">
                  <a:avLst/>
                </a:prstGeom>
                <a:solidFill>
                  <a:srgbClr val="6D9D0C"/>
                </a:solidFill>
                <a:ln w="17463">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30" name="Line 651">
                  <a:extLst>
                    <a:ext uri="{FF2B5EF4-FFF2-40B4-BE49-F238E27FC236}">
                      <a16:creationId xmlns:a16="http://schemas.microsoft.com/office/drawing/2014/main" id="{E8751F2D-9CDF-96C8-0C53-E1D8BE2A32AC}"/>
                    </a:ext>
                  </a:extLst>
                </p:cNvPr>
                <p:cNvSpPr>
                  <a:spLocks noChangeShapeType="1"/>
                </p:cNvSpPr>
                <p:nvPr/>
              </p:nvSpPr>
              <p:spPr bwMode="auto">
                <a:xfrm flipV="1">
                  <a:off x="5846136" y="3368200"/>
                  <a:ext cx="27061" cy="17215"/>
                </a:xfrm>
                <a:prstGeom prst="line">
                  <a:avLst/>
                </a:prstGeom>
                <a:solidFill>
                  <a:srgbClr val="6D9D0C"/>
                </a:solidFill>
                <a:ln w="17463">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31" name="Line 652">
                  <a:extLst>
                    <a:ext uri="{FF2B5EF4-FFF2-40B4-BE49-F238E27FC236}">
                      <a16:creationId xmlns:a16="http://schemas.microsoft.com/office/drawing/2014/main" id="{2085C226-8152-D7AC-2596-8556F47E0335}"/>
                    </a:ext>
                  </a:extLst>
                </p:cNvPr>
                <p:cNvSpPr>
                  <a:spLocks noChangeShapeType="1"/>
                </p:cNvSpPr>
                <p:nvPr/>
              </p:nvSpPr>
              <p:spPr bwMode="auto">
                <a:xfrm flipV="1">
                  <a:off x="5873197" y="3356723"/>
                  <a:ext cx="33074" cy="11477"/>
                </a:xfrm>
                <a:prstGeom prst="line">
                  <a:avLst/>
                </a:prstGeom>
                <a:solidFill>
                  <a:srgbClr val="6D9D0C"/>
                </a:solidFill>
                <a:ln w="17463">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32" name="Line 653">
                  <a:extLst>
                    <a:ext uri="{FF2B5EF4-FFF2-40B4-BE49-F238E27FC236}">
                      <a16:creationId xmlns:a16="http://schemas.microsoft.com/office/drawing/2014/main" id="{BF23DE66-B8A9-5BCD-CFF1-59CCB535D4CC}"/>
                    </a:ext>
                  </a:extLst>
                </p:cNvPr>
                <p:cNvSpPr>
                  <a:spLocks noChangeShapeType="1"/>
                </p:cNvSpPr>
                <p:nvPr/>
              </p:nvSpPr>
              <p:spPr bwMode="auto">
                <a:xfrm flipV="1">
                  <a:off x="5906271" y="3345247"/>
                  <a:ext cx="24054" cy="11477"/>
                </a:xfrm>
                <a:prstGeom prst="line">
                  <a:avLst/>
                </a:prstGeom>
                <a:solidFill>
                  <a:srgbClr val="6D9D0C"/>
                </a:solidFill>
                <a:ln w="17463">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33" name="Line 654">
                  <a:extLst>
                    <a:ext uri="{FF2B5EF4-FFF2-40B4-BE49-F238E27FC236}">
                      <a16:creationId xmlns:a16="http://schemas.microsoft.com/office/drawing/2014/main" id="{318367DD-6EF5-5FC7-808C-E8F3E16169DD}"/>
                    </a:ext>
                  </a:extLst>
                </p:cNvPr>
                <p:cNvSpPr>
                  <a:spLocks noChangeShapeType="1"/>
                </p:cNvSpPr>
                <p:nvPr/>
              </p:nvSpPr>
              <p:spPr bwMode="auto">
                <a:xfrm flipV="1">
                  <a:off x="5930324" y="3333770"/>
                  <a:ext cx="27061" cy="11477"/>
                </a:xfrm>
                <a:prstGeom prst="line">
                  <a:avLst/>
                </a:prstGeom>
                <a:solidFill>
                  <a:srgbClr val="6D9D0C"/>
                </a:solidFill>
                <a:ln w="17463">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34" name="Line 655">
                  <a:extLst>
                    <a:ext uri="{FF2B5EF4-FFF2-40B4-BE49-F238E27FC236}">
                      <a16:creationId xmlns:a16="http://schemas.microsoft.com/office/drawing/2014/main" id="{2C01B093-1E83-7F23-42CF-EFD6C8A5140F}"/>
                    </a:ext>
                  </a:extLst>
                </p:cNvPr>
                <p:cNvSpPr>
                  <a:spLocks noChangeShapeType="1"/>
                </p:cNvSpPr>
                <p:nvPr/>
              </p:nvSpPr>
              <p:spPr bwMode="auto">
                <a:xfrm flipV="1">
                  <a:off x="5957385" y="3322293"/>
                  <a:ext cx="27061" cy="11477"/>
                </a:xfrm>
                <a:prstGeom prst="line">
                  <a:avLst/>
                </a:prstGeom>
                <a:solidFill>
                  <a:srgbClr val="6D9D0C"/>
                </a:solidFill>
                <a:ln w="17463">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35" name="Line 656">
                  <a:extLst>
                    <a:ext uri="{FF2B5EF4-FFF2-40B4-BE49-F238E27FC236}">
                      <a16:creationId xmlns:a16="http://schemas.microsoft.com/office/drawing/2014/main" id="{5153B864-0757-AE7C-7367-CB8F47BCEE8E}"/>
                    </a:ext>
                  </a:extLst>
                </p:cNvPr>
                <p:cNvSpPr>
                  <a:spLocks noChangeShapeType="1"/>
                </p:cNvSpPr>
                <p:nvPr/>
              </p:nvSpPr>
              <p:spPr bwMode="auto">
                <a:xfrm flipV="1">
                  <a:off x="5984446" y="3313686"/>
                  <a:ext cx="27061" cy="8607"/>
                </a:xfrm>
                <a:prstGeom prst="line">
                  <a:avLst/>
                </a:prstGeom>
                <a:solidFill>
                  <a:srgbClr val="6D9D0C"/>
                </a:solidFill>
                <a:ln w="17463">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36" name="Line 657">
                  <a:extLst>
                    <a:ext uri="{FF2B5EF4-FFF2-40B4-BE49-F238E27FC236}">
                      <a16:creationId xmlns:a16="http://schemas.microsoft.com/office/drawing/2014/main" id="{0579A560-86F1-1F64-2079-12008040E932}"/>
                    </a:ext>
                  </a:extLst>
                </p:cNvPr>
                <p:cNvSpPr>
                  <a:spLocks noChangeShapeType="1"/>
                </p:cNvSpPr>
                <p:nvPr/>
              </p:nvSpPr>
              <p:spPr bwMode="auto">
                <a:xfrm flipV="1">
                  <a:off x="6011506" y="3302209"/>
                  <a:ext cx="27061" cy="11477"/>
                </a:xfrm>
                <a:prstGeom prst="line">
                  <a:avLst/>
                </a:prstGeom>
                <a:solidFill>
                  <a:srgbClr val="6D9D0C"/>
                </a:solidFill>
                <a:ln w="17463">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37" name="Line 658">
                  <a:extLst>
                    <a:ext uri="{FF2B5EF4-FFF2-40B4-BE49-F238E27FC236}">
                      <a16:creationId xmlns:a16="http://schemas.microsoft.com/office/drawing/2014/main" id="{B0A168A7-5A84-C74F-E35F-0AEA69385074}"/>
                    </a:ext>
                  </a:extLst>
                </p:cNvPr>
                <p:cNvSpPr>
                  <a:spLocks noChangeShapeType="1"/>
                </p:cNvSpPr>
                <p:nvPr/>
              </p:nvSpPr>
              <p:spPr bwMode="auto">
                <a:xfrm flipV="1">
                  <a:off x="6038567" y="3293602"/>
                  <a:ext cx="27061" cy="8607"/>
                </a:xfrm>
                <a:prstGeom prst="line">
                  <a:avLst/>
                </a:prstGeom>
                <a:solidFill>
                  <a:srgbClr val="6D9D0C"/>
                </a:solidFill>
                <a:ln w="17463">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38" name="Line 659">
                  <a:extLst>
                    <a:ext uri="{FF2B5EF4-FFF2-40B4-BE49-F238E27FC236}">
                      <a16:creationId xmlns:a16="http://schemas.microsoft.com/office/drawing/2014/main" id="{DD0755F9-8EB6-81DA-F429-6302374196A9}"/>
                    </a:ext>
                  </a:extLst>
                </p:cNvPr>
                <p:cNvSpPr>
                  <a:spLocks noChangeShapeType="1"/>
                </p:cNvSpPr>
                <p:nvPr/>
              </p:nvSpPr>
              <p:spPr bwMode="auto">
                <a:xfrm flipV="1">
                  <a:off x="6065627" y="3282125"/>
                  <a:ext cx="24054" cy="11477"/>
                </a:xfrm>
                <a:prstGeom prst="line">
                  <a:avLst/>
                </a:prstGeom>
                <a:solidFill>
                  <a:srgbClr val="6D9D0C"/>
                </a:solidFill>
                <a:ln w="17463">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39" name="Line 660">
                  <a:extLst>
                    <a:ext uri="{FF2B5EF4-FFF2-40B4-BE49-F238E27FC236}">
                      <a16:creationId xmlns:a16="http://schemas.microsoft.com/office/drawing/2014/main" id="{9B8C3AE0-598C-0F3B-F4B8-891F5B148277}"/>
                    </a:ext>
                  </a:extLst>
                </p:cNvPr>
                <p:cNvSpPr>
                  <a:spLocks noChangeShapeType="1"/>
                </p:cNvSpPr>
                <p:nvPr/>
              </p:nvSpPr>
              <p:spPr bwMode="auto">
                <a:xfrm flipV="1">
                  <a:off x="6089681" y="3273518"/>
                  <a:ext cx="30067" cy="8607"/>
                </a:xfrm>
                <a:prstGeom prst="line">
                  <a:avLst/>
                </a:prstGeom>
                <a:solidFill>
                  <a:srgbClr val="6D9D0C"/>
                </a:solidFill>
                <a:ln w="17463">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40" name="Line 661">
                  <a:extLst>
                    <a:ext uri="{FF2B5EF4-FFF2-40B4-BE49-F238E27FC236}">
                      <a16:creationId xmlns:a16="http://schemas.microsoft.com/office/drawing/2014/main" id="{6C666300-AE57-2B71-58CF-CD7D52276085}"/>
                    </a:ext>
                  </a:extLst>
                </p:cNvPr>
                <p:cNvSpPr>
                  <a:spLocks noChangeShapeType="1"/>
                </p:cNvSpPr>
                <p:nvPr/>
              </p:nvSpPr>
              <p:spPr bwMode="auto">
                <a:xfrm flipV="1">
                  <a:off x="6119748" y="3262041"/>
                  <a:ext cx="27061" cy="11477"/>
                </a:xfrm>
                <a:prstGeom prst="line">
                  <a:avLst/>
                </a:prstGeom>
                <a:solidFill>
                  <a:srgbClr val="6D9D0C"/>
                </a:solidFill>
                <a:ln w="17463">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41" name="Line 662">
                  <a:extLst>
                    <a:ext uri="{FF2B5EF4-FFF2-40B4-BE49-F238E27FC236}">
                      <a16:creationId xmlns:a16="http://schemas.microsoft.com/office/drawing/2014/main" id="{432DAF51-D53A-A667-660D-3E3798A85563}"/>
                    </a:ext>
                  </a:extLst>
                </p:cNvPr>
                <p:cNvSpPr>
                  <a:spLocks noChangeShapeType="1"/>
                </p:cNvSpPr>
                <p:nvPr/>
              </p:nvSpPr>
              <p:spPr bwMode="auto">
                <a:xfrm flipV="1">
                  <a:off x="6146809" y="3253434"/>
                  <a:ext cx="24054" cy="8607"/>
                </a:xfrm>
                <a:prstGeom prst="line">
                  <a:avLst/>
                </a:prstGeom>
                <a:solidFill>
                  <a:srgbClr val="6D9D0C"/>
                </a:solidFill>
                <a:ln w="17463">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42" name="Line 663">
                  <a:extLst>
                    <a:ext uri="{FF2B5EF4-FFF2-40B4-BE49-F238E27FC236}">
                      <a16:creationId xmlns:a16="http://schemas.microsoft.com/office/drawing/2014/main" id="{7DFE517F-86CE-3B99-5D55-E2EEB95B302B}"/>
                    </a:ext>
                  </a:extLst>
                </p:cNvPr>
                <p:cNvSpPr>
                  <a:spLocks noChangeShapeType="1"/>
                </p:cNvSpPr>
                <p:nvPr/>
              </p:nvSpPr>
              <p:spPr bwMode="auto">
                <a:xfrm flipV="1">
                  <a:off x="6170863" y="3247695"/>
                  <a:ext cx="27061" cy="5738"/>
                </a:xfrm>
                <a:prstGeom prst="line">
                  <a:avLst/>
                </a:prstGeom>
                <a:solidFill>
                  <a:srgbClr val="6D9D0C"/>
                </a:solidFill>
                <a:ln w="17463">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43" name="Line 664">
                  <a:extLst>
                    <a:ext uri="{FF2B5EF4-FFF2-40B4-BE49-F238E27FC236}">
                      <a16:creationId xmlns:a16="http://schemas.microsoft.com/office/drawing/2014/main" id="{663D70F6-3034-2CDA-B568-4FDBC363C7AA}"/>
                    </a:ext>
                  </a:extLst>
                </p:cNvPr>
                <p:cNvSpPr>
                  <a:spLocks noChangeShapeType="1"/>
                </p:cNvSpPr>
                <p:nvPr/>
              </p:nvSpPr>
              <p:spPr bwMode="auto">
                <a:xfrm flipV="1">
                  <a:off x="6197923" y="3239088"/>
                  <a:ext cx="30067" cy="8607"/>
                </a:xfrm>
                <a:prstGeom prst="line">
                  <a:avLst/>
                </a:prstGeom>
                <a:solidFill>
                  <a:srgbClr val="6D9D0C"/>
                </a:solidFill>
                <a:ln w="17463">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44" name="Line 665">
                  <a:extLst>
                    <a:ext uri="{FF2B5EF4-FFF2-40B4-BE49-F238E27FC236}">
                      <a16:creationId xmlns:a16="http://schemas.microsoft.com/office/drawing/2014/main" id="{F9A39E54-EB30-12E8-A127-BE49B4B65D30}"/>
                    </a:ext>
                  </a:extLst>
                </p:cNvPr>
                <p:cNvSpPr>
                  <a:spLocks noChangeShapeType="1"/>
                </p:cNvSpPr>
                <p:nvPr/>
              </p:nvSpPr>
              <p:spPr bwMode="auto">
                <a:xfrm flipV="1">
                  <a:off x="6227991" y="3230481"/>
                  <a:ext cx="24054" cy="8607"/>
                </a:xfrm>
                <a:prstGeom prst="line">
                  <a:avLst/>
                </a:prstGeom>
                <a:solidFill>
                  <a:srgbClr val="6D9D0C"/>
                </a:solidFill>
                <a:ln w="17463">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45" name="Line 666">
                  <a:extLst>
                    <a:ext uri="{FF2B5EF4-FFF2-40B4-BE49-F238E27FC236}">
                      <a16:creationId xmlns:a16="http://schemas.microsoft.com/office/drawing/2014/main" id="{B0D9AC4A-F780-51D5-4BC2-FB2CD62724E4}"/>
                    </a:ext>
                  </a:extLst>
                </p:cNvPr>
                <p:cNvSpPr>
                  <a:spLocks noChangeShapeType="1"/>
                </p:cNvSpPr>
                <p:nvPr/>
              </p:nvSpPr>
              <p:spPr bwMode="auto">
                <a:xfrm flipV="1">
                  <a:off x="6252045" y="3224742"/>
                  <a:ext cx="30067" cy="5738"/>
                </a:xfrm>
                <a:prstGeom prst="line">
                  <a:avLst/>
                </a:prstGeom>
                <a:solidFill>
                  <a:srgbClr val="6D9D0C"/>
                </a:solidFill>
                <a:ln w="17463">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46" name="Line 667">
                  <a:extLst>
                    <a:ext uri="{FF2B5EF4-FFF2-40B4-BE49-F238E27FC236}">
                      <a16:creationId xmlns:a16="http://schemas.microsoft.com/office/drawing/2014/main" id="{5CE8AB1C-5422-1854-2F9F-331E18FF65D8}"/>
                    </a:ext>
                  </a:extLst>
                </p:cNvPr>
                <p:cNvSpPr>
                  <a:spLocks noChangeShapeType="1"/>
                </p:cNvSpPr>
                <p:nvPr/>
              </p:nvSpPr>
              <p:spPr bwMode="auto">
                <a:xfrm flipV="1">
                  <a:off x="6282112" y="3216135"/>
                  <a:ext cx="30067" cy="8607"/>
                </a:xfrm>
                <a:prstGeom prst="line">
                  <a:avLst/>
                </a:prstGeom>
                <a:solidFill>
                  <a:srgbClr val="6D9D0C"/>
                </a:solidFill>
                <a:ln w="17463">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47" name="Line 668">
                  <a:extLst>
                    <a:ext uri="{FF2B5EF4-FFF2-40B4-BE49-F238E27FC236}">
                      <a16:creationId xmlns:a16="http://schemas.microsoft.com/office/drawing/2014/main" id="{5B30565D-CAC7-B48D-0AFF-C778A823592A}"/>
                    </a:ext>
                  </a:extLst>
                </p:cNvPr>
                <p:cNvSpPr>
                  <a:spLocks noChangeShapeType="1"/>
                </p:cNvSpPr>
                <p:nvPr/>
              </p:nvSpPr>
              <p:spPr bwMode="auto">
                <a:xfrm flipV="1">
                  <a:off x="6312179" y="3210397"/>
                  <a:ext cx="24054" cy="5738"/>
                </a:xfrm>
                <a:prstGeom prst="line">
                  <a:avLst/>
                </a:prstGeom>
                <a:solidFill>
                  <a:srgbClr val="6D9D0C"/>
                </a:solidFill>
                <a:ln w="17463">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48" name="Line 669">
                  <a:extLst>
                    <a:ext uri="{FF2B5EF4-FFF2-40B4-BE49-F238E27FC236}">
                      <a16:creationId xmlns:a16="http://schemas.microsoft.com/office/drawing/2014/main" id="{62BA228A-AB62-07C0-F6FE-82318B74A0F5}"/>
                    </a:ext>
                  </a:extLst>
                </p:cNvPr>
                <p:cNvSpPr>
                  <a:spLocks noChangeShapeType="1"/>
                </p:cNvSpPr>
                <p:nvPr/>
              </p:nvSpPr>
              <p:spPr bwMode="auto">
                <a:xfrm>
                  <a:off x="2301201" y="5155682"/>
                  <a:ext cx="27061" cy="0"/>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49" name="Line 670">
                  <a:extLst>
                    <a:ext uri="{FF2B5EF4-FFF2-40B4-BE49-F238E27FC236}">
                      <a16:creationId xmlns:a16="http://schemas.microsoft.com/office/drawing/2014/main" id="{F6CC446C-3BB0-CAFD-A695-DA982D53D5E2}"/>
                    </a:ext>
                  </a:extLst>
                </p:cNvPr>
                <p:cNvSpPr>
                  <a:spLocks noChangeShapeType="1"/>
                </p:cNvSpPr>
                <p:nvPr/>
              </p:nvSpPr>
              <p:spPr bwMode="auto">
                <a:xfrm>
                  <a:off x="2328262" y="5155682"/>
                  <a:ext cx="30067" cy="0"/>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50" name="Line 671">
                  <a:extLst>
                    <a:ext uri="{FF2B5EF4-FFF2-40B4-BE49-F238E27FC236}">
                      <a16:creationId xmlns:a16="http://schemas.microsoft.com/office/drawing/2014/main" id="{D7687226-AEF6-1482-E8F6-56721A40C34B}"/>
                    </a:ext>
                  </a:extLst>
                </p:cNvPr>
                <p:cNvSpPr>
                  <a:spLocks noChangeShapeType="1"/>
                </p:cNvSpPr>
                <p:nvPr/>
              </p:nvSpPr>
              <p:spPr bwMode="auto">
                <a:xfrm>
                  <a:off x="2358329" y="5155682"/>
                  <a:ext cx="24054" cy="0"/>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51" name="Line 672">
                  <a:extLst>
                    <a:ext uri="{FF2B5EF4-FFF2-40B4-BE49-F238E27FC236}">
                      <a16:creationId xmlns:a16="http://schemas.microsoft.com/office/drawing/2014/main" id="{C6D70EB9-3CE8-CE71-C26C-62A088956DBE}"/>
                    </a:ext>
                  </a:extLst>
                </p:cNvPr>
                <p:cNvSpPr>
                  <a:spLocks noChangeShapeType="1"/>
                </p:cNvSpPr>
                <p:nvPr/>
              </p:nvSpPr>
              <p:spPr bwMode="auto">
                <a:xfrm>
                  <a:off x="2382383" y="5155682"/>
                  <a:ext cx="27061" cy="0"/>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52" name="Line 673">
                  <a:extLst>
                    <a:ext uri="{FF2B5EF4-FFF2-40B4-BE49-F238E27FC236}">
                      <a16:creationId xmlns:a16="http://schemas.microsoft.com/office/drawing/2014/main" id="{8D6C2DEA-E959-8008-8426-84550FA8C3B5}"/>
                    </a:ext>
                  </a:extLst>
                </p:cNvPr>
                <p:cNvSpPr>
                  <a:spLocks noChangeShapeType="1"/>
                </p:cNvSpPr>
                <p:nvPr/>
              </p:nvSpPr>
              <p:spPr bwMode="auto">
                <a:xfrm>
                  <a:off x="2409443" y="5155682"/>
                  <a:ext cx="27061" cy="0"/>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53" name="Line 674">
                  <a:extLst>
                    <a:ext uri="{FF2B5EF4-FFF2-40B4-BE49-F238E27FC236}">
                      <a16:creationId xmlns:a16="http://schemas.microsoft.com/office/drawing/2014/main" id="{E9CBF649-AF7B-9207-7981-A47C022E9561}"/>
                    </a:ext>
                  </a:extLst>
                </p:cNvPr>
                <p:cNvSpPr>
                  <a:spLocks noChangeShapeType="1"/>
                </p:cNvSpPr>
                <p:nvPr/>
              </p:nvSpPr>
              <p:spPr bwMode="auto">
                <a:xfrm>
                  <a:off x="2436504" y="5155682"/>
                  <a:ext cx="27061" cy="0"/>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54" name="Line 675">
                  <a:extLst>
                    <a:ext uri="{FF2B5EF4-FFF2-40B4-BE49-F238E27FC236}">
                      <a16:creationId xmlns:a16="http://schemas.microsoft.com/office/drawing/2014/main" id="{86DCE32A-C6CA-1C28-EF1F-5F86CE784A51}"/>
                    </a:ext>
                  </a:extLst>
                </p:cNvPr>
                <p:cNvSpPr>
                  <a:spLocks noChangeShapeType="1"/>
                </p:cNvSpPr>
                <p:nvPr/>
              </p:nvSpPr>
              <p:spPr bwMode="auto">
                <a:xfrm>
                  <a:off x="2463564" y="5155682"/>
                  <a:ext cx="27061" cy="0"/>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55" name="Line 676">
                  <a:extLst>
                    <a:ext uri="{FF2B5EF4-FFF2-40B4-BE49-F238E27FC236}">
                      <a16:creationId xmlns:a16="http://schemas.microsoft.com/office/drawing/2014/main" id="{4E5D08CF-ECFB-B981-92F9-1A85479A804C}"/>
                    </a:ext>
                  </a:extLst>
                </p:cNvPr>
                <p:cNvSpPr>
                  <a:spLocks noChangeShapeType="1"/>
                </p:cNvSpPr>
                <p:nvPr/>
              </p:nvSpPr>
              <p:spPr bwMode="auto">
                <a:xfrm>
                  <a:off x="2490625" y="5155682"/>
                  <a:ext cx="27061" cy="0"/>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56" name="Line 677">
                  <a:extLst>
                    <a:ext uri="{FF2B5EF4-FFF2-40B4-BE49-F238E27FC236}">
                      <a16:creationId xmlns:a16="http://schemas.microsoft.com/office/drawing/2014/main" id="{374A9CC7-9415-F3C5-280B-CE8A2FEDA690}"/>
                    </a:ext>
                  </a:extLst>
                </p:cNvPr>
                <p:cNvSpPr>
                  <a:spLocks noChangeShapeType="1"/>
                </p:cNvSpPr>
                <p:nvPr/>
              </p:nvSpPr>
              <p:spPr bwMode="auto">
                <a:xfrm>
                  <a:off x="2517686" y="5155682"/>
                  <a:ext cx="27061" cy="0"/>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57" name="Line 678">
                  <a:extLst>
                    <a:ext uri="{FF2B5EF4-FFF2-40B4-BE49-F238E27FC236}">
                      <a16:creationId xmlns:a16="http://schemas.microsoft.com/office/drawing/2014/main" id="{9D392287-2BB2-F538-F18D-954347655545}"/>
                    </a:ext>
                  </a:extLst>
                </p:cNvPr>
                <p:cNvSpPr>
                  <a:spLocks noChangeShapeType="1"/>
                </p:cNvSpPr>
                <p:nvPr/>
              </p:nvSpPr>
              <p:spPr bwMode="auto">
                <a:xfrm>
                  <a:off x="2544746" y="5155682"/>
                  <a:ext cx="27061" cy="0"/>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58" name="Line 679">
                  <a:extLst>
                    <a:ext uri="{FF2B5EF4-FFF2-40B4-BE49-F238E27FC236}">
                      <a16:creationId xmlns:a16="http://schemas.microsoft.com/office/drawing/2014/main" id="{395F71ED-10B7-99AC-9B23-14884A209925}"/>
                    </a:ext>
                  </a:extLst>
                </p:cNvPr>
                <p:cNvSpPr>
                  <a:spLocks noChangeShapeType="1"/>
                </p:cNvSpPr>
                <p:nvPr/>
              </p:nvSpPr>
              <p:spPr bwMode="auto">
                <a:xfrm>
                  <a:off x="2571807" y="5155682"/>
                  <a:ext cx="27061" cy="0"/>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59" name="Line 680">
                  <a:extLst>
                    <a:ext uri="{FF2B5EF4-FFF2-40B4-BE49-F238E27FC236}">
                      <a16:creationId xmlns:a16="http://schemas.microsoft.com/office/drawing/2014/main" id="{AAEED6D7-F1F8-3D9E-9E05-CA816E4C32DD}"/>
                    </a:ext>
                  </a:extLst>
                </p:cNvPr>
                <p:cNvSpPr>
                  <a:spLocks noChangeShapeType="1"/>
                </p:cNvSpPr>
                <p:nvPr/>
              </p:nvSpPr>
              <p:spPr bwMode="auto">
                <a:xfrm>
                  <a:off x="2598867" y="5155682"/>
                  <a:ext cx="27061" cy="0"/>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60" name="Line 681">
                  <a:extLst>
                    <a:ext uri="{FF2B5EF4-FFF2-40B4-BE49-F238E27FC236}">
                      <a16:creationId xmlns:a16="http://schemas.microsoft.com/office/drawing/2014/main" id="{1C74E39A-8E10-FA15-65AD-FACB2280EF18}"/>
                    </a:ext>
                  </a:extLst>
                </p:cNvPr>
                <p:cNvSpPr>
                  <a:spLocks noChangeShapeType="1"/>
                </p:cNvSpPr>
                <p:nvPr/>
              </p:nvSpPr>
              <p:spPr bwMode="auto">
                <a:xfrm>
                  <a:off x="2625928" y="5155682"/>
                  <a:ext cx="30067" cy="0"/>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61" name="Line 682">
                  <a:extLst>
                    <a:ext uri="{FF2B5EF4-FFF2-40B4-BE49-F238E27FC236}">
                      <a16:creationId xmlns:a16="http://schemas.microsoft.com/office/drawing/2014/main" id="{9D02C46E-79A0-09D7-C17F-D70CC72AC94C}"/>
                    </a:ext>
                  </a:extLst>
                </p:cNvPr>
                <p:cNvSpPr>
                  <a:spLocks noChangeShapeType="1"/>
                </p:cNvSpPr>
                <p:nvPr/>
              </p:nvSpPr>
              <p:spPr bwMode="auto">
                <a:xfrm>
                  <a:off x="2655995" y="5155682"/>
                  <a:ext cx="27061" cy="0"/>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62" name="Line 683">
                  <a:extLst>
                    <a:ext uri="{FF2B5EF4-FFF2-40B4-BE49-F238E27FC236}">
                      <a16:creationId xmlns:a16="http://schemas.microsoft.com/office/drawing/2014/main" id="{5442728B-D530-50A8-919B-F9BB768831C6}"/>
                    </a:ext>
                  </a:extLst>
                </p:cNvPr>
                <p:cNvSpPr>
                  <a:spLocks noChangeShapeType="1"/>
                </p:cNvSpPr>
                <p:nvPr/>
              </p:nvSpPr>
              <p:spPr bwMode="auto">
                <a:xfrm>
                  <a:off x="2683056" y="5155682"/>
                  <a:ext cx="24054" cy="0"/>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63" name="Line 684">
                  <a:extLst>
                    <a:ext uri="{FF2B5EF4-FFF2-40B4-BE49-F238E27FC236}">
                      <a16:creationId xmlns:a16="http://schemas.microsoft.com/office/drawing/2014/main" id="{D656EED8-6AF2-61C5-C967-666F7FB88860}"/>
                    </a:ext>
                  </a:extLst>
                </p:cNvPr>
                <p:cNvSpPr>
                  <a:spLocks noChangeShapeType="1"/>
                </p:cNvSpPr>
                <p:nvPr/>
              </p:nvSpPr>
              <p:spPr bwMode="auto">
                <a:xfrm>
                  <a:off x="2707110" y="5155682"/>
                  <a:ext cx="27061" cy="0"/>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64" name="Line 685">
                  <a:extLst>
                    <a:ext uri="{FF2B5EF4-FFF2-40B4-BE49-F238E27FC236}">
                      <a16:creationId xmlns:a16="http://schemas.microsoft.com/office/drawing/2014/main" id="{424163D7-EA35-6822-1E47-674597EE788D}"/>
                    </a:ext>
                  </a:extLst>
                </p:cNvPr>
                <p:cNvSpPr>
                  <a:spLocks noChangeShapeType="1"/>
                </p:cNvSpPr>
                <p:nvPr/>
              </p:nvSpPr>
              <p:spPr bwMode="auto">
                <a:xfrm>
                  <a:off x="2734170" y="5155682"/>
                  <a:ext cx="30067" cy="0"/>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65" name="Line 686">
                  <a:extLst>
                    <a:ext uri="{FF2B5EF4-FFF2-40B4-BE49-F238E27FC236}">
                      <a16:creationId xmlns:a16="http://schemas.microsoft.com/office/drawing/2014/main" id="{FD7DC5C9-1DE4-D3C1-52F0-C6B70AEAF140}"/>
                    </a:ext>
                  </a:extLst>
                </p:cNvPr>
                <p:cNvSpPr>
                  <a:spLocks noChangeShapeType="1"/>
                </p:cNvSpPr>
                <p:nvPr/>
              </p:nvSpPr>
              <p:spPr bwMode="auto">
                <a:xfrm>
                  <a:off x="2764237" y="5155682"/>
                  <a:ext cx="24054" cy="0"/>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66" name="Line 687">
                  <a:extLst>
                    <a:ext uri="{FF2B5EF4-FFF2-40B4-BE49-F238E27FC236}">
                      <a16:creationId xmlns:a16="http://schemas.microsoft.com/office/drawing/2014/main" id="{1CA3F6BB-566F-259E-C28D-CE91604BA170}"/>
                    </a:ext>
                  </a:extLst>
                </p:cNvPr>
                <p:cNvSpPr>
                  <a:spLocks noChangeShapeType="1"/>
                </p:cNvSpPr>
                <p:nvPr/>
              </p:nvSpPr>
              <p:spPr bwMode="auto">
                <a:xfrm>
                  <a:off x="2788291" y="5155682"/>
                  <a:ext cx="27061" cy="0"/>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67" name="Line 688">
                  <a:extLst>
                    <a:ext uri="{FF2B5EF4-FFF2-40B4-BE49-F238E27FC236}">
                      <a16:creationId xmlns:a16="http://schemas.microsoft.com/office/drawing/2014/main" id="{6A65EAD1-DEE0-A2DD-2EA9-1B31073C952D}"/>
                    </a:ext>
                  </a:extLst>
                </p:cNvPr>
                <p:cNvSpPr>
                  <a:spLocks noChangeShapeType="1"/>
                </p:cNvSpPr>
                <p:nvPr/>
              </p:nvSpPr>
              <p:spPr bwMode="auto">
                <a:xfrm flipV="1">
                  <a:off x="2815352" y="5152813"/>
                  <a:ext cx="27061" cy="2869"/>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68" name="Line 689">
                  <a:extLst>
                    <a:ext uri="{FF2B5EF4-FFF2-40B4-BE49-F238E27FC236}">
                      <a16:creationId xmlns:a16="http://schemas.microsoft.com/office/drawing/2014/main" id="{79089FA3-0C2A-2C46-22E3-ACFF2177AA2B}"/>
                    </a:ext>
                  </a:extLst>
                </p:cNvPr>
                <p:cNvSpPr>
                  <a:spLocks noChangeShapeType="1"/>
                </p:cNvSpPr>
                <p:nvPr/>
              </p:nvSpPr>
              <p:spPr bwMode="auto">
                <a:xfrm>
                  <a:off x="2842412" y="5152813"/>
                  <a:ext cx="27061" cy="0"/>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69" name="Line 690">
                  <a:extLst>
                    <a:ext uri="{FF2B5EF4-FFF2-40B4-BE49-F238E27FC236}">
                      <a16:creationId xmlns:a16="http://schemas.microsoft.com/office/drawing/2014/main" id="{4899D8DA-2094-DC78-DE57-A092E715267B}"/>
                    </a:ext>
                  </a:extLst>
                </p:cNvPr>
                <p:cNvSpPr>
                  <a:spLocks noChangeShapeType="1"/>
                </p:cNvSpPr>
                <p:nvPr/>
              </p:nvSpPr>
              <p:spPr bwMode="auto">
                <a:xfrm>
                  <a:off x="2869473" y="5152813"/>
                  <a:ext cx="27061" cy="0"/>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70" name="Line 691">
                  <a:extLst>
                    <a:ext uri="{FF2B5EF4-FFF2-40B4-BE49-F238E27FC236}">
                      <a16:creationId xmlns:a16="http://schemas.microsoft.com/office/drawing/2014/main" id="{68613A00-2967-C8D0-490B-A7D7759979F1}"/>
                    </a:ext>
                  </a:extLst>
                </p:cNvPr>
                <p:cNvSpPr>
                  <a:spLocks noChangeShapeType="1"/>
                </p:cNvSpPr>
                <p:nvPr/>
              </p:nvSpPr>
              <p:spPr bwMode="auto">
                <a:xfrm>
                  <a:off x="2896534" y="5152813"/>
                  <a:ext cx="27061" cy="0"/>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71" name="Line 692">
                  <a:extLst>
                    <a:ext uri="{FF2B5EF4-FFF2-40B4-BE49-F238E27FC236}">
                      <a16:creationId xmlns:a16="http://schemas.microsoft.com/office/drawing/2014/main" id="{4BD6A424-23AB-E7B0-A39D-089E50039B01}"/>
                    </a:ext>
                  </a:extLst>
                </p:cNvPr>
                <p:cNvSpPr>
                  <a:spLocks noChangeShapeType="1"/>
                </p:cNvSpPr>
                <p:nvPr/>
              </p:nvSpPr>
              <p:spPr bwMode="auto">
                <a:xfrm>
                  <a:off x="2923594" y="5152813"/>
                  <a:ext cx="27061" cy="0"/>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72" name="Line 693">
                  <a:extLst>
                    <a:ext uri="{FF2B5EF4-FFF2-40B4-BE49-F238E27FC236}">
                      <a16:creationId xmlns:a16="http://schemas.microsoft.com/office/drawing/2014/main" id="{85E244C2-65B4-D19A-E1ED-8D20B6303992}"/>
                    </a:ext>
                  </a:extLst>
                </p:cNvPr>
                <p:cNvSpPr>
                  <a:spLocks noChangeShapeType="1"/>
                </p:cNvSpPr>
                <p:nvPr/>
              </p:nvSpPr>
              <p:spPr bwMode="auto">
                <a:xfrm>
                  <a:off x="2950655" y="5152813"/>
                  <a:ext cx="27061" cy="0"/>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73" name="Line 694">
                  <a:extLst>
                    <a:ext uri="{FF2B5EF4-FFF2-40B4-BE49-F238E27FC236}">
                      <a16:creationId xmlns:a16="http://schemas.microsoft.com/office/drawing/2014/main" id="{B13A45DC-B746-B502-F457-5A19DD1B9E16}"/>
                    </a:ext>
                  </a:extLst>
                </p:cNvPr>
                <p:cNvSpPr>
                  <a:spLocks noChangeShapeType="1"/>
                </p:cNvSpPr>
                <p:nvPr/>
              </p:nvSpPr>
              <p:spPr bwMode="auto">
                <a:xfrm>
                  <a:off x="2977715" y="5152813"/>
                  <a:ext cx="27061" cy="0"/>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74" name="Line 695">
                  <a:extLst>
                    <a:ext uri="{FF2B5EF4-FFF2-40B4-BE49-F238E27FC236}">
                      <a16:creationId xmlns:a16="http://schemas.microsoft.com/office/drawing/2014/main" id="{83C29445-E285-35EB-04E2-33BC6F0DC975}"/>
                    </a:ext>
                  </a:extLst>
                </p:cNvPr>
                <p:cNvSpPr>
                  <a:spLocks noChangeShapeType="1"/>
                </p:cNvSpPr>
                <p:nvPr/>
              </p:nvSpPr>
              <p:spPr bwMode="auto">
                <a:xfrm>
                  <a:off x="3004776" y="5152813"/>
                  <a:ext cx="27061" cy="0"/>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75" name="Line 696">
                  <a:extLst>
                    <a:ext uri="{FF2B5EF4-FFF2-40B4-BE49-F238E27FC236}">
                      <a16:creationId xmlns:a16="http://schemas.microsoft.com/office/drawing/2014/main" id="{85C48BB7-E3D1-FE50-8A7A-54B40E9AFE9A}"/>
                    </a:ext>
                  </a:extLst>
                </p:cNvPr>
                <p:cNvSpPr>
                  <a:spLocks noChangeShapeType="1"/>
                </p:cNvSpPr>
                <p:nvPr/>
              </p:nvSpPr>
              <p:spPr bwMode="auto">
                <a:xfrm>
                  <a:off x="3031836" y="5152813"/>
                  <a:ext cx="30067" cy="0"/>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76" name="Line 697">
                  <a:extLst>
                    <a:ext uri="{FF2B5EF4-FFF2-40B4-BE49-F238E27FC236}">
                      <a16:creationId xmlns:a16="http://schemas.microsoft.com/office/drawing/2014/main" id="{873E6413-8275-1EFE-5BA2-9256012C5721}"/>
                    </a:ext>
                  </a:extLst>
                </p:cNvPr>
                <p:cNvSpPr>
                  <a:spLocks noChangeShapeType="1"/>
                </p:cNvSpPr>
                <p:nvPr/>
              </p:nvSpPr>
              <p:spPr bwMode="auto">
                <a:xfrm>
                  <a:off x="3061904" y="5152813"/>
                  <a:ext cx="27061" cy="0"/>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77" name="Line 698">
                  <a:extLst>
                    <a:ext uri="{FF2B5EF4-FFF2-40B4-BE49-F238E27FC236}">
                      <a16:creationId xmlns:a16="http://schemas.microsoft.com/office/drawing/2014/main" id="{6B4910FB-F40B-DEF3-B62D-96DBA69DEE52}"/>
                    </a:ext>
                  </a:extLst>
                </p:cNvPr>
                <p:cNvSpPr>
                  <a:spLocks noChangeShapeType="1"/>
                </p:cNvSpPr>
                <p:nvPr/>
              </p:nvSpPr>
              <p:spPr bwMode="auto">
                <a:xfrm>
                  <a:off x="3088964" y="5152813"/>
                  <a:ext cx="27061" cy="0"/>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78" name="Line 699">
                  <a:extLst>
                    <a:ext uri="{FF2B5EF4-FFF2-40B4-BE49-F238E27FC236}">
                      <a16:creationId xmlns:a16="http://schemas.microsoft.com/office/drawing/2014/main" id="{A6682750-26EB-C997-9FCB-FDCFA0FE7DBE}"/>
                    </a:ext>
                  </a:extLst>
                </p:cNvPr>
                <p:cNvSpPr>
                  <a:spLocks noChangeShapeType="1"/>
                </p:cNvSpPr>
                <p:nvPr/>
              </p:nvSpPr>
              <p:spPr bwMode="auto">
                <a:xfrm>
                  <a:off x="3116025" y="5152813"/>
                  <a:ext cx="24054" cy="0"/>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79" name="Line 700">
                  <a:extLst>
                    <a:ext uri="{FF2B5EF4-FFF2-40B4-BE49-F238E27FC236}">
                      <a16:creationId xmlns:a16="http://schemas.microsoft.com/office/drawing/2014/main" id="{1E036F55-CBD1-2459-1D02-54A33E7D83D5}"/>
                    </a:ext>
                  </a:extLst>
                </p:cNvPr>
                <p:cNvSpPr>
                  <a:spLocks noChangeShapeType="1"/>
                </p:cNvSpPr>
                <p:nvPr/>
              </p:nvSpPr>
              <p:spPr bwMode="auto">
                <a:xfrm flipV="1">
                  <a:off x="3140079" y="5149944"/>
                  <a:ext cx="30067" cy="2869"/>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80" name="Line 701">
                  <a:extLst>
                    <a:ext uri="{FF2B5EF4-FFF2-40B4-BE49-F238E27FC236}">
                      <a16:creationId xmlns:a16="http://schemas.microsoft.com/office/drawing/2014/main" id="{108A478D-DE34-0C4D-8F3F-B1AF7DC6A5CA}"/>
                    </a:ext>
                  </a:extLst>
                </p:cNvPr>
                <p:cNvSpPr>
                  <a:spLocks noChangeShapeType="1"/>
                </p:cNvSpPr>
                <p:nvPr/>
              </p:nvSpPr>
              <p:spPr bwMode="auto">
                <a:xfrm>
                  <a:off x="3170146" y="5149944"/>
                  <a:ext cx="27061" cy="0"/>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81" name="Line 702">
                  <a:extLst>
                    <a:ext uri="{FF2B5EF4-FFF2-40B4-BE49-F238E27FC236}">
                      <a16:creationId xmlns:a16="http://schemas.microsoft.com/office/drawing/2014/main" id="{2AEB15E1-2FF6-A047-2884-60C69663FDB2}"/>
                    </a:ext>
                  </a:extLst>
                </p:cNvPr>
                <p:cNvSpPr>
                  <a:spLocks noChangeShapeType="1"/>
                </p:cNvSpPr>
                <p:nvPr/>
              </p:nvSpPr>
              <p:spPr bwMode="auto">
                <a:xfrm>
                  <a:off x="3197207" y="5149944"/>
                  <a:ext cx="24054" cy="0"/>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82" name="Line 703">
                  <a:extLst>
                    <a:ext uri="{FF2B5EF4-FFF2-40B4-BE49-F238E27FC236}">
                      <a16:creationId xmlns:a16="http://schemas.microsoft.com/office/drawing/2014/main" id="{39041CF1-057C-1200-2080-50486C198BC8}"/>
                    </a:ext>
                  </a:extLst>
                </p:cNvPr>
                <p:cNvSpPr>
                  <a:spLocks noChangeShapeType="1"/>
                </p:cNvSpPr>
                <p:nvPr/>
              </p:nvSpPr>
              <p:spPr bwMode="auto">
                <a:xfrm>
                  <a:off x="3221260" y="5149944"/>
                  <a:ext cx="27061" cy="0"/>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83" name="Line 704">
                  <a:extLst>
                    <a:ext uri="{FF2B5EF4-FFF2-40B4-BE49-F238E27FC236}">
                      <a16:creationId xmlns:a16="http://schemas.microsoft.com/office/drawing/2014/main" id="{C0AFDFC2-DA56-731E-0FC7-A48EB227EC50}"/>
                    </a:ext>
                  </a:extLst>
                </p:cNvPr>
                <p:cNvSpPr>
                  <a:spLocks noChangeShapeType="1"/>
                </p:cNvSpPr>
                <p:nvPr/>
              </p:nvSpPr>
              <p:spPr bwMode="auto">
                <a:xfrm>
                  <a:off x="3248321" y="5149944"/>
                  <a:ext cx="30067" cy="0"/>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84" name="Line 705">
                  <a:extLst>
                    <a:ext uri="{FF2B5EF4-FFF2-40B4-BE49-F238E27FC236}">
                      <a16:creationId xmlns:a16="http://schemas.microsoft.com/office/drawing/2014/main" id="{3DF6387D-2CB1-F349-8854-54405E784BE8}"/>
                    </a:ext>
                  </a:extLst>
                </p:cNvPr>
                <p:cNvSpPr>
                  <a:spLocks noChangeShapeType="1"/>
                </p:cNvSpPr>
                <p:nvPr/>
              </p:nvSpPr>
              <p:spPr bwMode="auto">
                <a:xfrm>
                  <a:off x="3278388" y="5149944"/>
                  <a:ext cx="24054" cy="0"/>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85" name="Line 706">
                  <a:extLst>
                    <a:ext uri="{FF2B5EF4-FFF2-40B4-BE49-F238E27FC236}">
                      <a16:creationId xmlns:a16="http://schemas.microsoft.com/office/drawing/2014/main" id="{3D1BC89F-F65A-7855-7232-8A96DCD73F69}"/>
                    </a:ext>
                  </a:extLst>
                </p:cNvPr>
                <p:cNvSpPr>
                  <a:spLocks noChangeShapeType="1"/>
                </p:cNvSpPr>
                <p:nvPr/>
              </p:nvSpPr>
              <p:spPr bwMode="auto">
                <a:xfrm flipV="1">
                  <a:off x="3302442" y="5147075"/>
                  <a:ext cx="27061" cy="2869"/>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86" name="Line 707">
                  <a:extLst>
                    <a:ext uri="{FF2B5EF4-FFF2-40B4-BE49-F238E27FC236}">
                      <a16:creationId xmlns:a16="http://schemas.microsoft.com/office/drawing/2014/main" id="{590DA6D3-1480-918A-B9C0-331928199B29}"/>
                    </a:ext>
                  </a:extLst>
                </p:cNvPr>
                <p:cNvSpPr>
                  <a:spLocks noChangeShapeType="1"/>
                </p:cNvSpPr>
                <p:nvPr/>
              </p:nvSpPr>
              <p:spPr bwMode="auto">
                <a:xfrm>
                  <a:off x="3329503" y="5147075"/>
                  <a:ext cx="30067" cy="0"/>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87" name="Line 708">
                  <a:extLst>
                    <a:ext uri="{FF2B5EF4-FFF2-40B4-BE49-F238E27FC236}">
                      <a16:creationId xmlns:a16="http://schemas.microsoft.com/office/drawing/2014/main" id="{7BA3771F-5D30-5F4F-7E6F-941B6C098B01}"/>
                    </a:ext>
                  </a:extLst>
                </p:cNvPr>
                <p:cNvSpPr>
                  <a:spLocks noChangeShapeType="1"/>
                </p:cNvSpPr>
                <p:nvPr/>
              </p:nvSpPr>
              <p:spPr bwMode="auto">
                <a:xfrm>
                  <a:off x="3359570" y="5147075"/>
                  <a:ext cx="24054" cy="0"/>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88" name="Line 709">
                  <a:extLst>
                    <a:ext uri="{FF2B5EF4-FFF2-40B4-BE49-F238E27FC236}">
                      <a16:creationId xmlns:a16="http://schemas.microsoft.com/office/drawing/2014/main" id="{4AF63E91-4145-A606-2C94-A6D17EAB5638}"/>
                    </a:ext>
                  </a:extLst>
                </p:cNvPr>
                <p:cNvSpPr>
                  <a:spLocks noChangeShapeType="1"/>
                </p:cNvSpPr>
                <p:nvPr/>
              </p:nvSpPr>
              <p:spPr bwMode="auto">
                <a:xfrm>
                  <a:off x="3383624" y="5147075"/>
                  <a:ext cx="27061" cy="0"/>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89" name="Line 710">
                  <a:extLst>
                    <a:ext uri="{FF2B5EF4-FFF2-40B4-BE49-F238E27FC236}">
                      <a16:creationId xmlns:a16="http://schemas.microsoft.com/office/drawing/2014/main" id="{CDD4F148-D64E-BB1F-F180-CF17113188E2}"/>
                    </a:ext>
                  </a:extLst>
                </p:cNvPr>
                <p:cNvSpPr>
                  <a:spLocks noChangeShapeType="1"/>
                </p:cNvSpPr>
                <p:nvPr/>
              </p:nvSpPr>
              <p:spPr bwMode="auto">
                <a:xfrm flipV="1">
                  <a:off x="3410684" y="5144205"/>
                  <a:ext cx="27061" cy="2869"/>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90" name="Line 711">
                  <a:extLst>
                    <a:ext uri="{FF2B5EF4-FFF2-40B4-BE49-F238E27FC236}">
                      <a16:creationId xmlns:a16="http://schemas.microsoft.com/office/drawing/2014/main" id="{A38EF928-DC81-A35D-3404-1E799DBF9C69}"/>
                    </a:ext>
                  </a:extLst>
                </p:cNvPr>
                <p:cNvSpPr>
                  <a:spLocks noChangeShapeType="1"/>
                </p:cNvSpPr>
                <p:nvPr/>
              </p:nvSpPr>
              <p:spPr bwMode="auto">
                <a:xfrm>
                  <a:off x="3437745" y="5144205"/>
                  <a:ext cx="30067" cy="0"/>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91" name="Line 712">
                  <a:extLst>
                    <a:ext uri="{FF2B5EF4-FFF2-40B4-BE49-F238E27FC236}">
                      <a16:creationId xmlns:a16="http://schemas.microsoft.com/office/drawing/2014/main" id="{9739CD5F-2E21-AE60-188D-3A40492A26E0}"/>
                    </a:ext>
                  </a:extLst>
                </p:cNvPr>
                <p:cNvSpPr>
                  <a:spLocks noChangeShapeType="1"/>
                </p:cNvSpPr>
                <p:nvPr/>
              </p:nvSpPr>
              <p:spPr bwMode="auto">
                <a:xfrm>
                  <a:off x="3467812" y="5144205"/>
                  <a:ext cx="27061" cy="0"/>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92" name="Line 713">
                  <a:extLst>
                    <a:ext uri="{FF2B5EF4-FFF2-40B4-BE49-F238E27FC236}">
                      <a16:creationId xmlns:a16="http://schemas.microsoft.com/office/drawing/2014/main" id="{74989BA9-2EB7-C984-7B6D-A5A24EB9958B}"/>
                    </a:ext>
                  </a:extLst>
                </p:cNvPr>
                <p:cNvSpPr>
                  <a:spLocks noChangeShapeType="1"/>
                </p:cNvSpPr>
                <p:nvPr/>
              </p:nvSpPr>
              <p:spPr bwMode="auto">
                <a:xfrm flipV="1">
                  <a:off x="3494873" y="5141336"/>
                  <a:ext cx="27061" cy="2869"/>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93" name="Line 714">
                  <a:extLst>
                    <a:ext uri="{FF2B5EF4-FFF2-40B4-BE49-F238E27FC236}">
                      <a16:creationId xmlns:a16="http://schemas.microsoft.com/office/drawing/2014/main" id="{D2FBCBEF-25BF-8BBE-B4AE-959E7BEC82FD}"/>
                    </a:ext>
                  </a:extLst>
                </p:cNvPr>
                <p:cNvSpPr>
                  <a:spLocks noChangeShapeType="1"/>
                </p:cNvSpPr>
                <p:nvPr/>
              </p:nvSpPr>
              <p:spPr bwMode="auto">
                <a:xfrm>
                  <a:off x="3521933" y="5141336"/>
                  <a:ext cx="24054" cy="0"/>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94" name="Line 715">
                  <a:extLst>
                    <a:ext uri="{FF2B5EF4-FFF2-40B4-BE49-F238E27FC236}">
                      <a16:creationId xmlns:a16="http://schemas.microsoft.com/office/drawing/2014/main" id="{E107E8EC-FED8-C22D-D286-48895398CF01}"/>
                    </a:ext>
                  </a:extLst>
                </p:cNvPr>
                <p:cNvSpPr>
                  <a:spLocks noChangeShapeType="1"/>
                </p:cNvSpPr>
                <p:nvPr/>
              </p:nvSpPr>
              <p:spPr bwMode="auto">
                <a:xfrm flipV="1">
                  <a:off x="3545987" y="5138467"/>
                  <a:ext cx="30067" cy="2869"/>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95" name="Line 716">
                  <a:extLst>
                    <a:ext uri="{FF2B5EF4-FFF2-40B4-BE49-F238E27FC236}">
                      <a16:creationId xmlns:a16="http://schemas.microsoft.com/office/drawing/2014/main" id="{B0A80FF7-792D-3CA9-960C-DB2F2CE24E2E}"/>
                    </a:ext>
                  </a:extLst>
                </p:cNvPr>
                <p:cNvSpPr>
                  <a:spLocks noChangeShapeType="1"/>
                </p:cNvSpPr>
                <p:nvPr/>
              </p:nvSpPr>
              <p:spPr bwMode="auto">
                <a:xfrm>
                  <a:off x="3576055" y="5138467"/>
                  <a:ext cx="27061" cy="0"/>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96" name="Line 717">
                  <a:extLst>
                    <a:ext uri="{FF2B5EF4-FFF2-40B4-BE49-F238E27FC236}">
                      <a16:creationId xmlns:a16="http://schemas.microsoft.com/office/drawing/2014/main" id="{EDF05087-4E38-CD8F-D2E5-D751E55FFF2B}"/>
                    </a:ext>
                  </a:extLst>
                </p:cNvPr>
                <p:cNvSpPr>
                  <a:spLocks noChangeShapeType="1"/>
                </p:cNvSpPr>
                <p:nvPr/>
              </p:nvSpPr>
              <p:spPr bwMode="auto">
                <a:xfrm flipV="1">
                  <a:off x="3603115" y="5135598"/>
                  <a:ext cx="24054" cy="2869"/>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97" name="Line 718">
                  <a:extLst>
                    <a:ext uri="{FF2B5EF4-FFF2-40B4-BE49-F238E27FC236}">
                      <a16:creationId xmlns:a16="http://schemas.microsoft.com/office/drawing/2014/main" id="{A460A29A-96E8-E545-22E7-6FC395A99BE3}"/>
                    </a:ext>
                  </a:extLst>
                </p:cNvPr>
                <p:cNvSpPr>
                  <a:spLocks noChangeShapeType="1"/>
                </p:cNvSpPr>
                <p:nvPr/>
              </p:nvSpPr>
              <p:spPr bwMode="auto">
                <a:xfrm flipV="1">
                  <a:off x="3627169" y="5132729"/>
                  <a:ext cx="27061" cy="2869"/>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98" name="Line 719">
                  <a:extLst>
                    <a:ext uri="{FF2B5EF4-FFF2-40B4-BE49-F238E27FC236}">
                      <a16:creationId xmlns:a16="http://schemas.microsoft.com/office/drawing/2014/main" id="{998EDE2A-2CE5-201C-C193-857286D734E6}"/>
                    </a:ext>
                  </a:extLst>
                </p:cNvPr>
                <p:cNvSpPr>
                  <a:spLocks noChangeShapeType="1"/>
                </p:cNvSpPr>
                <p:nvPr/>
              </p:nvSpPr>
              <p:spPr bwMode="auto">
                <a:xfrm>
                  <a:off x="3654230" y="5132729"/>
                  <a:ext cx="30067" cy="0"/>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99" name="Line 720">
                  <a:extLst>
                    <a:ext uri="{FF2B5EF4-FFF2-40B4-BE49-F238E27FC236}">
                      <a16:creationId xmlns:a16="http://schemas.microsoft.com/office/drawing/2014/main" id="{A7B96C8B-23D7-99DE-B863-0A6C837C22F4}"/>
                    </a:ext>
                  </a:extLst>
                </p:cNvPr>
                <p:cNvSpPr>
                  <a:spLocks noChangeShapeType="1"/>
                </p:cNvSpPr>
                <p:nvPr/>
              </p:nvSpPr>
              <p:spPr bwMode="auto">
                <a:xfrm flipV="1">
                  <a:off x="3684297" y="5129860"/>
                  <a:ext cx="24054" cy="2869"/>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00" name="Line 721">
                  <a:extLst>
                    <a:ext uri="{FF2B5EF4-FFF2-40B4-BE49-F238E27FC236}">
                      <a16:creationId xmlns:a16="http://schemas.microsoft.com/office/drawing/2014/main" id="{EEB98C45-FC06-2CCE-7FDD-E111274099D6}"/>
                    </a:ext>
                  </a:extLst>
                </p:cNvPr>
                <p:cNvSpPr>
                  <a:spLocks noChangeShapeType="1"/>
                </p:cNvSpPr>
                <p:nvPr/>
              </p:nvSpPr>
              <p:spPr bwMode="auto">
                <a:xfrm flipV="1">
                  <a:off x="3708351" y="5126990"/>
                  <a:ext cx="27061" cy="2869"/>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01" name="Line 722">
                  <a:extLst>
                    <a:ext uri="{FF2B5EF4-FFF2-40B4-BE49-F238E27FC236}">
                      <a16:creationId xmlns:a16="http://schemas.microsoft.com/office/drawing/2014/main" id="{FE1771F0-4AFF-E0A5-138E-1E2AA2BF0689}"/>
                    </a:ext>
                  </a:extLst>
                </p:cNvPr>
                <p:cNvSpPr>
                  <a:spLocks noChangeShapeType="1"/>
                </p:cNvSpPr>
                <p:nvPr/>
              </p:nvSpPr>
              <p:spPr bwMode="auto">
                <a:xfrm flipV="1">
                  <a:off x="3735411" y="5124121"/>
                  <a:ext cx="30067" cy="2869"/>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02" name="Line 723">
                  <a:extLst>
                    <a:ext uri="{FF2B5EF4-FFF2-40B4-BE49-F238E27FC236}">
                      <a16:creationId xmlns:a16="http://schemas.microsoft.com/office/drawing/2014/main" id="{C98FAAC8-5FB9-ED8C-5FA4-9F824BF3CC49}"/>
                    </a:ext>
                  </a:extLst>
                </p:cNvPr>
                <p:cNvSpPr>
                  <a:spLocks noChangeShapeType="1"/>
                </p:cNvSpPr>
                <p:nvPr/>
              </p:nvSpPr>
              <p:spPr bwMode="auto">
                <a:xfrm flipV="1">
                  <a:off x="3765479" y="5121252"/>
                  <a:ext cx="24054" cy="2869"/>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03" name="Line 724">
                  <a:extLst>
                    <a:ext uri="{FF2B5EF4-FFF2-40B4-BE49-F238E27FC236}">
                      <a16:creationId xmlns:a16="http://schemas.microsoft.com/office/drawing/2014/main" id="{FCA0E97C-0AEA-922D-D5F4-1D578A945C90}"/>
                    </a:ext>
                  </a:extLst>
                </p:cNvPr>
                <p:cNvSpPr>
                  <a:spLocks noChangeShapeType="1"/>
                </p:cNvSpPr>
                <p:nvPr/>
              </p:nvSpPr>
              <p:spPr bwMode="auto">
                <a:xfrm flipV="1">
                  <a:off x="3789532" y="5118383"/>
                  <a:ext cx="27061" cy="2869"/>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04" name="Line 725">
                  <a:extLst>
                    <a:ext uri="{FF2B5EF4-FFF2-40B4-BE49-F238E27FC236}">
                      <a16:creationId xmlns:a16="http://schemas.microsoft.com/office/drawing/2014/main" id="{6D00F4B5-614E-5C7B-A1DE-9D9EB5223C6C}"/>
                    </a:ext>
                  </a:extLst>
                </p:cNvPr>
                <p:cNvSpPr>
                  <a:spLocks noChangeShapeType="1"/>
                </p:cNvSpPr>
                <p:nvPr/>
              </p:nvSpPr>
              <p:spPr bwMode="auto">
                <a:xfrm flipV="1">
                  <a:off x="3816593" y="5115514"/>
                  <a:ext cx="27061" cy="2869"/>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05" name="Line 726">
                  <a:extLst>
                    <a:ext uri="{FF2B5EF4-FFF2-40B4-BE49-F238E27FC236}">
                      <a16:creationId xmlns:a16="http://schemas.microsoft.com/office/drawing/2014/main" id="{3BF66BC2-3B92-E8CA-2E8B-C7FEF7B00A82}"/>
                    </a:ext>
                  </a:extLst>
                </p:cNvPr>
                <p:cNvSpPr>
                  <a:spLocks noChangeShapeType="1"/>
                </p:cNvSpPr>
                <p:nvPr/>
              </p:nvSpPr>
              <p:spPr bwMode="auto">
                <a:xfrm flipV="1">
                  <a:off x="3843654" y="5112645"/>
                  <a:ext cx="30067" cy="2869"/>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06" name="Line 727">
                  <a:extLst>
                    <a:ext uri="{FF2B5EF4-FFF2-40B4-BE49-F238E27FC236}">
                      <a16:creationId xmlns:a16="http://schemas.microsoft.com/office/drawing/2014/main" id="{FAAB8429-38BE-D55A-DFB9-23CEF80A5C1B}"/>
                    </a:ext>
                  </a:extLst>
                </p:cNvPr>
                <p:cNvSpPr>
                  <a:spLocks noChangeShapeType="1"/>
                </p:cNvSpPr>
                <p:nvPr/>
              </p:nvSpPr>
              <p:spPr bwMode="auto">
                <a:xfrm flipV="1">
                  <a:off x="3873721" y="5106906"/>
                  <a:ext cx="27061" cy="5738"/>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07" name="Line 728">
                  <a:extLst>
                    <a:ext uri="{FF2B5EF4-FFF2-40B4-BE49-F238E27FC236}">
                      <a16:creationId xmlns:a16="http://schemas.microsoft.com/office/drawing/2014/main" id="{A91AAE1D-472A-05F6-DD1C-A6CF47BEE19A}"/>
                    </a:ext>
                  </a:extLst>
                </p:cNvPr>
                <p:cNvSpPr>
                  <a:spLocks noChangeShapeType="1"/>
                </p:cNvSpPr>
                <p:nvPr/>
              </p:nvSpPr>
              <p:spPr bwMode="auto">
                <a:xfrm flipV="1">
                  <a:off x="3900781" y="5104037"/>
                  <a:ext cx="27061" cy="2869"/>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08" name="Line 729">
                  <a:extLst>
                    <a:ext uri="{FF2B5EF4-FFF2-40B4-BE49-F238E27FC236}">
                      <a16:creationId xmlns:a16="http://schemas.microsoft.com/office/drawing/2014/main" id="{BDFDB22D-9077-9A81-7ED8-EE63D6630112}"/>
                    </a:ext>
                  </a:extLst>
                </p:cNvPr>
                <p:cNvSpPr>
                  <a:spLocks noChangeShapeType="1"/>
                </p:cNvSpPr>
                <p:nvPr/>
              </p:nvSpPr>
              <p:spPr bwMode="auto">
                <a:xfrm flipV="1">
                  <a:off x="3927842" y="5098299"/>
                  <a:ext cx="24054" cy="5738"/>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09" name="Line 730">
                  <a:extLst>
                    <a:ext uri="{FF2B5EF4-FFF2-40B4-BE49-F238E27FC236}">
                      <a16:creationId xmlns:a16="http://schemas.microsoft.com/office/drawing/2014/main" id="{3F9378CC-0278-15A6-7DBD-C848B73AC970}"/>
                    </a:ext>
                  </a:extLst>
                </p:cNvPr>
                <p:cNvSpPr>
                  <a:spLocks noChangeShapeType="1"/>
                </p:cNvSpPr>
                <p:nvPr/>
              </p:nvSpPr>
              <p:spPr bwMode="auto">
                <a:xfrm flipV="1">
                  <a:off x="3951896" y="5092561"/>
                  <a:ext cx="30067" cy="5738"/>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10" name="Line 731">
                  <a:extLst>
                    <a:ext uri="{FF2B5EF4-FFF2-40B4-BE49-F238E27FC236}">
                      <a16:creationId xmlns:a16="http://schemas.microsoft.com/office/drawing/2014/main" id="{F69AF232-9CB8-5B90-851E-5E443DE349E3}"/>
                    </a:ext>
                  </a:extLst>
                </p:cNvPr>
                <p:cNvSpPr>
                  <a:spLocks noChangeShapeType="1"/>
                </p:cNvSpPr>
                <p:nvPr/>
              </p:nvSpPr>
              <p:spPr bwMode="auto">
                <a:xfrm flipV="1">
                  <a:off x="3981963" y="5086822"/>
                  <a:ext cx="27061" cy="5738"/>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11" name="Line 732">
                  <a:extLst>
                    <a:ext uri="{FF2B5EF4-FFF2-40B4-BE49-F238E27FC236}">
                      <a16:creationId xmlns:a16="http://schemas.microsoft.com/office/drawing/2014/main" id="{9CAE8356-A43B-1704-85A7-36B3AF680E0F}"/>
                    </a:ext>
                  </a:extLst>
                </p:cNvPr>
                <p:cNvSpPr>
                  <a:spLocks noChangeShapeType="1"/>
                </p:cNvSpPr>
                <p:nvPr/>
              </p:nvSpPr>
              <p:spPr bwMode="auto">
                <a:xfrm flipV="1">
                  <a:off x="4009024" y="5081084"/>
                  <a:ext cx="24054" cy="5738"/>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12" name="Line 733">
                  <a:extLst>
                    <a:ext uri="{FF2B5EF4-FFF2-40B4-BE49-F238E27FC236}">
                      <a16:creationId xmlns:a16="http://schemas.microsoft.com/office/drawing/2014/main" id="{45DDC615-6879-3B3B-046B-6E0522B87685}"/>
                    </a:ext>
                  </a:extLst>
                </p:cNvPr>
                <p:cNvSpPr>
                  <a:spLocks noChangeShapeType="1"/>
                </p:cNvSpPr>
                <p:nvPr/>
              </p:nvSpPr>
              <p:spPr bwMode="auto">
                <a:xfrm flipV="1">
                  <a:off x="4033078" y="5075346"/>
                  <a:ext cx="27061" cy="5738"/>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13" name="Line 734">
                  <a:extLst>
                    <a:ext uri="{FF2B5EF4-FFF2-40B4-BE49-F238E27FC236}">
                      <a16:creationId xmlns:a16="http://schemas.microsoft.com/office/drawing/2014/main" id="{F333DE4A-8F17-CA58-1FD8-F41B9ACFA247}"/>
                    </a:ext>
                  </a:extLst>
                </p:cNvPr>
                <p:cNvSpPr>
                  <a:spLocks noChangeShapeType="1"/>
                </p:cNvSpPr>
                <p:nvPr/>
              </p:nvSpPr>
              <p:spPr bwMode="auto">
                <a:xfrm flipV="1">
                  <a:off x="4060138" y="5066738"/>
                  <a:ext cx="30067" cy="8607"/>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14" name="Line 735">
                  <a:extLst>
                    <a:ext uri="{FF2B5EF4-FFF2-40B4-BE49-F238E27FC236}">
                      <a16:creationId xmlns:a16="http://schemas.microsoft.com/office/drawing/2014/main" id="{A234BA62-376A-6FD9-FA71-EE44920EF865}"/>
                    </a:ext>
                  </a:extLst>
                </p:cNvPr>
                <p:cNvSpPr>
                  <a:spLocks noChangeShapeType="1"/>
                </p:cNvSpPr>
                <p:nvPr/>
              </p:nvSpPr>
              <p:spPr bwMode="auto">
                <a:xfrm flipV="1">
                  <a:off x="4090206" y="5058131"/>
                  <a:ext cx="24054" cy="8607"/>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15" name="Line 736">
                  <a:extLst>
                    <a:ext uri="{FF2B5EF4-FFF2-40B4-BE49-F238E27FC236}">
                      <a16:creationId xmlns:a16="http://schemas.microsoft.com/office/drawing/2014/main" id="{7E81D9DB-C609-DD46-BF7A-311FAAC65774}"/>
                    </a:ext>
                  </a:extLst>
                </p:cNvPr>
                <p:cNvSpPr>
                  <a:spLocks noChangeShapeType="1"/>
                </p:cNvSpPr>
                <p:nvPr/>
              </p:nvSpPr>
              <p:spPr bwMode="auto">
                <a:xfrm flipV="1">
                  <a:off x="4114259" y="5049523"/>
                  <a:ext cx="27061" cy="8607"/>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16" name="Line 737">
                  <a:extLst>
                    <a:ext uri="{FF2B5EF4-FFF2-40B4-BE49-F238E27FC236}">
                      <a16:creationId xmlns:a16="http://schemas.microsoft.com/office/drawing/2014/main" id="{A856535C-8F9B-68A0-1D06-155B8BDF60FC}"/>
                    </a:ext>
                  </a:extLst>
                </p:cNvPr>
                <p:cNvSpPr>
                  <a:spLocks noChangeShapeType="1"/>
                </p:cNvSpPr>
                <p:nvPr/>
              </p:nvSpPr>
              <p:spPr bwMode="auto">
                <a:xfrm flipV="1">
                  <a:off x="4141320" y="5038047"/>
                  <a:ext cx="30067" cy="11477"/>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17" name="Line 738">
                  <a:extLst>
                    <a:ext uri="{FF2B5EF4-FFF2-40B4-BE49-F238E27FC236}">
                      <a16:creationId xmlns:a16="http://schemas.microsoft.com/office/drawing/2014/main" id="{79041900-1717-7852-AA3F-73FD7B583661}"/>
                    </a:ext>
                  </a:extLst>
                </p:cNvPr>
                <p:cNvSpPr>
                  <a:spLocks noChangeShapeType="1"/>
                </p:cNvSpPr>
                <p:nvPr/>
              </p:nvSpPr>
              <p:spPr bwMode="auto">
                <a:xfrm flipV="1">
                  <a:off x="4171387" y="5029439"/>
                  <a:ext cx="24054" cy="8607"/>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18" name="Line 739">
                  <a:extLst>
                    <a:ext uri="{FF2B5EF4-FFF2-40B4-BE49-F238E27FC236}">
                      <a16:creationId xmlns:a16="http://schemas.microsoft.com/office/drawing/2014/main" id="{29818A9C-3534-F640-DFA6-8A96E76BF61A}"/>
                    </a:ext>
                  </a:extLst>
                </p:cNvPr>
                <p:cNvSpPr>
                  <a:spLocks noChangeShapeType="1"/>
                </p:cNvSpPr>
                <p:nvPr/>
              </p:nvSpPr>
              <p:spPr bwMode="auto">
                <a:xfrm flipV="1">
                  <a:off x="4195441" y="5017963"/>
                  <a:ext cx="27061" cy="11477"/>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19" name="Line 740">
                  <a:extLst>
                    <a:ext uri="{FF2B5EF4-FFF2-40B4-BE49-F238E27FC236}">
                      <a16:creationId xmlns:a16="http://schemas.microsoft.com/office/drawing/2014/main" id="{B5F554CC-B443-9BC8-6492-BEFFF39A2A7B}"/>
                    </a:ext>
                  </a:extLst>
                </p:cNvPr>
                <p:cNvSpPr>
                  <a:spLocks noChangeShapeType="1"/>
                </p:cNvSpPr>
                <p:nvPr/>
              </p:nvSpPr>
              <p:spPr bwMode="auto">
                <a:xfrm flipV="1">
                  <a:off x="4222502" y="5006486"/>
                  <a:ext cx="27061" cy="11477"/>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20" name="Line 741">
                  <a:extLst>
                    <a:ext uri="{FF2B5EF4-FFF2-40B4-BE49-F238E27FC236}">
                      <a16:creationId xmlns:a16="http://schemas.microsoft.com/office/drawing/2014/main" id="{FC30FFEA-BE05-C4C5-EDB7-8203DFFAFECF}"/>
                    </a:ext>
                  </a:extLst>
                </p:cNvPr>
                <p:cNvSpPr>
                  <a:spLocks noChangeShapeType="1"/>
                </p:cNvSpPr>
                <p:nvPr/>
              </p:nvSpPr>
              <p:spPr bwMode="auto">
                <a:xfrm flipV="1">
                  <a:off x="4249562" y="4992140"/>
                  <a:ext cx="30067" cy="14346"/>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21" name="Line 742">
                  <a:extLst>
                    <a:ext uri="{FF2B5EF4-FFF2-40B4-BE49-F238E27FC236}">
                      <a16:creationId xmlns:a16="http://schemas.microsoft.com/office/drawing/2014/main" id="{1B71F1C1-3404-F4AA-1374-76E8ED4DF190}"/>
                    </a:ext>
                  </a:extLst>
                </p:cNvPr>
                <p:cNvSpPr>
                  <a:spLocks noChangeShapeType="1"/>
                </p:cNvSpPr>
                <p:nvPr/>
              </p:nvSpPr>
              <p:spPr bwMode="auto">
                <a:xfrm flipV="1">
                  <a:off x="4279630" y="4977795"/>
                  <a:ext cx="27061" cy="14346"/>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22" name="Line 743">
                  <a:extLst>
                    <a:ext uri="{FF2B5EF4-FFF2-40B4-BE49-F238E27FC236}">
                      <a16:creationId xmlns:a16="http://schemas.microsoft.com/office/drawing/2014/main" id="{F2CA5082-ACEF-6813-4640-2B1B365087D6}"/>
                    </a:ext>
                  </a:extLst>
                </p:cNvPr>
                <p:cNvSpPr>
                  <a:spLocks noChangeShapeType="1"/>
                </p:cNvSpPr>
                <p:nvPr/>
              </p:nvSpPr>
              <p:spPr bwMode="auto">
                <a:xfrm flipV="1">
                  <a:off x="4306690" y="4963449"/>
                  <a:ext cx="27061" cy="14346"/>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23" name="Line 744">
                  <a:extLst>
                    <a:ext uri="{FF2B5EF4-FFF2-40B4-BE49-F238E27FC236}">
                      <a16:creationId xmlns:a16="http://schemas.microsoft.com/office/drawing/2014/main" id="{06B5A8A0-436F-52DF-4693-392E09B14A92}"/>
                    </a:ext>
                  </a:extLst>
                </p:cNvPr>
                <p:cNvSpPr>
                  <a:spLocks noChangeShapeType="1"/>
                </p:cNvSpPr>
                <p:nvPr/>
              </p:nvSpPr>
              <p:spPr bwMode="auto">
                <a:xfrm flipV="1">
                  <a:off x="4333751" y="4949103"/>
                  <a:ext cx="24054" cy="14346"/>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24" name="Line 745">
                  <a:extLst>
                    <a:ext uri="{FF2B5EF4-FFF2-40B4-BE49-F238E27FC236}">
                      <a16:creationId xmlns:a16="http://schemas.microsoft.com/office/drawing/2014/main" id="{103E211A-A97D-70F5-8AB6-3B3C07F54977}"/>
                    </a:ext>
                  </a:extLst>
                </p:cNvPr>
                <p:cNvSpPr>
                  <a:spLocks noChangeShapeType="1"/>
                </p:cNvSpPr>
                <p:nvPr/>
              </p:nvSpPr>
              <p:spPr bwMode="auto">
                <a:xfrm flipV="1">
                  <a:off x="4357804" y="4929019"/>
                  <a:ext cx="30067" cy="20084"/>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25" name="Line 746">
                  <a:extLst>
                    <a:ext uri="{FF2B5EF4-FFF2-40B4-BE49-F238E27FC236}">
                      <a16:creationId xmlns:a16="http://schemas.microsoft.com/office/drawing/2014/main" id="{3F6372E9-D2CF-4181-B566-22E7BCAD363B}"/>
                    </a:ext>
                  </a:extLst>
                </p:cNvPr>
                <p:cNvSpPr>
                  <a:spLocks noChangeShapeType="1"/>
                </p:cNvSpPr>
                <p:nvPr/>
              </p:nvSpPr>
              <p:spPr bwMode="auto">
                <a:xfrm flipV="1">
                  <a:off x="4387872" y="4908935"/>
                  <a:ext cx="27061" cy="20084"/>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26" name="Line 747">
                  <a:extLst>
                    <a:ext uri="{FF2B5EF4-FFF2-40B4-BE49-F238E27FC236}">
                      <a16:creationId xmlns:a16="http://schemas.microsoft.com/office/drawing/2014/main" id="{29492A2E-4F65-45BF-EBC5-25BC62684BC3}"/>
                    </a:ext>
                  </a:extLst>
                </p:cNvPr>
                <p:cNvSpPr>
                  <a:spLocks noChangeShapeType="1"/>
                </p:cNvSpPr>
                <p:nvPr/>
              </p:nvSpPr>
              <p:spPr bwMode="auto">
                <a:xfrm flipV="1">
                  <a:off x="4414932" y="4891720"/>
                  <a:ext cx="24054" cy="17215"/>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27" name="Line 748">
                  <a:extLst>
                    <a:ext uri="{FF2B5EF4-FFF2-40B4-BE49-F238E27FC236}">
                      <a16:creationId xmlns:a16="http://schemas.microsoft.com/office/drawing/2014/main" id="{EFEC44CE-66E0-21B7-EFE0-B6E0089549E8}"/>
                    </a:ext>
                  </a:extLst>
                </p:cNvPr>
                <p:cNvSpPr>
                  <a:spLocks noChangeShapeType="1"/>
                </p:cNvSpPr>
                <p:nvPr/>
              </p:nvSpPr>
              <p:spPr bwMode="auto">
                <a:xfrm flipV="1">
                  <a:off x="4438986" y="4868767"/>
                  <a:ext cx="27061" cy="22953"/>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28" name="Line 749">
                  <a:extLst>
                    <a:ext uri="{FF2B5EF4-FFF2-40B4-BE49-F238E27FC236}">
                      <a16:creationId xmlns:a16="http://schemas.microsoft.com/office/drawing/2014/main" id="{30E2BF4B-D5AB-4369-C297-F2A93035EF3A}"/>
                    </a:ext>
                  </a:extLst>
                </p:cNvPr>
                <p:cNvSpPr>
                  <a:spLocks noChangeShapeType="1"/>
                </p:cNvSpPr>
                <p:nvPr/>
              </p:nvSpPr>
              <p:spPr bwMode="auto">
                <a:xfrm flipV="1">
                  <a:off x="4466047" y="4845814"/>
                  <a:ext cx="30067" cy="22953"/>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29" name="Line 750">
                  <a:extLst>
                    <a:ext uri="{FF2B5EF4-FFF2-40B4-BE49-F238E27FC236}">
                      <a16:creationId xmlns:a16="http://schemas.microsoft.com/office/drawing/2014/main" id="{402F5CC3-CD2F-E186-7666-87B0F4694BE7}"/>
                    </a:ext>
                  </a:extLst>
                </p:cNvPr>
                <p:cNvSpPr>
                  <a:spLocks noChangeShapeType="1"/>
                </p:cNvSpPr>
                <p:nvPr/>
              </p:nvSpPr>
              <p:spPr bwMode="auto">
                <a:xfrm flipV="1">
                  <a:off x="4496114" y="4819991"/>
                  <a:ext cx="24054" cy="25822"/>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30" name="Line 751">
                  <a:extLst>
                    <a:ext uri="{FF2B5EF4-FFF2-40B4-BE49-F238E27FC236}">
                      <a16:creationId xmlns:a16="http://schemas.microsoft.com/office/drawing/2014/main" id="{B4D02EE1-D118-68DE-A974-B671B8692E9C}"/>
                    </a:ext>
                  </a:extLst>
                </p:cNvPr>
                <p:cNvSpPr>
                  <a:spLocks noChangeShapeType="1"/>
                </p:cNvSpPr>
                <p:nvPr/>
              </p:nvSpPr>
              <p:spPr bwMode="auto">
                <a:xfrm flipV="1">
                  <a:off x="4520168" y="4794169"/>
                  <a:ext cx="27061" cy="25822"/>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31" name="Line 752">
                  <a:extLst>
                    <a:ext uri="{FF2B5EF4-FFF2-40B4-BE49-F238E27FC236}">
                      <a16:creationId xmlns:a16="http://schemas.microsoft.com/office/drawing/2014/main" id="{77A43C01-BCC3-20AA-8D17-0AC22C90BDC4}"/>
                    </a:ext>
                  </a:extLst>
                </p:cNvPr>
                <p:cNvSpPr>
                  <a:spLocks noChangeShapeType="1"/>
                </p:cNvSpPr>
                <p:nvPr/>
              </p:nvSpPr>
              <p:spPr bwMode="auto">
                <a:xfrm flipV="1">
                  <a:off x="4547228" y="4765477"/>
                  <a:ext cx="30067" cy="28692"/>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32" name="Line 753">
                  <a:extLst>
                    <a:ext uri="{FF2B5EF4-FFF2-40B4-BE49-F238E27FC236}">
                      <a16:creationId xmlns:a16="http://schemas.microsoft.com/office/drawing/2014/main" id="{28B15DCB-56F7-BA01-F0D7-84229FFE448F}"/>
                    </a:ext>
                  </a:extLst>
                </p:cNvPr>
                <p:cNvSpPr>
                  <a:spLocks noChangeShapeType="1"/>
                </p:cNvSpPr>
                <p:nvPr/>
              </p:nvSpPr>
              <p:spPr bwMode="auto">
                <a:xfrm flipV="1">
                  <a:off x="4577296" y="4733917"/>
                  <a:ext cx="24054" cy="31561"/>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33" name="Line 754">
                  <a:extLst>
                    <a:ext uri="{FF2B5EF4-FFF2-40B4-BE49-F238E27FC236}">
                      <a16:creationId xmlns:a16="http://schemas.microsoft.com/office/drawing/2014/main" id="{B0C1B786-B79E-7FB9-D7E5-6297D04CAE4C}"/>
                    </a:ext>
                  </a:extLst>
                </p:cNvPr>
                <p:cNvSpPr>
                  <a:spLocks noChangeShapeType="1"/>
                </p:cNvSpPr>
                <p:nvPr/>
              </p:nvSpPr>
              <p:spPr bwMode="auto">
                <a:xfrm flipV="1">
                  <a:off x="4601350" y="4699487"/>
                  <a:ext cx="27061" cy="34430"/>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34" name="Line 755">
                  <a:extLst>
                    <a:ext uri="{FF2B5EF4-FFF2-40B4-BE49-F238E27FC236}">
                      <a16:creationId xmlns:a16="http://schemas.microsoft.com/office/drawing/2014/main" id="{34B2F1EE-AC3E-AE3E-680F-D3012B57AFF4}"/>
                    </a:ext>
                  </a:extLst>
                </p:cNvPr>
                <p:cNvSpPr>
                  <a:spLocks noChangeShapeType="1"/>
                </p:cNvSpPr>
                <p:nvPr/>
              </p:nvSpPr>
              <p:spPr bwMode="auto">
                <a:xfrm flipV="1">
                  <a:off x="4628410" y="4667926"/>
                  <a:ext cx="27061" cy="31561"/>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35" name="Line 756">
                  <a:extLst>
                    <a:ext uri="{FF2B5EF4-FFF2-40B4-BE49-F238E27FC236}">
                      <a16:creationId xmlns:a16="http://schemas.microsoft.com/office/drawing/2014/main" id="{E3AA84DF-A8F4-CEAA-F8C9-4FC7FBB1C127}"/>
                    </a:ext>
                  </a:extLst>
                </p:cNvPr>
                <p:cNvSpPr>
                  <a:spLocks noChangeShapeType="1"/>
                </p:cNvSpPr>
                <p:nvPr/>
              </p:nvSpPr>
              <p:spPr bwMode="auto">
                <a:xfrm flipV="1">
                  <a:off x="4655471" y="4630627"/>
                  <a:ext cx="30067" cy="37299"/>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36" name="Line 757">
                  <a:extLst>
                    <a:ext uri="{FF2B5EF4-FFF2-40B4-BE49-F238E27FC236}">
                      <a16:creationId xmlns:a16="http://schemas.microsoft.com/office/drawing/2014/main" id="{F7227D86-EB60-0F60-470F-7724D6953574}"/>
                    </a:ext>
                  </a:extLst>
                </p:cNvPr>
                <p:cNvSpPr>
                  <a:spLocks noChangeShapeType="1"/>
                </p:cNvSpPr>
                <p:nvPr/>
              </p:nvSpPr>
              <p:spPr bwMode="auto">
                <a:xfrm flipV="1">
                  <a:off x="4685538" y="4590459"/>
                  <a:ext cx="27061" cy="40168"/>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37" name="Line 758">
                  <a:extLst>
                    <a:ext uri="{FF2B5EF4-FFF2-40B4-BE49-F238E27FC236}">
                      <a16:creationId xmlns:a16="http://schemas.microsoft.com/office/drawing/2014/main" id="{E777B52C-E02C-7910-20B9-3ACE4A4E9CCF}"/>
                    </a:ext>
                  </a:extLst>
                </p:cNvPr>
                <p:cNvSpPr>
                  <a:spLocks noChangeShapeType="1"/>
                </p:cNvSpPr>
                <p:nvPr/>
              </p:nvSpPr>
              <p:spPr bwMode="auto">
                <a:xfrm flipV="1">
                  <a:off x="4712599" y="4556029"/>
                  <a:ext cx="27061" cy="34430"/>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38" name="Line 759">
                  <a:extLst>
                    <a:ext uri="{FF2B5EF4-FFF2-40B4-BE49-F238E27FC236}">
                      <a16:creationId xmlns:a16="http://schemas.microsoft.com/office/drawing/2014/main" id="{5C575DB5-73F8-EA02-72FB-614FE8F48FB1}"/>
                    </a:ext>
                  </a:extLst>
                </p:cNvPr>
                <p:cNvSpPr>
                  <a:spLocks noChangeShapeType="1"/>
                </p:cNvSpPr>
                <p:nvPr/>
              </p:nvSpPr>
              <p:spPr bwMode="auto">
                <a:xfrm flipV="1">
                  <a:off x="4739659" y="4512992"/>
                  <a:ext cx="27061" cy="43037"/>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39" name="Line 760">
                  <a:extLst>
                    <a:ext uri="{FF2B5EF4-FFF2-40B4-BE49-F238E27FC236}">
                      <a16:creationId xmlns:a16="http://schemas.microsoft.com/office/drawing/2014/main" id="{9E7BCE0F-2B9A-C2B6-2126-063E98BDED5F}"/>
                    </a:ext>
                  </a:extLst>
                </p:cNvPr>
                <p:cNvSpPr>
                  <a:spLocks noChangeShapeType="1"/>
                </p:cNvSpPr>
                <p:nvPr/>
              </p:nvSpPr>
              <p:spPr bwMode="auto">
                <a:xfrm flipV="1">
                  <a:off x="4766720" y="4469955"/>
                  <a:ext cx="27061" cy="43037"/>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40" name="Line 761">
                  <a:extLst>
                    <a:ext uri="{FF2B5EF4-FFF2-40B4-BE49-F238E27FC236}">
                      <a16:creationId xmlns:a16="http://schemas.microsoft.com/office/drawing/2014/main" id="{6108ED5E-18D9-6F13-F792-DC988104A177}"/>
                    </a:ext>
                  </a:extLst>
                </p:cNvPr>
                <p:cNvSpPr>
                  <a:spLocks noChangeShapeType="1"/>
                </p:cNvSpPr>
                <p:nvPr/>
              </p:nvSpPr>
              <p:spPr bwMode="auto">
                <a:xfrm flipV="1">
                  <a:off x="4793780" y="4424048"/>
                  <a:ext cx="27061" cy="45906"/>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41" name="Line 762">
                  <a:extLst>
                    <a:ext uri="{FF2B5EF4-FFF2-40B4-BE49-F238E27FC236}">
                      <a16:creationId xmlns:a16="http://schemas.microsoft.com/office/drawing/2014/main" id="{77E43FAC-C1D1-7DB4-2881-350A75504783}"/>
                    </a:ext>
                  </a:extLst>
                </p:cNvPr>
                <p:cNvSpPr>
                  <a:spLocks noChangeShapeType="1"/>
                </p:cNvSpPr>
                <p:nvPr/>
              </p:nvSpPr>
              <p:spPr bwMode="auto">
                <a:xfrm flipV="1">
                  <a:off x="4820841" y="4375272"/>
                  <a:ext cx="27061" cy="48776"/>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42" name="Line 763">
                  <a:extLst>
                    <a:ext uri="{FF2B5EF4-FFF2-40B4-BE49-F238E27FC236}">
                      <a16:creationId xmlns:a16="http://schemas.microsoft.com/office/drawing/2014/main" id="{7117C977-0848-FAFD-B85C-2D470D845F35}"/>
                    </a:ext>
                  </a:extLst>
                </p:cNvPr>
                <p:cNvSpPr>
                  <a:spLocks noChangeShapeType="1"/>
                </p:cNvSpPr>
                <p:nvPr/>
              </p:nvSpPr>
              <p:spPr bwMode="auto">
                <a:xfrm flipV="1">
                  <a:off x="4847902" y="4326497"/>
                  <a:ext cx="24054" cy="48776"/>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43" name="Line 764">
                  <a:extLst>
                    <a:ext uri="{FF2B5EF4-FFF2-40B4-BE49-F238E27FC236}">
                      <a16:creationId xmlns:a16="http://schemas.microsoft.com/office/drawing/2014/main" id="{4FA1D53D-2EC3-3B57-9B2A-591A02714A6D}"/>
                    </a:ext>
                  </a:extLst>
                </p:cNvPr>
                <p:cNvSpPr>
                  <a:spLocks noChangeShapeType="1"/>
                </p:cNvSpPr>
                <p:nvPr/>
              </p:nvSpPr>
              <p:spPr bwMode="auto">
                <a:xfrm flipV="1">
                  <a:off x="4871955" y="4277721"/>
                  <a:ext cx="30067" cy="48776"/>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44" name="Line 765">
                  <a:extLst>
                    <a:ext uri="{FF2B5EF4-FFF2-40B4-BE49-F238E27FC236}">
                      <a16:creationId xmlns:a16="http://schemas.microsoft.com/office/drawing/2014/main" id="{467FBD44-2D58-7E18-0E9E-CB6B581D6F64}"/>
                    </a:ext>
                  </a:extLst>
                </p:cNvPr>
                <p:cNvSpPr>
                  <a:spLocks noChangeShapeType="1"/>
                </p:cNvSpPr>
                <p:nvPr/>
              </p:nvSpPr>
              <p:spPr bwMode="auto">
                <a:xfrm flipV="1">
                  <a:off x="4902023" y="4228946"/>
                  <a:ext cx="27061" cy="48776"/>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45" name="Line 766">
                  <a:extLst>
                    <a:ext uri="{FF2B5EF4-FFF2-40B4-BE49-F238E27FC236}">
                      <a16:creationId xmlns:a16="http://schemas.microsoft.com/office/drawing/2014/main" id="{7593BC51-EB22-CFD1-720A-9D1B4AB43748}"/>
                    </a:ext>
                  </a:extLst>
                </p:cNvPr>
                <p:cNvSpPr>
                  <a:spLocks noChangeShapeType="1"/>
                </p:cNvSpPr>
                <p:nvPr/>
              </p:nvSpPr>
              <p:spPr bwMode="auto">
                <a:xfrm flipV="1">
                  <a:off x="4929083" y="4177301"/>
                  <a:ext cx="24054" cy="51645"/>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46" name="Line 767">
                  <a:extLst>
                    <a:ext uri="{FF2B5EF4-FFF2-40B4-BE49-F238E27FC236}">
                      <a16:creationId xmlns:a16="http://schemas.microsoft.com/office/drawing/2014/main" id="{6635E341-FC5F-AEBE-8D81-87593FB8482F}"/>
                    </a:ext>
                  </a:extLst>
                </p:cNvPr>
                <p:cNvSpPr>
                  <a:spLocks noChangeShapeType="1"/>
                </p:cNvSpPr>
                <p:nvPr/>
              </p:nvSpPr>
              <p:spPr bwMode="auto">
                <a:xfrm flipV="1">
                  <a:off x="4953137" y="4122787"/>
                  <a:ext cx="27061" cy="54514"/>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47" name="Line 768">
                  <a:extLst>
                    <a:ext uri="{FF2B5EF4-FFF2-40B4-BE49-F238E27FC236}">
                      <a16:creationId xmlns:a16="http://schemas.microsoft.com/office/drawing/2014/main" id="{ACC3A8BA-4585-30AE-C302-CBCC7679B7FD}"/>
                    </a:ext>
                  </a:extLst>
                </p:cNvPr>
                <p:cNvSpPr>
                  <a:spLocks noChangeShapeType="1"/>
                </p:cNvSpPr>
                <p:nvPr/>
              </p:nvSpPr>
              <p:spPr bwMode="auto">
                <a:xfrm flipV="1">
                  <a:off x="4980198" y="4068273"/>
                  <a:ext cx="30067" cy="54514"/>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48" name="Line 769">
                  <a:extLst>
                    <a:ext uri="{FF2B5EF4-FFF2-40B4-BE49-F238E27FC236}">
                      <a16:creationId xmlns:a16="http://schemas.microsoft.com/office/drawing/2014/main" id="{58A44C17-E0DB-01BC-AA97-E9361ABEC365}"/>
                    </a:ext>
                  </a:extLst>
                </p:cNvPr>
                <p:cNvSpPr>
                  <a:spLocks noChangeShapeType="1"/>
                </p:cNvSpPr>
                <p:nvPr/>
              </p:nvSpPr>
              <p:spPr bwMode="auto">
                <a:xfrm flipV="1">
                  <a:off x="5010265" y="4010890"/>
                  <a:ext cx="24054" cy="57383"/>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49" name="Line 770">
                  <a:extLst>
                    <a:ext uri="{FF2B5EF4-FFF2-40B4-BE49-F238E27FC236}">
                      <a16:creationId xmlns:a16="http://schemas.microsoft.com/office/drawing/2014/main" id="{A79D10A2-9CFD-6759-D97D-56288E9BFBC6}"/>
                    </a:ext>
                  </a:extLst>
                </p:cNvPr>
                <p:cNvSpPr>
                  <a:spLocks noChangeShapeType="1"/>
                </p:cNvSpPr>
                <p:nvPr/>
              </p:nvSpPr>
              <p:spPr bwMode="auto">
                <a:xfrm flipV="1">
                  <a:off x="5034319" y="3956376"/>
                  <a:ext cx="27061" cy="54514"/>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50" name="Line 771">
                  <a:extLst>
                    <a:ext uri="{FF2B5EF4-FFF2-40B4-BE49-F238E27FC236}">
                      <a16:creationId xmlns:a16="http://schemas.microsoft.com/office/drawing/2014/main" id="{B1C2A1A0-0D31-447A-6E4C-D88685393A8F}"/>
                    </a:ext>
                  </a:extLst>
                </p:cNvPr>
                <p:cNvSpPr>
                  <a:spLocks noChangeShapeType="1"/>
                </p:cNvSpPr>
                <p:nvPr/>
              </p:nvSpPr>
              <p:spPr bwMode="auto">
                <a:xfrm flipV="1">
                  <a:off x="5061379" y="3901862"/>
                  <a:ext cx="30067" cy="54514"/>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51" name="Line 772">
                  <a:extLst>
                    <a:ext uri="{FF2B5EF4-FFF2-40B4-BE49-F238E27FC236}">
                      <a16:creationId xmlns:a16="http://schemas.microsoft.com/office/drawing/2014/main" id="{18EA39A3-9355-AFB7-ECF8-21DFC92899EF}"/>
                    </a:ext>
                  </a:extLst>
                </p:cNvPr>
                <p:cNvSpPr>
                  <a:spLocks noChangeShapeType="1"/>
                </p:cNvSpPr>
                <p:nvPr/>
              </p:nvSpPr>
              <p:spPr bwMode="auto">
                <a:xfrm flipV="1">
                  <a:off x="5091447" y="3847348"/>
                  <a:ext cx="27061" cy="54514"/>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52" name="Line 773">
                  <a:extLst>
                    <a:ext uri="{FF2B5EF4-FFF2-40B4-BE49-F238E27FC236}">
                      <a16:creationId xmlns:a16="http://schemas.microsoft.com/office/drawing/2014/main" id="{0333CC2A-162F-2D4A-5DD6-490AA368E3F7}"/>
                    </a:ext>
                  </a:extLst>
                </p:cNvPr>
                <p:cNvSpPr>
                  <a:spLocks noChangeShapeType="1"/>
                </p:cNvSpPr>
                <p:nvPr/>
              </p:nvSpPr>
              <p:spPr bwMode="auto">
                <a:xfrm flipV="1">
                  <a:off x="5118507" y="3792834"/>
                  <a:ext cx="27061" cy="54514"/>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53" name="Line 774">
                  <a:extLst>
                    <a:ext uri="{FF2B5EF4-FFF2-40B4-BE49-F238E27FC236}">
                      <a16:creationId xmlns:a16="http://schemas.microsoft.com/office/drawing/2014/main" id="{B5192B77-DE0F-000B-182D-7349651CD46D}"/>
                    </a:ext>
                  </a:extLst>
                </p:cNvPr>
                <p:cNvSpPr>
                  <a:spLocks noChangeShapeType="1"/>
                </p:cNvSpPr>
                <p:nvPr/>
              </p:nvSpPr>
              <p:spPr bwMode="auto">
                <a:xfrm flipV="1">
                  <a:off x="5145568" y="3738321"/>
                  <a:ext cx="27061" cy="54514"/>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54" name="Line 775">
                  <a:extLst>
                    <a:ext uri="{FF2B5EF4-FFF2-40B4-BE49-F238E27FC236}">
                      <a16:creationId xmlns:a16="http://schemas.microsoft.com/office/drawing/2014/main" id="{740E1D7D-42B0-C42F-80D2-3B99093D8F3D}"/>
                    </a:ext>
                  </a:extLst>
                </p:cNvPr>
                <p:cNvSpPr>
                  <a:spLocks noChangeShapeType="1"/>
                </p:cNvSpPr>
                <p:nvPr/>
              </p:nvSpPr>
              <p:spPr bwMode="auto">
                <a:xfrm flipV="1">
                  <a:off x="5172628" y="3683807"/>
                  <a:ext cx="27061" cy="54514"/>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55" name="Line 776">
                  <a:extLst>
                    <a:ext uri="{FF2B5EF4-FFF2-40B4-BE49-F238E27FC236}">
                      <a16:creationId xmlns:a16="http://schemas.microsoft.com/office/drawing/2014/main" id="{2D9B708B-61E3-D4CB-E486-52FDDC6315B9}"/>
                    </a:ext>
                  </a:extLst>
                </p:cNvPr>
                <p:cNvSpPr>
                  <a:spLocks noChangeShapeType="1"/>
                </p:cNvSpPr>
                <p:nvPr/>
              </p:nvSpPr>
              <p:spPr bwMode="auto">
                <a:xfrm flipV="1">
                  <a:off x="5199689" y="3632162"/>
                  <a:ext cx="27061" cy="51645"/>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56" name="Line 777">
                  <a:extLst>
                    <a:ext uri="{FF2B5EF4-FFF2-40B4-BE49-F238E27FC236}">
                      <a16:creationId xmlns:a16="http://schemas.microsoft.com/office/drawing/2014/main" id="{5A94F29A-4139-49F3-FCDB-D1D58D844917}"/>
                    </a:ext>
                  </a:extLst>
                </p:cNvPr>
                <p:cNvSpPr>
                  <a:spLocks noChangeShapeType="1"/>
                </p:cNvSpPr>
                <p:nvPr/>
              </p:nvSpPr>
              <p:spPr bwMode="auto">
                <a:xfrm flipV="1">
                  <a:off x="5226750" y="3580517"/>
                  <a:ext cx="27061" cy="51645"/>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57" name="Line 778">
                  <a:extLst>
                    <a:ext uri="{FF2B5EF4-FFF2-40B4-BE49-F238E27FC236}">
                      <a16:creationId xmlns:a16="http://schemas.microsoft.com/office/drawing/2014/main" id="{8CFF958A-BAAF-C40E-CB44-30D4A72EB79D}"/>
                    </a:ext>
                  </a:extLst>
                </p:cNvPr>
                <p:cNvSpPr>
                  <a:spLocks noChangeShapeType="1"/>
                </p:cNvSpPr>
                <p:nvPr/>
              </p:nvSpPr>
              <p:spPr bwMode="auto">
                <a:xfrm flipV="1">
                  <a:off x="5253810" y="3531742"/>
                  <a:ext cx="24054" cy="48776"/>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58" name="Line 779">
                  <a:extLst>
                    <a:ext uri="{FF2B5EF4-FFF2-40B4-BE49-F238E27FC236}">
                      <a16:creationId xmlns:a16="http://schemas.microsoft.com/office/drawing/2014/main" id="{0FBAA08B-167A-9646-A1A9-BB4C003744C5}"/>
                    </a:ext>
                  </a:extLst>
                </p:cNvPr>
                <p:cNvSpPr>
                  <a:spLocks noChangeShapeType="1"/>
                </p:cNvSpPr>
                <p:nvPr/>
              </p:nvSpPr>
              <p:spPr bwMode="auto">
                <a:xfrm flipV="1">
                  <a:off x="5277864" y="3480097"/>
                  <a:ext cx="30067" cy="51645"/>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59" name="Line 780">
                  <a:extLst>
                    <a:ext uri="{FF2B5EF4-FFF2-40B4-BE49-F238E27FC236}">
                      <a16:creationId xmlns:a16="http://schemas.microsoft.com/office/drawing/2014/main" id="{65A2139C-9F60-D968-0971-93A554B8682F}"/>
                    </a:ext>
                  </a:extLst>
                </p:cNvPr>
                <p:cNvSpPr>
                  <a:spLocks noChangeShapeType="1"/>
                </p:cNvSpPr>
                <p:nvPr/>
              </p:nvSpPr>
              <p:spPr bwMode="auto">
                <a:xfrm flipV="1">
                  <a:off x="5307931" y="3431321"/>
                  <a:ext cx="27061" cy="48776"/>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60" name="Line 781">
                  <a:extLst>
                    <a:ext uri="{FF2B5EF4-FFF2-40B4-BE49-F238E27FC236}">
                      <a16:creationId xmlns:a16="http://schemas.microsoft.com/office/drawing/2014/main" id="{05598732-386A-C89D-DD28-33D0402FE635}"/>
                    </a:ext>
                  </a:extLst>
                </p:cNvPr>
                <p:cNvSpPr>
                  <a:spLocks noChangeShapeType="1"/>
                </p:cNvSpPr>
                <p:nvPr/>
              </p:nvSpPr>
              <p:spPr bwMode="auto">
                <a:xfrm flipV="1">
                  <a:off x="5334992" y="3388284"/>
                  <a:ext cx="24054" cy="43037"/>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61" name="Line 782">
                  <a:extLst>
                    <a:ext uri="{FF2B5EF4-FFF2-40B4-BE49-F238E27FC236}">
                      <a16:creationId xmlns:a16="http://schemas.microsoft.com/office/drawing/2014/main" id="{D7F770D2-02DE-3C69-B057-A5EC00CA79A5}"/>
                    </a:ext>
                  </a:extLst>
                </p:cNvPr>
                <p:cNvSpPr>
                  <a:spLocks noChangeShapeType="1"/>
                </p:cNvSpPr>
                <p:nvPr/>
              </p:nvSpPr>
              <p:spPr bwMode="auto">
                <a:xfrm flipV="1">
                  <a:off x="5359046" y="3342378"/>
                  <a:ext cx="27061" cy="45906"/>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62" name="Line 783">
                  <a:extLst>
                    <a:ext uri="{FF2B5EF4-FFF2-40B4-BE49-F238E27FC236}">
                      <a16:creationId xmlns:a16="http://schemas.microsoft.com/office/drawing/2014/main" id="{82861517-07CD-9AE0-1ADA-39E888C3C489}"/>
                    </a:ext>
                  </a:extLst>
                </p:cNvPr>
                <p:cNvSpPr>
                  <a:spLocks noChangeShapeType="1"/>
                </p:cNvSpPr>
                <p:nvPr/>
              </p:nvSpPr>
              <p:spPr bwMode="auto">
                <a:xfrm flipV="1">
                  <a:off x="5386106" y="3299340"/>
                  <a:ext cx="30067" cy="43037"/>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63" name="Line 784">
                  <a:extLst>
                    <a:ext uri="{FF2B5EF4-FFF2-40B4-BE49-F238E27FC236}">
                      <a16:creationId xmlns:a16="http://schemas.microsoft.com/office/drawing/2014/main" id="{57DE6439-A65D-56DC-BD71-9A6E0E764C0E}"/>
                    </a:ext>
                  </a:extLst>
                </p:cNvPr>
                <p:cNvSpPr>
                  <a:spLocks noChangeShapeType="1"/>
                </p:cNvSpPr>
                <p:nvPr/>
              </p:nvSpPr>
              <p:spPr bwMode="auto">
                <a:xfrm flipV="1">
                  <a:off x="5416174" y="3256303"/>
                  <a:ext cx="24054" cy="43037"/>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64" name="Line 785">
                  <a:extLst>
                    <a:ext uri="{FF2B5EF4-FFF2-40B4-BE49-F238E27FC236}">
                      <a16:creationId xmlns:a16="http://schemas.microsoft.com/office/drawing/2014/main" id="{B964130D-BADC-AC4C-327C-C3D5EA276D06}"/>
                    </a:ext>
                  </a:extLst>
                </p:cNvPr>
                <p:cNvSpPr>
                  <a:spLocks noChangeShapeType="1"/>
                </p:cNvSpPr>
                <p:nvPr/>
              </p:nvSpPr>
              <p:spPr bwMode="auto">
                <a:xfrm flipV="1">
                  <a:off x="5440227" y="3221873"/>
                  <a:ext cx="27061" cy="34430"/>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65" name="Line 786">
                  <a:extLst>
                    <a:ext uri="{FF2B5EF4-FFF2-40B4-BE49-F238E27FC236}">
                      <a16:creationId xmlns:a16="http://schemas.microsoft.com/office/drawing/2014/main" id="{01718312-90F8-86A8-F5DD-AAF43D638F49}"/>
                    </a:ext>
                  </a:extLst>
                </p:cNvPr>
                <p:cNvSpPr>
                  <a:spLocks noChangeShapeType="1"/>
                </p:cNvSpPr>
                <p:nvPr/>
              </p:nvSpPr>
              <p:spPr bwMode="auto">
                <a:xfrm flipV="1">
                  <a:off x="5467288" y="3184574"/>
                  <a:ext cx="33074" cy="37299"/>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66" name="Line 787">
                  <a:extLst>
                    <a:ext uri="{FF2B5EF4-FFF2-40B4-BE49-F238E27FC236}">
                      <a16:creationId xmlns:a16="http://schemas.microsoft.com/office/drawing/2014/main" id="{71E3E179-A5DA-84DC-DF4E-3BD501D339FE}"/>
                    </a:ext>
                  </a:extLst>
                </p:cNvPr>
                <p:cNvSpPr>
                  <a:spLocks noChangeShapeType="1"/>
                </p:cNvSpPr>
                <p:nvPr/>
              </p:nvSpPr>
              <p:spPr bwMode="auto">
                <a:xfrm flipV="1">
                  <a:off x="5500362" y="3150144"/>
                  <a:ext cx="24054" cy="34430"/>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67" name="Line 788">
                  <a:extLst>
                    <a:ext uri="{FF2B5EF4-FFF2-40B4-BE49-F238E27FC236}">
                      <a16:creationId xmlns:a16="http://schemas.microsoft.com/office/drawing/2014/main" id="{ED68878F-EDAA-9F1C-8F21-A2DE05AED093}"/>
                    </a:ext>
                  </a:extLst>
                </p:cNvPr>
                <p:cNvSpPr>
                  <a:spLocks noChangeShapeType="1"/>
                </p:cNvSpPr>
                <p:nvPr/>
              </p:nvSpPr>
              <p:spPr bwMode="auto">
                <a:xfrm flipV="1">
                  <a:off x="5524416" y="3115714"/>
                  <a:ext cx="27061" cy="34430"/>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68" name="Line 789">
                  <a:extLst>
                    <a:ext uri="{FF2B5EF4-FFF2-40B4-BE49-F238E27FC236}">
                      <a16:creationId xmlns:a16="http://schemas.microsoft.com/office/drawing/2014/main" id="{5ADCD4F4-EBD1-7B65-85E8-275C12940947}"/>
                    </a:ext>
                  </a:extLst>
                </p:cNvPr>
                <p:cNvSpPr>
                  <a:spLocks noChangeShapeType="1"/>
                </p:cNvSpPr>
                <p:nvPr/>
              </p:nvSpPr>
              <p:spPr bwMode="auto">
                <a:xfrm flipV="1">
                  <a:off x="5551476" y="3087023"/>
                  <a:ext cx="27061" cy="28692"/>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69" name="Line 790">
                  <a:extLst>
                    <a:ext uri="{FF2B5EF4-FFF2-40B4-BE49-F238E27FC236}">
                      <a16:creationId xmlns:a16="http://schemas.microsoft.com/office/drawing/2014/main" id="{DBD0234C-DC6B-EAED-86DB-D8D6825F20A8}"/>
                    </a:ext>
                  </a:extLst>
                </p:cNvPr>
                <p:cNvSpPr>
                  <a:spLocks noChangeShapeType="1"/>
                </p:cNvSpPr>
                <p:nvPr/>
              </p:nvSpPr>
              <p:spPr bwMode="auto">
                <a:xfrm flipV="1">
                  <a:off x="5578537" y="3058331"/>
                  <a:ext cx="27061" cy="28692"/>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70" name="Line 791">
                  <a:extLst>
                    <a:ext uri="{FF2B5EF4-FFF2-40B4-BE49-F238E27FC236}">
                      <a16:creationId xmlns:a16="http://schemas.microsoft.com/office/drawing/2014/main" id="{FF2071D3-75C5-758C-F107-A0C215C47143}"/>
                    </a:ext>
                  </a:extLst>
                </p:cNvPr>
                <p:cNvSpPr>
                  <a:spLocks noChangeShapeType="1"/>
                </p:cNvSpPr>
                <p:nvPr/>
              </p:nvSpPr>
              <p:spPr bwMode="auto">
                <a:xfrm flipV="1">
                  <a:off x="5605598" y="3026771"/>
                  <a:ext cx="27061" cy="31561"/>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71" name="Line 792">
                  <a:extLst>
                    <a:ext uri="{FF2B5EF4-FFF2-40B4-BE49-F238E27FC236}">
                      <a16:creationId xmlns:a16="http://schemas.microsoft.com/office/drawing/2014/main" id="{478EACEC-DE67-37CB-354D-EE2BDD751FA1}"/>
                    </a:ext>
                  </a:extLst>
                </p:cNvPr>
                <p:cNvSpPr>
                  <a:spLocks noChangeShapeType="1"/>
                </p:cNvSpPr>
                <p:nvPr/>
              </p:nvSpPr>
              <p:spPr bwMode="auto">
                <a:xfrm flipV="1">
                  <a:off x="5632658" y="3000948"/>
                  <a:ext cx="27061" cy="25822"/>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72" name="Line 793">
                  <a:extLst>
                    <a:ext uri="{FF2B5EF4-FFF2-40B4-BE49-F238E27FC236}">
                      <a16:creationId xmlns:a16="http://schemas.microsoft.com/office/drawing/2014/main" id="{12878B62-3036-4632-46F1-52C51DCD7526}"/>
                    </a:ext>
                  </a:extLst>
                </p:cNvPr>
                <p:cNvSpPr>
                  <a:spLocks noChangeShapeType="1"/>
                </p:cNvSpPr>
                <p:nvPr/>
              </p:nvSpPr>
              <p:spPr bwMode="auto">
                <a:xfrm flipV="1">
                  <a:off x="5659719" y="2977995"/>
                  <a:ext cx="24054" cy="22953"/>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73" name="Line 794">
                  <a:extLst>
                    <a:ext uri="{FF2B5EF4-FFF2-40B4-BE49-F238E27FC236}">
                      <a16:creationId xmlns:a16="http://schemas.microsoft.com/office/drawing/2014/main" id="{0FB23222-F14D-5A7E-162C-646C0EAC6976}"/>
                    </a:ext>
                  </a:extLst>
                </p:cNvPr>
                <p:cNvSpPr>
                  <a:spLocks noChangeShapeType="1"/>
                </p:cNvSpPr>
                <p:nvPr/>
              </p:nvSpPr>
              <p:spPr bwMode="auto">
                <a:xfrm flipV="1">
                  <a:off x="5683773" y="2955042"/>
                  <a:ext cx="30067" cy="22953"/>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74" name="Line 795">
                  <a:extLst>
                    <a:ext uri="{FF2B5EF4-FFF2-40B4-BE49-F238E27FC236}">
                      <a16:creationId xmlns:a16="http://schemas.microsoft.com/office/drawing/2014/main" id="{B822808E-F38B-C8CD-9081-2CF5080462ED}"/>
                    </a:ext>
                  </a:extLst>
                </p:cNvPr>
                <p:cNvSpPr>
                  <a:spLocks noChangeShapeType="1"/>
                </p:cNvSpPr>
                <p:nvPr/>
              </p:nvSpPr>
              <p:spPr bwMode="auto">
                <a:xfrm flipV="1">
                  <a:off x="5713840" y="2932089"/>
                  <a:ext cx="27061" cy="22953"/>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75" name="Line 796">
                  <a:extLst>
                    <a:ext uri="{FF2B5EF4-FFF2-40B4-BE49-F238E27FC236}">
                      <a16:creationId xmlns:a16="http://schemas.microsoft.com/office/drawing/2014/main" id="{8535F6A4-6AFB-31DB-526A-A0B643AAED13}"/>
                    </a:ext>
                  </a:extLst>
                </p:cNvPr>
                <p:cNvSpPr>
                  <a:spLocks noChangeShapeType="1"/>
                </p:cNvSpPr>
                <p:nvPr/>
              </p:nvSpPr>
              <p:spPr bwMode="auto">
                <a:xfrm flipV="1">
                  <a:off x="5740900" y="2914874"/>
                  <a:ext cx="24054" cy="17215"/>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76" name="Line 797">
                  <a:extLst>
                    <a:ext uri="{FF2B5EF4-FFF2-40B4-BE49-F238E27FC236}">
                      <a16:creationId xmlns:a16="http://schemas.microsoft.com/office/drawing/2014/main" id="{3C0A8E85-B91E-19C8-5984-52B867B5BB36}"/>
                    </a:ext>
                  </a:extLst>
                </p:cNvPr>
                <p:cNvSpPr>
                  <a:spLocks noChangeShapeType="1"/>
                </p:cNvSpPr>
                <p:nvPr/>
              </p:nvSpPr>
              <p:spPr bwMode="auto">
                <a:xfrm flipV="1">
                  <a:off x="5764954" y="2897659"/>
                  <a:ext cx="27061" cy="17215"/>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77" name="Line 798">
                  <a:extLst>
                    <a:ext uri="{FF2B5EF4-FFF2-40B4-BE49-F238E27FC236}">
                      <a16:creationId xmlns:a16="http://schemas.microsoft.com/office/drawing/2014/main" id="{98DEFB34-F79B-0E37-AEBF-30997FFDBE12}"/>
                    </a:ext>
                  </a:extLst>
                </p:cNvPr>
                <p:cNvSpPr>
                  <a:spLocks noChangeShapeType="1"/>
                </p:cNvSpPr>
                <p:nvPr/>
              </p:nvSpPr>
              <p:spPr bwMode="auto">
                <a:xfrm flipV="1">
                  <a:off x="5792015" y="2880444"/>
                  <a:ext cx="30067" cy="17215"/>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78" name="Line 799">
                  <a:extLst>
                    <a:ext uri="{FF2B5EF4-FFF2-40B4-BE49-F238E27FC236}">
                      <a16:creationId xmlns:a16="http://schemas.microsoft.com/office/drawing/2014/main" id="{5054674A-CD08-E687-A982-3EA0DC775D16}"/>
                    </a:ext>
                  </a:extLst>
                </p:cNvPr>
                <p:cNvSpPr>
                  <a:spLocks noChangeShapeType="1"/>
                </p:cNvSpPr>
                <p:nvPr/>
              </p:nvSpPr>
              <p:spPr bwMode="auto">
                <a:xfrm flipV="1">
                  <a:off x="5822082" y="2866098"/>
                  <a:ext cx="24054" cy="14346"/>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79" name="Line 800">
                  <a:extLst>
                    <a:ext uri="{FF2B5EF4-FFF2-40B4-BE49-F238E27FC236}">
                      <a16:creationId xmlns:a16="http://schemas.microsoft.com/office/drawing/2014/main" id="{4F7FF580-2B3B-3A72-74B6-8A4F993AB888}"/>
                    </a:ext>
                  </a:extLst>
                </p:cNvPr>
                <p:cNvSpPr>
                  <a:spLocks noChangeShapeType="1"/>
                </p:cNvSpPr>
                <p:nvPr/>
              </p:nvSpPr>
              <p:spPr bwMode="auto">
                <a:xfrm flipV="1">
                  <a:off x="5846136" y="2851752"/>
                  <a:ext cx="27061" cy="14346"/>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80" name="Line 801">
                  <a:extLst>
                    <a:ext uri="{FF2B5EF4-FFF2-40B4-BE49-F238E27FC236}">
                      <a16:creationId xmlns:a16="http://schemas.microsoft.com/office/drawing/2014/main" id="{C72E6A51-8591-9771-3F2F-0D13DFD10A64}"/>
                    </a:ext>
                  </a:extLst>
                </p:cNvPr>
                <p:cNvSpPr>
                  <a:spLocks noChangeShapeType="1"/>
                </p:cNvSpPr>
                <p:nvPr/>
              </p:nvSpPr>
              <p:spPr bwMode="auto">
                <a:xfrm flipV="1">
                  <a:off x="5873197" y="2840276"/>
                  <a:ext cx="33074" cy="11477"/>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81" name="Line 802">
                  <a:extLst>
                    <a:ext uri="{FF2B5EF4-FFF2-40B4-BE49-F238E27FC236}">
                      <a16:creationId xmlns:a16="http://schemas.microsoft.com/office/drawing/2014/main" id="{7FA07ADA-E3C3-B307-6AD2-E63BA8EBCE25}"/>
                    </a:ext>
                  </a:extLst>
                </p:cNvPr>
                <p:cNvSpPr>
                  <a:spLocks noChangeShapeType="1"/>
                </p:cNvSpPr>
                <p:nvPr/>
              </p:nvSpPr>
              <p:spPr bwMode="auto">
                <a:xfrm flipV="1">
                  <a:off x="5906271" y="2823061"/>
                  <a:ext cx="24054" cy="17215"/>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82" name="Line 803">
                  <a:extLst>
                    <a:ext uri="{FF2B5EF4-FFF2-40B4-BE49-F238E27FC236}">
                      <a16:creationId xmlns:a16="http://schemas.microsoft.com/office/drawing/2014/main" id="{B2CCE868-D503-0B59-261D-23516AFFAF33}"/>
                    </a:ext>
                  </a:extLst>
                </p:cNvPr>
                <p:cNvSpPr>
                  <a:spLocks noChangeShapeType="1"/>
                </p:cNvSpPr>
                <p:nvPr/>
              </p:nvSpPr>
              <p:spPr bwMode="auto">
                <a:xfrm flipV="1">
                  <a:off x="5930324" y="2811584"/>
                  <a:ext cx="27061" cy="11477"/>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83" name="Line 804">
                  <a:extLst>
                    <a:ext uri="{FF2B5EF4-FFF2-40B4-BE49-F238E27FC236}">
                      <a16:creationId xmlns:a16="http://schemas.microsoft.com/office/drawing/2014/main" id="{3F96942D-5781-2F43-8EB9-8CC9105BCBD1}"/>
                    </a:ext>
                  </a:extLst>
                </p:cNvPr>
                <p:cNvSpPr>
                  <a:spLocks noChangeShapeType="1"/>
                </p:cNvSpPr>
                <p:nvPr/>
              </p:nvSpPr>
              <p:spPr bwMode="auto">
                <a:xfrm flipV="1">
                  <a:off x="5957385" y="2802977"/>
                  <a:ext cx="27061" cy="8607"/>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84" name="Line 805">
                  <a:extLst>
                    <a:ext uri="{FF2B5EF4-FFF2-40B4-BE49-F238E27FC236}">
                      <a16:creationId xmlns:a16="http://schemas.microsoft.com/office/drawing/2014/main" id="{AD9DCE79-7BA7-A4E1-6142-8DCDFA1A56F1}"/>
                    </a:ext>
                  </a:extLst>
                </p:cNvPr>
                <p:cNvSpPr>
                  <a:spLocks noChangeShapeType="1"/>
                </p:cNvSpPr>
                <p:nvPr/>
              </p:nvSpPr>
              <p:spPr bwMode="auto">
                <a:xfrm flipV="1">
                  <a:off x="5984446" y="2791500"/>
                  <a:ext cx="27061" cy="11477"/>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85" name="Line 806">
                  <a:extLst>
                    <a:ext uri="{FF2B5EF4-FFF2-40B4-BE49-F238E27FC236}">
                      <a16:creationId xmlns:a16="http://schemas.microsoft.com/office/drawing/2014/main" id="{6A193456-5414-3C9E-C004-44CBB1234B67}"/>
                    </a:ext>
                  </a:extLst>
                </p:cNvPr>
                <p:cNvSpPr>
                  <a:spLocks noChangeShapeType="1"/>
                </p:cNvSpPr>
                <p:nvPr/>
              </p:nvSpPr>
              <p:spPr bwMode="auto">
                <a:xfrm flipV="1">
                  <a:off x="6011506" y="2782893"/>
                  <a:ext cx="27061" cy="8607"/>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86" name="Line 807">
                  <a:extLst>
                    <a:ext uri="{FF2B5EF4-FFF2-40B4-BE49-F238E27FC236}">
                      <a16:creationId xmlns:a16="http://schemas.microsoft.com/office/drawing/2014/main" id="{855478DE-C1FE-D73D-1F76-5661C4E50271}"/>
                    </a:ext>
                  </a:extLst>
                </p:cNvPr>
                <p:cNvSpPr>
                  <a:spLocks noChangeShapeType="1"/>
                </p:cNvSpPr>
                <p:nvPr/>
              </p:nvSpPr>
              <p:spPr bwMode="auto">
                <a:xfrm flipV="1">
                  <a:off x="6038567" y="2774285"/>
                  <a:ext cx="27061" cy="8607"/>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87" name="Line 808">
                  <a:extLst>
                    <a:ext uri="{FF2B5EF4-FFF2-40B4-BE49-F238E27FC236}">
                      <a16:creationId xmlns:a16="http://schemas.microsoft.com/office/drawing/2014/main" id="{671FDDC3-D63B-F314-00F1-40BC4F1D8F0C}"/>
                    </a:ext>
                  </a:extLst>
                </p:cNvPr>
                <p:cNvSpPr>
                  <a:spLocks noChangeShapeType="1"/>
                </p:cNvSpPr>
                <p:nvPr/>
              </p:nvSpPr>
              <p:spPr bwMode="auto">
                <a:xfrm flipV="1">
                  <a:off x="6065627" y="2768547"/>
                  <a:ext cx="24054" cy="5738"/>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88" name="Line 810">
                  <a:extLst>
                    <a:ext uri="{FF2B5EF4-FFF2-40B4-BE49-F238E27FC236}">
                      <a16:creationId xmlns:a16="http://schemas.microsoft.com/office/drawing/2014/main" id="{D70A1EDE-C29D-7CE9-25B9-F9E7454C5012}"/>
                    </a:ext>
                  </a:extLst>
                </p:cNvPr>
                <p:cNvSpPr>
                  <a:spLocks noChangeShapeType="1"/>
                </p:cNvSpPr>
                <p:nvPr/>
              </p:nvSpPr>
              <p:spPr bwMode="auto">
                <a:xfrm flipV="1">
                  <a:off x="6089681" y="2759940"/>
                  <a:ext cx="30067" cy="8607"/>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89" name="Line 811">
                  <a:extLst>
                    <a:ext uri="{FF2B5EF4-FFF2-40B4-BE49-F238E27FC236}">
                      <a16:creationId xmlns:a16="http://schemas.microsoft.com/office/drawing/2014/main" id="{84539DEA-2D9C-77C4-871D-F7F8D13A75B5}"/>
                    </a:ext>
                  </a:extLst>
                </p:cNvPr>
                <p:cNvSpPr>
                  <a:spLocks noChangeShapeType="1"/>
                </p:cNvSpPr>
                <p:nvPr/>
              </p:nvSpPr>
              <p:spPr bwMode="auto">
                <a:xfrm flipV="1">
                  <a:off x="6119748" y="2754201"/>
                  <a:ext cx="27061" cy="5738"/>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90" name="Line 812">
                  <a:extLst>
                    <a:ext uri="{FF2B5EF4-FFF2-40B4-BE49-F238E27FC236}">
                      <a16:creationId xmlns:a16="http://schemas.microsoft.com/office/drawing/2014/main" id="{BFD6DD8D-A7D0-6788-9374-3ACBB16AC8BF}"/>
                    </a:ext>
                  </a:extLst>
                </p:cNvPr>
                <p:cNvSpPr>
                  <a:spLocks noChangeShapeType="1"/>
                </p:cNvSpPr>
                <p:nvPr/>
              </p:nvSpPr>
              <p:spPr bwMode="auto">
                <a:xfrm flipV="1">
                  <a:off x="6146809" y="2748463"/>
                  <a:ext cx="24054" cy="5738"/>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91" name="Line 813">
                  <a:extLst>
                    <a:ext uri="{FF2B5EF4-FFF2-40B4-BE49-F238E27FC236}">
                      <a16:creationId xmlns:a16="http://schemas.microsoft.com/office/drawing/2014/main" id="{CC6EA4D7-243B-2E14-E326-E532EA3A3C70}"/>
                    </a:ext>
                  </a:extLst>
                </p:cNvPr>
                <p:cNvSpPr>
                  <a:spLocks noChangeShapeType="1"/>
                </p:cNvSpPr>
                <p:nvPr/>
              </p:nvSpPr>
              <p:spPr bwMode="auto">
                <a:xfrm flipV="1">
                  <a:off x="6170863" y="2742725"/>
                  <a:ext cx="27061" cy="5738"/>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92" name="Line 814">
                  <a:extLst>
                    <a:ext uri="{FF2B5EF4-FFF2-40B4-BE49-F238E27FC236}">
                      <a16:creationId xmlns:a16="http://schemas.microsoft.com/office/drawing/2014/main" id="{538F98EF-A5EF-4141-5F26-A8C1AFC7167D}"/>
                    </a:ext>
                  </a:extLst>
                </p:cNvPr>
                <p:cNvSpPr>
                  <a:spLocks noChangeShapeType="1"/>
                </p:cNvSpPr>
                <p:nvPr/>
              </p:nvSpPr>
              <p:spPr bwMode="auto">
                <a:xfrm flipV="1">
                  <a:off x="6197923" y="2736987"/>
                  <a:ext cx="30067" cy="5738"/>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93" name="Line 815">
                  <a:extLst>
                    <a:ext uri="{FF2B5EF4-FFF2-40B4-BE49-F238E27FC236}">
                      <a16:creationId xmlns:a16="http://schemas.microsoft.com/office/drawing/2014/main" id="{11470A33-A6F6-ACBD-D296-872BFC214C7B}"/>
                    </a:ext>
                  </a:extLst>
                </p:cNvPr>
                <p:cNvSpPr>
                  <a:spLocks noChangeShapeType="1"/>
                </p:cNvSpPr>
                <p:nvPr/>
              </p:nvSpPr>
              <p:spPr bwMode="auto">
                <a:xfrm flipV="1">
                  <a:off x="6227991" y="2734117"/>
                  <a:ext cx="24054" cy="2869"/>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94" name="Line 816">
                  <a:extLst>
                    <a:ext uri="{FF2B5EF4-FFF2-40B4-BE49-F238E27FC236}">
                      <a16:creationId xmlns:a16="http://schemas.microsoft.com/office/drawing/2014/main" id="{C9E59EDE-F5A2-F062-87DB-35A81C8CEB51}"/>
                    </a:ext>
                  </a:extLst>
                </p:cNvPr>
                <p:cNvSpPr>
                  <a:spLocks noChangeShapeType="1"/>
                </p:cNvSpPr>
                <p:nvPr/>
              </p:nvSpPr>
              <p:spPr bwMode="auto">
                <a:xfrm flipV="1">
                  <a:off x="6252045" y="2728379"/>
                  <a:ext cx="30067" cy="5738"/>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95" name="Line 817">
                  <a:extLst>
                    <a:ext uri="{FF2B5EF4-FFF2-40B4-BE49-F238E27FC236}">
                      <a16:creationId xmlns:a16="http://schemas.microsoft.com/office/drawing/2014/main" id="{1983F696-A99D-F45A-D309-51E5F9757BCE}"/>
                    </a:ext>
                  </a:extLst>
                </p:cNvPr>
                <p:cNvSpPr>
                  <a:spLocks noChangeShapeType="1"/>
                </p:cNvSpPr>
                <p:nvPr/>
              </p:nvSpPr>
              <p:spPr bwMode="auto">
                <a:xfrm flipV="1">
                  <a:off x="6282112" y="2725510"/>
                  <a:ext cx="30067" cy="2869"/>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96" name="Line 818">
                  <a:extLst>
                    <a:ext uri="{FF2B5EF4-FFF2-40B4-BE49-F238E27FC236}">
                      <a16:creationId xmlns:a16="http://schemas.microsoft.com/office/drawing/2014/main" id="{C0B56521-5D7F-7ECB-5674-30E6559DFC99}"/>
                    </a:ext>
                  </a:extLst>
                </p:cNvPr>
                <p:cNvSpPr>
                  <a:spLocks noChangeShapeType="1"/>
                </p:cNvSpPr>
                <p:nvPr/>
              </p:nvSpPr>
              <p:spPr bwMode="auto">
                <a:xfrm flipV="1">
                  <a:off x="6312179" y="2722641"/>
                  <a:ext cx="24054" cy="2869"/>
                </a:xfrm>
                <a:prstGeom prst="line">
                  <a:avLst/>
                </a:prstGeom>
                <a:solidFill>
                  <a:srgbClr val="6D9D0C"/>
                </a:solidFill>
                <a:ln w="17463">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97" name="Line 819">
                  <a:extLst>
                    <a:ext uri="{FF2B5EF4-FFF2-40B4-BE49-F238E27FC236}">
                      <a16:creationId xmlns:a16="http://schemas.microsoft.com/office/drawing/2014/main" id="{2C944F5A-1080-96C3-8D10-DCC0C73000AF}"/>
                    </a:ext>
                  </a:extLst>
                </p:cNvPr>
                <p:cNvSpPr>
                  <a:spLocks noChangeShapeType="1"/>
                </p:cNvSpPr>
                <p:nvPr/>
              </p:nvSpPr>
              <p:spPr bwMode="auto">
                <a:xfrm>
                  <a:off x="2301201" y="5155682"/>
                  <a:ext cx="27061" cy="0"/>
                </a:xfrm>
                <a:prstGeom prst="line">
                  <a:avLst/>
                </a:prstGeom>
                <a:solidFill>
                  <a:srgbClr val="6D9D0C"/>
                </a:solidFill>
                <a:ln w="17463">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98" name="Line 820">
                  <a:extLst>
                    <a:ext uri="{FF2B5EF4-FFF2-40B4-BE49-F238E27FC236}">
                      <a16:creationId xmlns:a16="http://schemas.microsoft.com/office/drawing/2014/main" id="{9591998D-1AE3-CBB5-928E-C22CCF58871E}"/>
                    </a:ext>
                  </a:extLst>
                </p:cNvPr>
                <p:cNvSpPr>
                  <a:spLocks noChangeShapeType="1"/>
                </p:cNvSpPr>
                <p:nvPr/>
              </p:nvSpPr>
              <p:spPr bwMode="auto">
                <a:xfrm>
                  <a:off x="2328262" y="5155682"/>
                  <a:ext cx="30067" cy="0"/>
                </a:xfrm>
                <a:prstGeom prst="line">
                  <a:avLst/>
                </a:prstGeom>
                <a:solidFill>
                  <a:srgbClr val="6D9D0C"/>
                </a:solidFill>
                <a:ln w="17463">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99" name="Line 821">
                  <a:extLst>
                    <a:ext uri="{FF2B5EF4-FFF2-40B4-BE49-F238E27FC236}">
                      <a16:creationId xmlns:a16="http://schemas.microsoft.com/office/drawing/2014/main" id="{C60D8635-2CBE-7F87-2B86-DB4D25BC054F}"/>
                    </a:ext>
                  </a:extLst>
                </p:cNvPr>
                <p:cNvSpPr>
                  <a:spLocks noChangeShapeType="1"/>
                </p:cNvSpPr>
                <p:nvPr/>
              </p:nvSpPr>
              <p:spPr bwMode="auto">
                <a:xfrm>
                  <a:off x="2358329" y="5155682"/>
                  <a:ext cx="24054" cy="0"/>
                </a:xfrm>
                <a:prstGeom prst="line">
                  <a:avLst/>
                </a:prstGeom>
                <a:solidFill>
                  <a:srgbClr val="6D9D0C"/>
                </a:solidFill>
                <a:ln w="17463">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00" name="Line 822">
                  <a:extLst>
                    <a:ext uri="{FF2B5EF4-FFF2-40B4-BE49-F238E27FC236}">
                      <a16:creationId xmlns:a16="http://schemas.microsoft.com/office/drawing/2014/main" id="{450E077C-0859-FE6A-AFE0-4847ED195A74}"/>
                    </a:ext>
                  </a:extLst>
                </p:cNvPr>
                <p:cNvSpPr>
                  <a:spLocks noChangeShapeType="1"/>
                </p:cNvSpPr>
                <p:nvPr/>
              </p:nvSpPr>
              <p:spPr bwMode="auto">
                <a:xfrm>
                  <a:off x="2382383" y="5155682"/>
                  <a:ext cx="27061" cy="0"/>
                </a:xfrm>
                <a:prstGeom prst="line">
                  <a:avLst/>
                </a:prstGeom>
                <a:solidFill>
                  <a:srgbClr val="6D9D0C"/>
                </a:solidFill>
                <a:ln w="17463">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01" name="Line 823">
                  <a:extLst>
                    <a:ext uri="{FF2B5EF4-FFF2-40B4-BE49-F238E27FC236}">
                      <a16:creationId xmlns:a16="http://schemas.microsoft.com/office/drawing/2014/main" id="{54B9C512-C067-40DE-B90B-04E9D1EE0671}"/>
                    </a:ext>
                  </a:extLst>
                </p:cNvPr>
                <p:cNvSpPr>
                  <a:spLocks noChangeShapeType="1"/>
                </p:cNvSpPr>
                <p:nvPr/>
              </p:nvSpPr>
              <p:spPr bwMode="auto">
                <a:xfrm>
                  <a:off x="2409443" y="5155682"/>
                  <a:ext cx="27061" cy="0"/>
                </a:xfrm>
                <a:prstGeom prst="line">
                  <a:avLst/>
                </a:prstGeom>
                <a:solidFill>
                  <a:srgbClr val="6D9D0C"/>
                </a:solidFill>
                <a:ln w="17463">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02" name="Line 824">
                  <a:extLst>
                    <a:ext uri="{FF2B5EF4-FFF2-40B4-BE49-F238E27FC236}">
                      <a16:creationId xmlns:a16="http://schemas.microsoft.com/office/drawing/2014/main" id="{55E9D54C-36E8-05AC-61F4-65366DD4C212}"/>
                    </a:ext>
                  </a:extLst>
                </p:cNvPr>
                <p:cNvSpPr>
                  <a:spLocks noChangeShapeType="1"/>
                </p:cNvSpPr>
                <p:nvPr/>
              </p:nvSpPr>
              <p:spPr bwMode="auto">
                <a:xfrm>
                  <a:off x="2436504" y="5155682"/>
                  <a:ext cx="27061" cy="0"/>
                </a:xfrm>
                <a:prstGeom prst="line">
                  <a:avLst/>
                </a:prstGeom>
                <a:solidFill>
                  <a:srgbClr val="6D9D0C"/>
                </a:solidFill>
                <a:ln w="17463">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03" name="Line 825">
                  <a:extLst>
                    <a:ext uri="{FF2B5EF4-FFF2-40B4-BE49-F238E27FC236}">
                      <a16:creationId xmlns:a16="http://schemas.microsoft.com/office/drawing/2014/main" id="{0D921A32-D334-9E50-BCFA-3FF062C997D1}"/>
                    </a:ext>
                  </a:extLst>
                </p:cNvPr>
                <p:cNvSpPr>
                  <a:spLocks noChangeShapeType="1"/>
                </p:cNvSpPr>
                <p:nvPr/>
              </p:nvSpPr>
              <p:spPr bwMode="auto">
                <a:xfrm>
                  <a:off x="2463564" y="5155682"/>
                  <a:ext cx="27061" cy="0"/>
                </a:xfrm>
                <a:prstGeom prst="line">
                  <a:avLst/>
                </a:prstGeom>
                <a:solidFill>
                  <a:srgbClr val="6D9D0C"/>
                </a:solidFill>
                <a:ln w="17463">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04" name="Line 826">
                  <a:extLst>
                    <a:ext uri="{FF2B5EF4-FFF2-40B4-BE49-F238E27FC236}">
                      <a16:creationId xmlns:a16="http://schemas.microsoft.com/office/drawing/2014/main" id="{2BE387A9-3165-9DBB-E3A4-B9818C754ED7}"/>
                    </a:ext>
                  </a:extLst>
                </p:cNvPr>
                <p:cNvSpPr>
                  <a:spLocks noChangeShapeType="1"/>
                </p:cNvSpPr>
                <p:nvPr/>
              </p:nvSpPr>
              <p:spPr bwMode="auto">
                <a:xfrm>
                  <a:off x="2490625" y="5155682"/>
                  <a:ext cx="27061" cy="0"/>
                </a:xfrm>
                <a:prstGeom prst="line">
                  <a:avLst/>
                </a:prstGeom>
                <a:solidFill>
                  <a:srgbClr val="6D9D0C"/>
                </a:solidFill>
                <a:ln w="17463">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05" name="Line 827">
                  <a:extLst>
                    <a:ext uri="{FF2B5EF4-FFF2-40B4-BE49-F238E27FC236}">
                      <a16:creationId xmlns:a16="http://schemas.microsoft.com/office/drawing/2014/main" id="{4175B74C-11F0-A4CA-FD22-9EACB59F2BBE}"/>
                    </a:ext>
                  </a:extLst>
                </p:cNvPr>
                <p:cNvSpPr>
                  <a:spLocks noChangeShapeType="1"/>
                </p:cNvSpPr>
                <p:nvPr/>
              </p:nvSpPr>
              <p:spPr bwMode="auto">
                <a:xfrm>
                  <a:off x="2517686" y="5155682"/>
                  <a:ext cx="27061" cy="0"/>
                </a:xfrm>
                <a:prstGeom prst="line">
                  <a:avLst/>
                </a:prstGeom>
                <a:solidFill>
                  <a:srgbClr val="6D9D0C"/>
                </a:solidFill>
                <a:ln w="17463">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06" name="Line 828">
                  <a:extLst>
                    <a:ext uri="{FF2B5EF4-FFF2-40B4-BE49-F238E27FC236}">
                      <a16:creationId xmlns:a16="http://schemas.microsoft.com/office/drawing/2014/main" id="{9145DFB6-5399-1D95-A966-CB1AEF365C55}"/>
                    </a:ext>
                  </a:extLst>
                </p:cNvPr>
                <p:cNvSpPr>
                  <a:spLocks noChangeShapeType="1"/>
                </p:cNvSpPr>
                <p:nvPr/>
              </p:nvSpPr>
              <p:spPr bwMode="auto">
                <a:xfrm>
                  <a:off x="2544746" y="5155682"/>
                  <a:ext cx="27061" cy="0"/>
                </a:xfrm>
                <a:prstGeom prst="line">
                  <a:avLst/>
                </a:prstGeom>
                <a:solidFill>
                  <a:srgbClr val="6D9D0C"/>
                </a:solidFill>
                <a:ln w="17463">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07" name="Line 829">
                  <a:extLst>
                    <a:ext uri="{FF2B5EF4-FFF2-40B4-BE49-F238E27FC236}">
                      <a16:creationId xmlns:a16="http://schemas.microsoft.com/office/drawing/2014/main" id="{CD0E30F6-C503-ACB6-64E1-E90B14194E39}"/>
                    </a:ext>
                  </a:extLst>
                </p:cNvPr>
                <p:cNvSpPr>
                  <a:spLocks noChangeShapeType="1"/>
                </p:cNvSpPr>
                <p:nvPr/>
              </p:nvSpPr>
              <p:spPr bwMode="auto">
                <a:xfrm>
                  <a:off x="2571807" y="5155682"/>
                  <a:ext cx="27061" cy="0"/>
                </a:xfrm>
                <a:prstGeom prst="line">
                  <a:avLst/>
                </a:prstGeom>
                <a:solidFill>
                  <a:srgbClr val="6D9D0C"/>
                </a:solidFill>
                <a:ln w="17463">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08" name="Line 830">
                  <a:extLst>
                    <a:ext uri="{FF2B5EF4-FFF2-40B4-BE49-F238E27FC236}">
                      <a16:creationId xmlns:a16="http://schemas.microsoft.com/office/drawing/2014/main" id="{87E34282-5B91-4E5C-2E29-DF05F97F8B4B}"/>
                    </a:ext>
                  </a:extLst>
                </p:cNvPr>
                <p:cNvSpPr>
                  <a:spLocks noChangeShapeType="1"/>
                </p:cNvSpPr>
                <p:nvPr/>
              </p:nvSpPr>
              <p:spPr bwMode="auto">
                <a:xfrm>
                  <a:off x="2598867" y="5155682"/>
                  <a:ext cx="27061" cy="0"/>
                </a:xfrm>
                <a:prstGeom prst="line">
                  <a:avLst/>
                </a:prstGeom>
                <a:solidFill>
                  <a:srgbClr val="6D9D0C"/>
                </a:solidFill>
                <a:ln w="17463">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09" name="Line 831">
                  <a:extLst>
                    <a:ext uri="{FF2B5EF4-FFF2-40B4-BE49-F238E27FC236}">
                      <a16:creationId xmlns:a16="http://schemas.microsoft.com/office/drawing/2014/main" id="{0818F0DD-CC15-53CD-8629-FFA6E872CAD5}"/>
                    </a:ext>
                  </a:extLst>
                </p:cNvPr>
                <p:cNvSpPr>
                  <a:spLocks noChangeShapeType="1"/>
                </p:cNvSpPr>
                <p:nvPr/>
              </p:nvSpPr>
              <p:spPr bwMode="auto">
                <a:xfrm>
                  <a:off x="2625928" y="5155682"/>
                  <a:ext cx="30067" cy="0"/>
                </a:xfrm>
                <a:prstGeom prst="line">
                  <a:avLst/>
                </a:prstGeom>
                <a:solidFill>
                  <a:srgbClr val="6D9D0C"/>
                </a:solidFill>
                <a:ln w="17463">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10" name="Line 832">
                  <a:extLst>
                    <a:ext uri="{FF2B5EF4-FFF2-40B4-BE49-F238E27FC236}">
                      <a16:creationId xmlns:a16="http://schemas.microsoft.com/office/drawing/2014/main" id="{ED2A2380-6A70-5A9B-38CF-0F1B590ACE4A}"/>
                    </a:ext>
                  </a:extLst>
                </p:cNvPr>
                <p:cNvSpPr>
                  <a:spLocks noChangeShapeType="1"/>
                </p:cNvSpPr>
                <p:nvPr/>
              </p:nvSpPr>
              <p:spPr bwMode="auto">
                <a:xfrm>
                  <a:off x="2655995" y="5155682"/>
                  <a:ext cx="27061" cy="0"/>
                </a:xfrm>
                <a:prstGeom prst="line">
                  <a:avLst/>
                </a:prstGeom>
                <a:solidFill>
                  <a:srgbClr val="6D9D0C"/>
                </a:solidFill>
                <a:ln w="17463">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11" name="Line 833">
                  <a:extLst>
                    <a:ext uri="{FF2B5EF4-FFF2-40B4-BE49-F238E27FC236}">
                      <a16:creationId xmlns:a16="http://schemas.microsoft.com/office/drawing/2014/main" id="{640E443D-5143-8B94-F74B-CB3B9B20A7C7}"/>
                    </a:ext>
                  </a:extLst>
                </p:cNvPr>
                <p:cNvSpPr>
                  <a:spLocks noChangeShapeType="1"/>
                </p:cNvSpPr>
                <p:nvPr/>
              </p:nvSpPr>
              <p:spPr bwMode="auto">
                <a:xfrm>
                  <a:off x="2683056" y="5155682"/>
                  <a:ext cx="24054" cy="0"/>
                </a:xfrm>
                <a:prstGeom prst="line">
                  <a:avLst/>
                </a:prstGeom>
                <a:solidFill>
                  <a:srgbClr val="6D9D0C"/>
                </a:solidFill>
                <a:ln w="17463">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12" name="Line 834">
                  <a:extLst>
                    <a:ext uri="{FF2B5EF4-FFF2-40B4-BE49-F238E27FC236}">
                      <a16:creationId xmlns:a16="http://schemas.microsoft.com/office/drawing/2014/main" id="{BB5A53B9-9A49-0C6E-26EB-645CDA54094F}"/>
                    </a:ext>
                  </a:extLst>
                </p:cNvPr>
                <p:cNvSpPr>
                  <a:spLocks noChangeShapeType="1"/>
                </p:cNvSpPr>
                <p:nvPr/>
              </p:nvSpPr>
              <p:spPr bwMode="auto">
                <a:xfrm>
                  <a:off x="2707110" y="5155682"/>
                  <a:ext cx="27061" cy="0"/>
                </a:xfrm>
                <a:prstGeom prst="line">
                  <a:avLst/>
                </a:prstGeom>
                <a:solidFill>
                  <a:srgbClr val="6D9D0C"/>
                </a:solidFill>
                <a:ln w="17463">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13" name="Line 835">
                  <a:extLst>
                    <a:ext uri="{FF2B5EF4-FFF2-40B4-BE49-F238E27FC236}">
                      <a16:creationId xmlns:a16="http://schemas.microsoft.com/office/drawing/2014/main" id="{FD08539C-D65E-BE6E-635F-1C3B4DFD6816}"/>
                    </a:ext>
                  </a:extLst>
                </p:cNvPr>
                <p:cNvSpPr>
                  <a:spLocks noChangeShapeType="1"/>
                </p:cNvSpPr>
                <p:nvPr/>
              </p:nvSpPr>
              <p:spPr bwMode="auto">
                <a:xfrm>
                  <a:off x="2734170" y="5155682"/>
                  <a:ext cx="30067" cy="0"/>
                </a:xfrm>
                <a:prstGeom prst="line">
                  <a:avLst/>
                </a:prstGeom>
                <a:solidFill>
                  <a:srgbClr val="6D9D0C"/>
                </a:solidFill>
                <a:ln w="17463">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14" name="Line 836">
                  <a:extLst>
                    <a:ext uri="{FF2B5EF4-FFF2-40B4-BE49-F238E27FC236}">
                      <a16:creationId xmlns:a16="http://schemas.microsoft.com/office/drawing/2014/main" id="{59ED364E-D5E2-EC46-3526-1BDB7187A538}"/>
                    </a:ext>
                  </a:extLst>
                </p:cNvPr>
                <p:cNvSpPr>
                  <a:spLocks noChangeShapeType="1"/>
                </p:cNvSpPr>
                <p:nvPr/>
              </p:nvSpPr>
              <p:spPr bwMode="auto">
                <a:xfrm>
                  <a:off x="2764237" y="5155682"/>
                  <a:ext cx="24054" cy="0"/>
                </a:xfrm>
                <a:prstGeom prst="line">
                  <a:avLst/>
                </a:prstGeom>
                <a:solidFill>
                  <a:srgbClr val="6D9D0C"/>
                </a:solidFill>
                <a:ln w="17463">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15" name="Line 837">
                  <a:extLst>
                    <a:ext uri="{FF2B5EF4-FFF2-40B4-BE49-F238E27FC236}">
                      <a16:creationId xmlns:a16="http://schemas.microsoft.com/office/drawing/2014/main" id="{C621F0B0-E185-F7EB-B303-43BF5C10013C}"/>
                    </a:ext>
                  </a:extLst>
                </p:cNvPr>
                <p:cNvSpPr>
                  <a:spLocks noChangeShapeType="1"/>
                </p:cNvSpPr>
                <p:nvPr/>
              </p:nvSpPr>
              <p:spPr bwMode="auto">
                <a:xfrm>
                  <a:off x="2788291" y="5155682"/>
                  <a:ext cx="27061" cy="0"/>
                </a:xfrm>
                <a:prstGeom prst="line">
                  <a:avLst/>
                </a:prstGeom>
                <a:solidFill>
                  <a:srgbClr val="6D9D0C"/>
                </a:solidFill>
                <a:ln w="17463">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16" name="Line 838">
                  <a:extLst>
                    <a:ext uri="{FF2B5EF4-FFF2-40B4-BE49-F238E27FC236}">
                      <a16:creationId xmlns:a16="http://schemas.microsoft.com/office/drawing/2014/main" id="{E8CC2DE8-ABDE-AB07-B6F8-AE060B438DBF}"/>
                    </a:ext>
                  </a:extLst>
                </p:cNvPr>
                <p:cNvSpPr>
                  <a:spLocks noChangeShapeType="1"/>
                </p:cNvSpPr>
                <p:nvPr/>
              </p:nvSpPr>
              <p:spPr bwMode="auto">
                <a:xfrm>
                  <a:off x="2815352" y="5155682"/>
                  <a:ext cx="27061" cy="0"/>
                </a:xfrm>
                <a:prstGeom prst="line">
                  <a:avLst/>
                </a:prstGeom>
                <a:solidFill>
                  <a:srgbClr val="6D9D0C"/>
                </a:solidFill>
                <a:ln w="17463">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17" name="Line 839">
                  <a:extLst>
                    <a:ext uri="{FF2B5EF4-FFF2-40B4-BE49-F238E27FC236}">
                      <a16:creationId xmlns:a16="http://schemas.microsoft.com/office/drawing/2014/main" id="{A67493D9-933A-9A1E-9F73-234FCB9CBBFA}"/>
                    </a:ext>
                  </a:extLst>
                </p:cNvPr>
                <p:cNvSpPr>
                  <a:spLocks noChangeShapeType="1"/>
                </p:cNvSpPr>
                <p:nvPr/>
              </p:nvSpPr>
              <p:spPr bwMode="auto">
                <a:xfrm>
                  <a:off x="2842412" y="5155682"/>
                  <a:ext cx="27061" cy="0"/>
                </a:xfrm>
                <a:prstGeom prst="line">
                  <a:avLst/>
                </a:prstGeom>
                <a:solidFill>
                  <a:srgbClr val="6D9D0C"/>
                </a:solidFill>
                <a:ln w="17463">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18" name="Line 840">
                  <a:extLst>
                    <a:ext uri="{FF2B5EF4-FFF2-40B4-BE49-F238E27FC236}">
                      <a16:creationId xmlns:a16="http://schemas.microsoft.com/office/drawing/2014/main" id="{6B45746F-B696-49A5-AF4F-4F5483D574C2}"/>
                    </a:ext>
                  </a:extLst>
                </p:cNvPr>
                <p:cNvSpPr>
                  <a:spLocks noChangeShapeType="1"/>
                </p:cNvSpPr>
                <p:nvPr/>
              </p:nvSpPr>
              <p:spPr bwMode="auto">
                <a:xfrm>
                  <a:off x="2869473" y="5155682"/>
                  <a:ext cx="27061" cy="0"/>
                </a:xfrm>
                <a:prstGeom prst="line">
                  <a:avLst/>
                </a:prstGeom>
                <a:solidFill>
                  <a:srgbClr val="6D9D0C"/>
                </a:solidFill>
                <a:ln w="17463">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19" name="Line 841">
                  <a:extLst>
                    <a:ext uri="{FF2B5EF4-FFF2-40B4-BE49-F238E27FC236}">
                      <a16:creationId xmlns:a16="http://schemas.microsoft.com/office/drawing/2014/main" id="{BA42E376-8F10-13FD-446E-77114640E6B7}"/>
                    </a:ext>
                  </a:extLst>
                </p:cNvPr>
                <p:cNvSpPr>
                  <a:spLocks noChangeShapeType="1"/>
                </p:cNvSpPr>
                <p:nvPr/>
              </p:nvSpPr>
              <p:spPr bwMode="auto">
                <a:xfrm>
                  <a:off x="2896534" y="5155682"/>
                  <a:ext cx="27061" cy="0"/>
                </a:xfrm>
                <a:prstGeom prst="line">
                  <a:avLst/>
                </a:prstGeom>
                <a:solidFill>
                  <a:srgbClr val="6D9D0C"/>
                </a:solidFill>
                <a:ln w="17463">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20" name="Line 842">
                  <a:extLst>
                    <a:ext uri="{FF2B5EF4-FFF2-40B4-BE49-F238E27FC236}">
                      <a16:creationId xmlns:a16="http://schemas.microsoft.com/office/drawing/2014/main" id="{181C25C8-F68F-4089-C859-3D6DD1471DC4}"/>
                    </a:ext>
                  </a:extLst>
                </p:cNvPr>
                <p:cNvSpPr>
                  <a:spLocks noChangeShapeType="1"/>
                </p:cNvSpPr>
                <p:nvPr/>
              </p:nvSpPr>
              <p:spPr bwMode="auto">
                <a:xfrm>
                  <a:off x="2923594" y="5155682"/>
                  <a:ext cx="27061" cy="0"/>
                </a:xfrm>
                <a:prstGeom prst="line">
                  <a:avLst/>
                </a:prstGeom>
                <a:solidFill>
                  <a:srgbClr val="6D9D0C"/>
                </a:solidFill>
                <a:ln w="17463">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21" name="Line 843">
                  <a:extLst>
                    <a:ext uri="{FF2B5EF4-FFF2-40B4-BE49-F238E27FC236}">
                      <a16:creationId xmlns:a16="http://schemas.microsoft.com/office/drawing/2014/main" id="{BA1B82A2-3F63-F145-B0AD-F2C16E025CCE}"/>
                    </a:ext>
                  </a:extLst>
                </p:cNvPr>
                <p:cNvSpPr>
                  <a:spLocks noChangeShapeType="1"/>
                </p:cNvSpPr>
                <p:nvPr/>
              </p:nvSpPr>
              <p:spPr bwMode="auto">
                <a:xfrm>
                  <a:off x="2950655" y="5155682"/>
                  <a:ext cx="27061" cy="0"/>
                </a:xfrm>
                <a:prstGeom prst="line">
                  <a:avLst/>
                </a:prstGeom>
                <a:solidFill>
                  <a:srgbClr val="6D9D0C"/>
                </a:solidFill>
                <a:ln w="17463">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22" name="Line 844">
                  <a:extLst>
                    <a:ext uri="{FF2B5EF4-FFF2-40B4-BE49-F238E27FC236}">
                      <a16:creationId xmlns:a16="http://schemas.microsoft.com/office/drawing/2014/main" id="{15A206EA-6516-5FB6-0E05-E2415ABED36D}"/>
                    </a:ext>
                  </a:extLst>
                </p:cNvPr>
                <p:cNvSpPr>
                  <a:spLocks noChangeShapeType="1"/>
                </p:cNvSpPr>
                <p:nvPr/>
              </p:nvSpPr>
              <p:spPr bwMode="auto">
                <a:xfrm>
                  <a:off x="2977715" y="5155682"/>
                  <a:ext cx="27061" cy="0"/>
                </a:xfrm>
                <a:prstGeom prst="line">
                  <a:avLst/>
                </a:prstGeom>
                <a:solidFill>
                  <a:srgbClr val="6D9D0C"/>
                </a:solidFill>
                <a:ln w="17463">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23" name="Line 845">
                  <a:extLst>
                    <a:ext uri="{FF2B5EF4-FFF2-40B4-BE49-F238E27FC236}">
                      <a16:creationId xmlns:a16="http://schemas.microsoft.com/office/drawing/2014/main" id="{06DB3B61-59D1-AF6F-E86B-F0A0AAEEC0BB}"/>
                    </a:ext>
                  </a:extLst>
                </p:cNvPr>
                <p:cNvSpPr>
                  <a:spLocks noChangeShapeType="1"/>
                </p:cNvSpPr>
                <p:nvPr/>
              </p:nvSpPr>
              <p:spPr bwMode="auto">
                <a:xfrm>
                  <a:off x="3004776" y="5155682"/>
                  <a:ext cx="27061" cy="0"/>
                </a:xfrm>
                <a:prstGeom prst="line">
                  <a:avLst/>
                </a:prstGeom>
                <a:solidFill>
                  <a:srgbClr val="6D9D0C"/>
                </a:solidFill>
                <a:ln w="17463">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24" name="Line 846">
                  <a:extLst>
                    <a:ext uri="{FF2B5EF4-FFF2-40B4-BE49-F238E27FC236}">
                      <a16:creationId xmlns:a16="http://schemas.microsoft.com/office/drawing/2014/main" id="{4DFF2FFB-CFA4-BDDD-FA82-B5123FC158AC}"/>
                    </a:ext>
                  </a:extLst>
                </p:cNvPr>
                <p:cNvSpPr>
                  <a:spLocks noChangeShapeType="1"/>
                </p:cNvSpPr>
                <p:nvPr/>
              </p:nvSpPr>
              <p:spPr bwMode="auto">
                <a:xfrm>
                  <a:off x="3031836" y="5155682"/>
                  <a:ext cx="30067" cy="0"/>
                </a:xfrm>
                <a:prstGeom prst="line">
                  <a:avLst/>
                </a:prstGeom>
                <a:solidFill>
                  <a:srgbClr val="6D9D0C"/>
                </a:solidFill>
                <a:ln w="17463">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25" name="Line 847">
                  <a:extLst>
                    <a:ext uri="{FF2B5EF4-FFF2-40B4-BE49-F238E27FC236}">
                      <a16:creationId xmlns:a16="http://schemas.microsoft.com/office/drawing/2014/main" id="{91439A30-6A7C-E45E-7790-D02FF203D40A}"/>
                    </a:ext>
                  </a:extLst>
                </p:cNvPr>
                <p:cNvSpPr>
                  <a:spLocks noChangeShapeType="1"/>
                </p:cNvSpPr>
                <p:nvPr/>
              </p:nvSpPr>
              <p:spPr bwMode="auto">
                <a:xfrm>
                  <a:off x="3061904" y="5155682"/>
                  <a:ext cx="27061" cy="0"/>
                </a:xfrm>
                <a:prstGeom prst="line">
                  <a:avLst/>
                </a:prstGeom>
                <a:solidFill>
                  <a:srgbClr val="6D9D0C"/>
                </a:solidFill>
                <a:ln w="17463">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26" name="Line 848">
                  <a:extLst>
                    <a:ext uri="{FF2B5EF4-FFF2-40B4-BE49-F238E27FC236}">
                      <a16:creationId xmlns:a16="http://schemas.microsoft.com/office/drawing/2014/main" id="{C1064AA2-E4F7-5B83-F599-2660960EC2D6}"/>
                    </a:ext>
                  </a:extLst>
                </p:cNvPr>
                <p:cNvSpPr>
                  <a:spLocks noChangeShapeType="1"/>
                </p:cNvSpPr>
                <p:nvPr/>
              </p:nvSpPr>
              <p:spPr bwMode="auto">
                <a:xfrm>
                  <a:off x="3088964" y="5155682"/>
                  <a:ext cx="27061" cy="0"/>
                </a:xfrm>
                <a:prstGeom prst="line">
                  <a:avLst/>
                </a:prstGeom>
                <a:solidFill>
                  <a:srgbClr val="6D9D0C"/>
                </a:solidFill>
                <a:ln w="17463">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27" name="Line 849">
                  <a:extLst>
                    <a:ext uri="{FF2B5EF4-FFF2-40B4-BE49-F238E27FC236}">
                      <a16:creationId xmlns:a16="http://schemas.microsoft.com/office/drawing/2014/main" id="{5D8C3E9B-137E-3B88-3A07-78FB08466A7D}"/>
                    </a:ext>
                  </a:extLst>
                </p:cNvPr>
                <p:cNvSpPr>
                  <a:spLocks noChangeShapeType="1"/>
                </p:cNvSpPr>
                <p:nvPr/>
              </p:nvSpPr>
              <p:spPr bwMode="auto">
                <a:xfrm>
                  <a:off x="3116025" y="5155682"/>
                  <a:ext cx="24054" cy="0"/>
                </a:xfrm>
                <a:prstGeom prst="line">
                  <a:avLst/>
                </a:prstGeom>
                <a:solidFill>
                  <a:srgbClr val="6D9D0C"/>
                </a:solidFill>
                <a:ln w="17463">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28" name="Line 850">
                  <a:extLst>
                    <a:ext uri="{FF2B5EF4-FFF2-40B4-BE49-F238E27FC236}">
                      <a16:creationId xmlns:a16="http://schemas.microsoft.com/office/drawing/2014/main" id="{F1073ED4-9533-0181-D29D-F810DB55E67B}"/>
                    </a:ext>
                  </a:extLst>
                </p:cNvPr>
                <p:cNvSpPr>
                  <a:spLocks noChangeShapeType="1"/>
                </p:cNvSpPr>
                <p:nvPr/>
              </p:nvSpPr>
              <p:spPr bwMode="auto">
                <a:xfrm>
                  <a:off x="3140079" y="5155682"/>
                  <a:ext cx="30067" cy="0"/>
                </a:xfrm>
                <a:prstGeom prst="line">
                  <a:avLst/>
                </a:prstGeom>
                <a:solidFill>
                  <a:srgbClr val="6D9D0C"/>
                </a:solidFill>
                <a:ln w="17463">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29" name="Line 851">
                  <a:extLst>
                    <a:ext uri="{FF2B5EF4-FFF2-40B4-BE49-F238E27FC236}">
                      <a16:creationId xmlns:a16="http://schemas.microsoft.com/office/drawing/2014/main" id="{3FFBDBD8-D420-606F-C7CE-C06B8955C8FD}"/>
                    </a:ext>
                  </a:extLst>
                </p:cNvPr>
                <p:cNvSpPr>
                  <a:spLocks noChangeShapeType="1"/>
                </p:cNvSpPr>
                <p:nvPr/>
              </p:nvSpPr>
              <p:spPr bwMode="auto">
                <a:xfrm>
                  <a:off x="3170146" y="5155682"/>
                  <a:ext cx="27061" cy="0"/>
                </a:xfrm>
                <a:prstGeom prst="line">
                  <a:avLst/>
                </a:prstGeom>
                <a:solidFill>
                  <a:srgbClr val="6D9D0C"/>
                </a:solidFill>
                <a:ln w="17463">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30" name="Line 852">
                  <a:extLst>
                    <a:ext uri="{FF2B5EF4-FFF2-40B4-BE49-F238E27FC236}">
                      <a16:creationId xmlns:a16="http://schemas.microsoft.com/office/drawing/2014/main" id="{E45789E4-B4AA-8A12-B35B-0A4445E4ACEF}"/>
                    </a:ext>
                  </a:extLst>
                </p:cNvPr>
                <p:cNvSpPr>
                  <a:spLocks noChangeShapeType="1"/>
                </p:cNvSpPr>
                <p:nvPr/>
              </p:nvSpPr>
              <p:spPr bwMode="auto">
                <a:xfrm>
                  <a:off x="3197207" y="5155682"/>
                  <a:ext cx="24054" cy="0"/>
                </a:xfrm>
                <a:prstGeom prst="line">
                  <a:avLst/>
                </a:prstGeom>
                <a:solidFill>
                  <a:srgbClr val="6D9D0C"/>
                </a:solidFill>
                <a:ln w="17463">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31" name="Line 853">
                  <a:extLst>
                    <a:ext uri="{FF2B5EF4-FFF2-40B4-BE49-F238E27FC236}">
                      <a16:creationId xmlns:a16="http://schemas.microsoft.com/office/drawing/2014/main" id="{FABC7BA1-F103-66EF-3CCB-6DD7A0EEE21F}"/>
                    </a:ext>
                  </a:extLst>
                </p:cNvPr>
                <p:cNvSpPr>
                  <a:spLocks noChangeShapeType="1"/>
                </p:cNvSpPr>
                <p:nvPr/>
              </p:nvSpPr>
              <p:spPr bwMode="auto">
                <a:xfrm>
                  <a:off x="3221260" y="5155682"/>
                  <a:ext cx="27061" cy="0"/>
                </a:xfrm>
                <a:prstGeom prst="line">
                  <a:avLst/>
                </a:prstGeom>
                <a:solidFill>
                  <a:srgbClr val="6D9D0C"/>
                </a:solidFill>
                <a:ln w="17463">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32" name="Line 854">
                  <a:extLst>
                    <a:ext uri="{FF2B5EF4-FFF2-40B4-BE49-F238E27FC236}">
                      <a16:creationId xmlns:a16="http://schemas.microsoft.com/office/drawing/2014/main" id="{573BFCE9-02B0-8DF4-EC9A-00CEC0D8996A}"/>
                    </a:ext>
                  </a:extLst>
                </p:cNvPr>
                <p:cNvSpPr>
                  <a:spLocks noChangeShapeType="1"/>
                </p:cNvSpPr>
                <p:nvPr/>
              </p:nvSpPr>
              <p:spPr bwMode="auto">
                <a:xfrm>
                  <a:off x="3248321" y="5155682"/>
                  <a:ext cx="30067" cy="0"/>
                </a:xfrm>
                <a:prstGeom prst="line">
                  <a:avLst/>
                </a:prstGeom>
                <a:solidFill>
                  <a:srgbClr val="6D9D0C"/>
                </a:solidFill>
                <a:ln w="17463">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33" name="Line 855">
                  <a:extLst>
                    <a:ext uri="{FF2B5EF4-FFF2-40B4-BE49-F238E27FC236}">
                      <a16:creationId xmlns:a16="http://schemas.microsoft.com/office/drawing/2014/main" id="{EBDDB6C7-5018-795D-F4DC-EABA63AAEFE9}"/>
                    </a:ext>
                  </a:extLst>
                </p:cNvPr>
                <p:cNvSpPr>
                  <a:spLocks noChangeShapeType="1"/>
                </p:cNvSpPr>
                <p:nvPr/>
              </p:nvSpPr>
              <p:spPr bwMode="auto">
                <a:xfrm>
                  <a:off x="3278388" y="5155682"/>
                  <a:ext cx="24054" cy="0"/>
                </a:xfrm>
                <a:prstGeom prst="line">
                  <a:avLst/>
                </a:prstGeom>
                <a:solidFill>
                  <a:srgbClr val="6D9D0C"/>
                </a:solidFill>
                <a:ln w="17463">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34" name="Line 856">
                  <a:extLst>
                    <a:ext uri="{FF2B5EF4-FFF2-40B4-BE49-F238E27FC236}">
                      <a16:creationId xmlns:a16="http://schemas.microsoft.com/office/drawing/2014/main" id="{2C9CE71C-6715-176E-364A-4F40521E7E63}"/>
                    </a:ext>
                  </a:extLst>
                </p:cNvPr>
                <p:cNvSpPr>
                  <a:spLocks noChangeShapeType="1"/>
                </p:cNvSpPr>
                <p:nvPr/>
              </p:nvSpPr>
              <p:spPr bwMode="auto">
                <a:xfrm>
                  <a:off x="3302442" y="5155682"/>
                  <a:ext cx="27061" cy="0"/>
                </a:xfrm>
                <a:prstGeom prst="line">
                  <a:avLst/>
                </a:prstGeom>
                <a:solidFill>
                  <a:srgbClr val="6D9D0C"/>
                </a:solidFill>
                <a:ln w="17463">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35" name="Line 857">
                  <a:extLst>
                    <a:ext uri="{FF2B5EF4-FFF2-40B4-BE49-F238E27FC236}">
                      <a16:creationId xmlns:a16="http://schemas.microsoft.com/office/drawing/2014/main" id="{CF37706B-59E4-1AC8-273B-A3DDDAB19E20}"/>
                    </a:ext>
                  </a:extLst>
                </p:cNvPr>
                <p:cNvSpPr>
                  <a:spLocks noChangeShapeType="1"/>
                </p:cNvSpPr>
                <p:nvPr/>
              </p:nvSpPr>
              <p:spPr bwMode="auto">
                <a:xfrm>
                  <a:off x="3329503" y="5155682"/>
                  <a:ext cx="30067" cy="0"/>
                </a:xfrm>
                <a:prstGeom prst="line">
                  <a:avLst/>
                </a:prstGeom>
                <a:solidFill>
                  <a:srgbClr val="6D9D0C"/>
                </a:solidFill>
                <a:ln w="17463">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36" name="Line 858">
                  <a:extLst>
                    <a:ext uri="{FF2B5EF4-FFF2-40B4-BE49-F238E27FC236}">
                      <a16:creationId xmlns:a16="http://schemas.microsoft.com/office/drawing/2014/main" id="{9D8679ED-3266-EFEF-0FE2-D8FAC7B63893}"/>
                    </a:ext>
                  </a:extLst>
                </p:cNvPr>
                <p:cNvSpPr>
                  <a:spLocks noChangeShapeType="1"/>
                </p:cNvSpPr>
                <p:nvPr/>
              </p:nvSpPr>
              <p:spPr bwMode="auto">
                <a:xfrm>
                  <a:off x="3359570" y="5155682"/>
                  <a:ext cx="24054" cy="0"/>
                </a:xfrm>
                <a:prstGeom prst="line">
                  <a:avLst/>
                </a:prstGeom>
                <a:solidFill>
                  <a:srgbClr val="6D9D0C"/>
                </a:solidFill>
                <a:ln w="17463">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37" name="Line 859">
                  <a:extLst>
                    <a:ext uri="{FF2B5EF4-FFF2-40B4-BE49-F238E27FC236}">
                      <a16:creationId xmlns:a16="http://schemas.microsoft.com/office/drawing/2014/main" id="{9DCCE220-6858-A98B-D2DF-5209A2DF0A42}"/>
                    </a:ext>
                  </a:extLst>
                </p:cNvPr>
                <p:cNvSpPr>
                  <a:spLocks noChangeShapeType="1"/>
                </p:cNvSpPr>
                <p:nvPr/>
              </p:nvSpPr>
              <p:spPr bwMode="auto">
                <a:xfrm>
                  <a:off x="3383624" y="5155682"/>
                  <a:ext cx="27061" cy="0"/>
                </a:xfrm>
                <a:prstGeom prst="line">
                  <a:avLst/>
                </a:prstGeom>
                <a:solidFill>
                  <a:srgbClr val="6D9D0C"/>
                </a:solidFill>
                <a:ln w="17463">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38" name="Line 860">
                  <a:extLst>
                    <a:ext uri="{FF2B5EF4-FFF2-40B4-BE49-F238E27FC236}">
                      <a16:creationId xmlns:a16="http://schemas.microsoft.com/office/drawing/2014/main" id="{5A16433F-0142-8DE2-6394-091CD92ECC1D}"/>
                    </a:ext>
                  </a:extLst>
                </p:cNvPr>
                <p:cNvSpPr>
                  <a:spLocks noChangeShapeType="1"/>
                </p:cNvSpPr>
                <p:nvPr/>
              </p:nvSpPr>
              <p:spPr bwMode="auto">
                <a:xfrm>
                  <a:off x="3410684" y="5155682"/>
                  <a:ext cx="27061" cy="0"/>
                </a:xfrm>
                <a:prstGeom prst="line">
                  <a:avLst/>
                </a:prstGeom>
                <a:solidFill>
                  <a:srgbClr val="6D9D0C"/>
                </a:solidFill>
                <a:ln w="17463">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39" name="Line 861">
                  <a:extLst>
                    <a:ext uri="{FF2B5EF4-FFF2-40B4-BE49-F238E27FC236}">
                      <a16:creationId xmlns:a16="http://schemas.microsoft.com/office/drawing/2014/main" id="{A59C91C7-95EB-1980-DE95-971C5D888DE0}"/>
                    </a:ext>
                  </a:extLst>
                </p:cNvPr>
                <p:cNvSpPr>
                  <a:spLocks noChangeShapeType="1"/>
                </p:cNvSpPr>
                <p:nvPr/>
              </p:nvSpPr>
              <p:spPr bwMode="auto">
                <a:xfrm>
                  <a:off x="3437745" y="5155682"/>
                  <a:ext cx="30067" cy="0"/>
                </a:xfrm>
                <a:prstGeom prst="line">
                  <a:avLst/>
                </a:prstGeom>
                <a:solidFill>
                  <a:srgbClr val="6D9D0C"/>
                </a:solidFill>
                <a:ln w="17463">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40" name="Line 862">
                  <a:extLst>
                    <a:ext uri="{FF2B5EF4-FFF2-40B4-BE49-F238E27FC236}">
                      <a16:creationId xmlns:a16="http://schemas.microsoft.com/office/drawing/2014/main" id="{315739BA-E09D-83D2-1E3D-E3599CB503F0}"/>
                    </a:ext>
                  </a:extLst>
                </p:cNvPr>
                <p:cNvSpPr>
                  <a:spLocks noChangeShapeType="1"/>
                </p:cNvSpPr>
                <p:nvPr/>
              </p:nvSpPr>
              <p:spPr bwMode="auto">
                <a:xfrm>
                  <a:off x="3467812" y="5155682"/>
                  <a:ext cx="27061" cy="0"/>
                </a:xfrm>
                <a:prstGeom prst="line">
                  <a:avLst/>
                </a:prstGeom>
                <a:solidFill>
                  <a:srgbClr val="6D9D0C"/>
                </a:solidFill>
                <a:ln w="17463">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41" name="Line 863">
                  <a:extLst>
                    <a:ext uri="{FF2B5EF4-FFF2-40B4-BE49-F238E27FC236}">
                      <a16:creationId xmlns:a16="http://schemas.microsoft.com/office/drawing/2014/main" id="{5B68DD7D-5B3B-1C8E-3AE3-8BDF111BA572}"/>
                    </a:ext>
                  </a:extLst>
                </p:cNvPr>
                <p:cNvSpPr>
                  <a:spLocks noChangeShapeType="1"/>
                </p:cNvSpPr>
                <p:nvPr/>
              </p:nvSpPr>
              <p:spPr bwMode="auto">
                <a:xfrm>
                  <a:off x="3494873" y="5155682"/>
                  <a:ext cx="27061" cy="0"/>
                </a:xfrm>
                <a:prstGeom prst="line">
                  <a:avLst/>
                </a:prstGeom>
                <a:solidFill>
                  <a:srgbClr val="6D9D0C"/>
                </a:solidFill>
                <a:ln w="17463">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42" name="Line 864">
                  <a:extLst>
                    <a:ext uri="{FF2B5EF4-FFF2-40B4-BE49-F238E27FC236}">
                      <a16:creationId xmlns:a16="http://schemas.microsoft.com/office/drawing/2014/main" id="{A53E724C-E764-AAAA-1709-EED5A5CBD1F9}"/>
                    </a:ext>
                  </a:extLst>
                </p:cNvPr>
                <p:cNvSpPr>
                  <a:spLocks noChangeShapeType="1"/>
                </p:cNvSpPr>
                <p:nvPr/>
              </p:nvSpPr>
              <p:spPr bwMode="auto">
                <a:xfrm>
                  <a:off x="3521933" y="5155682"/>
                  <a:ext cx="24054" cy="0"/>
                </a:xfrm>
                <a:prstGeom prst="line">
                  <a:avLst/>
                </a:prstGeom>
                <a:solidFill>
                  <a:srgbClr val="6D9D0C"/>
                </a:solidFill>
                <a:ln w="17463">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43" name="Line 865">
                  <a:extLst>
                    <a:ext uri="{FF2B5EF4-FFF2-40B4-BE49-F238E27FC236}">
                      <a16:creationId xmlns:a16="http://schemas.microsoft.com/office/drawing/2014/main" id="{0421FAA2-93D0-4A98-1D7C-C7B20E8A297C}"/>
                    </a:ext>
                  </a:extLst>
                </p:cNvPr>
                <p:cNvSpPr>
                  <a:spLocks noChangeShapeType="1"/>
                </p:cNvSpPr>
                <p:nvPr/>
              </p:nvSpPr>
              <p:spPr bwMode="auto">
                <a:xfrm>
                  <a:off x="3545987" y="5155682"/>
                  <a:ext cx="30067" cy="0"/>
                </a:xfrm>
                <a:prstGeom prst="line">
                  <a:avLst/>
                </a:prstGeom>
                <a:solidFill>
                  <a:srgbClr val="6D9D0C"/>
                </a:solidFill>
                <a:ln w="17463">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44" name="Line 866">
                  <a:extLst>
                    <a:ext uri="{FF2B5EF4-FFF2-40B4-BE49-F238E27FC236}">
                      <a16:creationId xmlns:a16="http://schemas.microsoft.com/office/drawing/2014/main" id="{9BD76A1D-3A76-628F-EA49-D94B06B7BB6A}"/>
                    </a:ext>
                  </a:extLst>
                </p:cNvPr>
                <p:cNvSpPr>
                  <a:spLocks noChangeShapeType="1"/>
                </p:cNvSpPr>
                <p:nvPr/>
              </p:nvSpPr>
              <p:spPr bwMode="auto">
                <a:xfrm>
                  <a:off x="3576055" y="5155682"/>
                  <a:ext cx="27061" cy="0"/>
                </a:xfrm>
                <a:prstGeom prst="line">
                  <a:avLst/>
                </a:prstGeom>
                <a:solidFill>
                  <a:srgbClr val="6D9D0C"/>
                </a:solidFill>
                <a:ln w="17463">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45" name="Line 867">
                  <a:extLst>
                    <a:ext uri="{FF2B5EF4-FFF2-40B4-BE49-F238E27FC236}">
                      <a16:creationId xmlns:a16="http://schemas.microsoft.com/office/drawing/2014/main" id="{E1C953E5-4546-880C-B1D6-95E319065373}"/>
                    </a:ext>
                  </a:extLst>
                </p:cNvPr>
                <p:cNvSpPr>
                  <a:spLocks noChangeShapeType="1"/>
                </p:cNvSpPr>
                <p:nvPr/>
              </p:nvSpPr>
              <p:spPr bwMode="auto">
                <a:xfrm flipV="1">
                  <a:off x="3603115" y="5152813"/>
                  <a:ext cx="24054" cy="2869"/>
                </a:xfrm>
                <a:prstGeom prst="line">
                  <a:avLst/>
                </a:prstGeom>
                <a:solidFill>
                  <a:srgbClr val="6D9D0C"/>
                </a:solidFill>
                <a:ln w="17463">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46" name="Line 868">
                  <a:extLst>
                    <a:ext uri="{FF2B5EF4-FFF2-40B4-BE49-F238E27FC236}">
                      <a16:creationId xmlns:a16="http://schemas.microsoft.com/office/drawing/2014/main" id="{4A21DE81-5CAB-482C-C8FA-F45BEAD69577}"/>
                    </a:ext>
                  </a:extLst>
                </p:cNvPr>
                <p:cNvSpPr>
                  <a:spLocks noChangeShapeType="1"/>
                </p:cNvSpPr>
                <p:nvPr/>
              </p:nvSpPr>
              <p:spPr bwMode="auto">
                <a:xfrm>
                  <a:off x="3627169" y="5152813"/>
                  <a:ext cx="27061" cy="0"/>
                </a:xfrm>
                <a:prstGeom prst="line">
                  <a:avLst/>
                </a:prstGeom>
                <a:solidFill>
                  <a:srgbClr val="6D9D0C"/>
                </a:solidFill>
                <a:ln w="17463">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47" name="Line 869">
                  <a:extLst>
                    <a:ext uri="{FF2B5EF4-FFF2-40B4-BE49-F238E27FC236}">
                      <a16:creationId xmlns:a16="http://schemas.microsoft.com/office/drawing/2014/main" id="{43B28F06-26D3-B7A4-BCBB-98B3CC12CE5C}"/>
                    </a:ext>
                  </a:extLst>
                </p:cNvPr>
                <p:cNvSpPr>
                  <a:spLocks noChangeShapeType="1"/>
                </p:cNvSpPr>
                <p:nvPr/>
              </p:nvSpPr>
              <p:spPr bwMode="auto">
                <a:xfrm>
                  <a:off x="3654230" y="5152813"/>
                  <a:ext cx="30067" cy="0"/>
                </a:xfrm>
                <a:prstGeom prst="line">
                  <a:avLst/>
                </a:prstGeom>
                <a:solidFill>
                  <a:srgbClr val="6D9D0C"/>
                </a:solidFill>
                <a:ln w="17463">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48" name="Line 870">
                  <a:extLst>
                    <a:ext uri="{FF2B5EF4-FFF2-40B4-BE49-F238E27FC236}">
                      <a16:creationId xmlns:a16="http://schemas.microsoft.com/office/drawing/2014/main" id="{3F40EF7C-11EC-A2A4-9280-F80CAF233C51}"/>
                    </a:ext>
                  </a:extLst>
                </p:cNvPr>
                <p:cNvSpPr>
                  <a:spLocks noChangeShapeType="1"/>
                </p:cNvSpPr>
                <p:nvPr/>
              </p:nvSpPr>
              <p:spPr bwMode="auto">
                <a:xfrm>
                  <a:off x="3684297" y="5152813"/>
                  <a:ext cx="24054" cy="0"/>
                </a:xfrm>
                <a:prstGeom prst="line">
                  <a:avLst/>
                </a:prstGeom>
                <a:solidFill>
                  <a:srgbClr val="6D9D0C"/>
                </a:solidFill>
                <a:ln w="17463">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49" name="Line 871">
                  <a:extLst>
                    <a:ext uri="{FF2B5EF4-FFF2-40B4-BE49-F238E27FC236}">
                      <a16:creationId xmlns:a16="http://schemas.microsoft.com/office/drawing/2014/main" id="{16CBD78A-D082-FE58-CEBB-59BA5F2AC542}"/>
                    </a:ext>
                  </a:extLst>
                </p:cNvPr>
                <p:cNvSpPr>
                  <a:spLocks noChangeShapeType="1"/>
                </p:cNvSpPr>
                <p:nvPr/>
              </p:nvSpPr>
              <p:spPr bwMode="auto">
                <a:xfrm>
                  <a:off x="3708351" y="5152813"/>
                  <a:ext cx="27061" cy="0"/>
                </a:xfrm>
                <a:prstGeom prst="line">
                  <a:avLst/>
                </a:prstGeom>
                <a:solidFill>
                  <a:srgbClr val="6D9D0C"/>
                </a:solidFill>
                <a:ln w="17463">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50" name="Line 872">
                  <a:extLst>
                    <a:ext uri="{FF2B5EF4-FFF2-40B4-BE49-F238E27FC236}">
                      <a16:creationId xmlns:a16="http://schemas.microsoft.com/office/drawing/2014/main" id="{D7AC73BA-A29A-2D8C-C976-88EDC02DC259}"/>
                    </a:ext>
                  </a:extLst>
                </p:cNvPr>
                <p:cNvSpPr>
                  <a:spLocks noChangeShapeType="1"/>
                </p:cNvSpPr>
                <p:nvPr/>
              </p:nvSpPr>
              <p:spPr bwMode="auto">
                <a:xfrm>
                  <a:off x="3735411" y="5152813"/>
                  <a:ext cx="30067" cy="0"/>
                </a:xfrm>
                <a:prstGeom prst="line">
                  <a:avLst/>
                </a:prstGeom>
                <a:solidFill>
                  <a:srgbClr val="6D9D0C"/>
                </a:solidFill>
                <a:ln w="17463">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51" name="Line 873">
                  <a:extLst>
                    <a:ext uri="{FF2B5EF4-FFF2-40B4-BE49-F238E27FC236}">
                      <a16:creationId xmlns:a16="http://schemas.microsoft.com/office/drawing/2014/main" id="{51A60C3B-1DE0-7FBB-CE7E-5DC9A2EE0E32}"/>
                    </a:ext>
                  </a:extLst>
                </p:cNvPr>
                <p:cNvSpPr>
                  <a:spLocks noChangeShapeType="1"/>
                </p:cNvSpPr>
                <p:nvPr/>
              </p:nvSpPr>
              <p:spPr bwMode="auto">
                <a:xfrm>
                  <a:off x="3765479" y="5152813"/>
                  <a:ext cx="24054" cy="0"/>
                </a:xfrm>
                <a:prstGeom prst="line">
                  <a:avLst/>
                </a:prstGeom>
                <a:solidFill>
                  <a:srgbClr val="6D9D0C"/>
                </a:solidFill>
                <a:ln w="17463">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52" name="Line 874">
                  <a:extLst>
                    <a:ext uri="{FF2B5EF4-FFF2-40B4-BE49-F238E27FC236}">
                      <a16:creationId xmlns:a16="http://schemas.microsoft.com/office/drawing/2014/main" id="{BF45A787-C8FB-D4E8-4C6E-2796EC855DDC}"/>
                    </a:ext>
                  </a:extLst>
                </p:cNvPr>
                <p:cNvSpPr>
                  <a:spLocks noChangeShapeType="1"/>
                </p:cNvSpPr>
                <p:nvPr/>
              </p:nvSpPr>
              <p:spPr bwMode="auto">
                <a:xfrm flipV="1">
                  <a:off x="3789532" y="5149944"/>
                  <a:ext cx="27061" cy="2869"/>
                </a:xfrm>
                <a:prstGeom prst="line">
                  <a:avLst/>
                </a:prstGeom>
                <a:solidFill>
                  <a:srgbClr val="6D9D0C"/>
                </a:solidFill>
                <a:ln w="17463">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53" name="Line 875">
                  <a:extLst>
                    <a:ext uri="{FF2B5EF4-FFF2-40B4-BE49-F238E27FC236}">
                      <a16:creationId xmlns:a16="http://schemas.microsoft.com/office/drawing/2014/main" id="{C624B3D0-58D7-891A-4CE7-C891CB9DC1BA}"/>
                    </a:ext>
                  </a:extLst>
                </p:cNvPr>
                <p:cNvSpPr>
                  <a:spLocks noChangeShapeType="1"/>
                </p:cNvSpPr>
                <p:nvPr/>
              </p:nvSpPr>
              <p:spPr bwMode="auto">
                <a:xfrm>
                  <a:off x="3816593" y="5149944"/>
                  <a:ext cx="27061" cy="0"/>
                </a:xfrm>
                <a:prstGeom prst="line">
                  <a:avLst/>
                </a:prstGeom>
                <a:solidFill>
                  <a:srgbClr val="6D9D0C"/>
                </a:solidFill>
                <a:ln w="17463">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54" name="Line 876">
                  <a:extLst>
                    <a:ext uri="{FF2B5EF4-FFF2-40B4-BE49-F238E27FC236}">
                      <a16:creationId xmlns:a16="http://schemas.microsoft.com/office/drawing/2014/main" id="{F0EDFD88-4ED2-FF67-D596-2E63F41418A8}"/>
                    </a:ext>
                  </a:extLst>
                </p:cNvPr>
                <p:cNvSpPr>
                  <a:spLocks noChangeShapeType="1"/>
                </p:cNvSpPr>
                <p:nvPr/>
              </p:nvSpPr>
              <p:spPr bwMode="auto">
                <a:xfrm>
                  <a:off x="3843654" y="5149944"/>
                  <a:ext cx="30067" cy="0"/>
                </a:xfrm>
                <a:prstGeom prst="line">
                  <a:avLst/>
                </a:prstGeom>
                <a:solidFill>
                  <a:srgbClr val="6D9D0C"/>
                </a:solidFill>
                <a:ln w="17463">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55" name="Line 877">
                  <a:extLst>
                    <a:ext uri="{FF2B5EF4-FFF2-40B4-BE49-F238E27FC236}">
                      <a16:creationId xmlns:a16="http://schemas.microsoft.com/office/drawing/2014/main" id="{7662AB8F-01C1-7C0D-C6FA-F92E25132A54}"/>
                    </a:ext>
                  </a:extLst>
                </p:cNvPr>
                <p:cNvSpPr>
                  <a:spLocks noChangeShapeType="1"/>
                </p:cNvSpPr>
                <p:nvPr/>
              </p:nvSpPr>
              <p:spPr bwMode="auto">
                <a:xfrm>
                  <a:off x="3873721" y="5149944"/>
                  <a:ext cx="27061" cy="0"/>
                </a:xfrm>
                <a:prstGeom prst="line">
                  <a:avLst/>
                </a:prstGeom>
                <a:solidFill>
                  <a:srgbClr val="6D9D0C"/>
                </a:solidFill>
                <a:ln w="17463">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56" name="Line 878">
                  <a:extLst>
                    <a:ext uri="{FF2B5EF4-FFF2-40B4-BE49-F238E27FC236}">
                      <a16:creationId xmlns:a16="http://schemas.microsoft.com/office/drawing/2014/main" id="{9E8E9EE2-E003-A236-DE4B-CC5BCC9D604D}"/>
                    </a:ext>
                  </a:extLst>
                </p:cNvPr>
                <p:cNvSpPr>
                  <a:spLocks noChangeShapeType="1"/>
                </p:cNvSpPr>
                <p:nvPr/>
              </p:nvSpPr>
              <p:spPr bwMode="auto">
                <a:xfrm flipV="1">
                  <a:off x="3900781" y="5147075"/>
                  <a:ext cx="27061" cy="2869"/>
                </a:xfrm>
                <a:prstGeom prst="line">
                  <a:avLst/>
                </a:prstGeom>
                <a:solidFill>
                  <a:srgbClr val="6D9D0C"/>
                </a:solidFill>
                <a:ln w="17463">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57" name="Line 879">
                  <a:extLst>
                    <a:ext uri="{FF2B5EF4-FFF2-40B4-BE49-F238E27FC236}">
                      <a16:creationId xmlns:a16="http://schemas.microsoft.com/office/drawing/2014/main" id="{7E9FBE6C-D559-4F04-1A34-8814BE25BF55}"/>
                    </a:ext>
                  </a:extLst>
                </p:cNvPr>
                <p:cNvSpPr>
                  <a:spLocks noChangeShapeType="1"/>
                </p:cNvSpPr>
                <p:nvPr/>
              </p:nvSpPr>
              <p:spPr bwMode="auto">
                <a:xfrm>
                  <a:off x="3927842" y="5147075"/>
                  <a:ext cx="24054" cy="0"/>
                </a:xfrm>
                <a:prstGeom prst="line">
                  <a:avLst/>
                </a:prstGeom>
                <a:solidFill>
                  <a:srgbClr val="6D9D0C"/>
                </a:solidFill>
                <a:ln w="17463">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58" name="Line 880">
                  <a:extLst>
                    <a:ext uri="{FF2B5EF4-FFF2-40B4-BE49-F238E27FC236}">
                      <a16:creationId xmlns:a16="http://schemas.microsoft.com/office/drawing/2014/main" id="{53196E02-8A58-386E-35BE-0E71D4B35648}"/>
                    </a:ext>
                  </a:extLst>
                </p:cNvPr>
                <p:cNvSpPr>
                  <a:spLocks noChangeShapeType="1"/>
                </p:cNvSpPr>
                <p:nvPr/>
              </p:nvSpPr>
              <p:spPr bwMode="auto">
                <a:xfrm>
                  <a:off x="3951896" y="5147075"/>
                  <a:ext cx="30067" cy="0"/>
                </a:xfrm>
                <a:prstGeom prst="line">
                  <a:avLst/>
                </a:prstGeom>
                <a:solidFill>
                  <a:srgbClr val="6D9D0C"/>
                </a:solidFill>
                <a:ln w="17463">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59" name="Line 881">
                  <a:extLst>
                    <a:ext uri="{FF2B5EF4-FFF2-40B4-BE49-F238E27FC236}">
                      <a16:creationId xmlns:a16="http://schemas.microsoft.com/office/drawing/2014/main" id="{B43B923F-91E9-F79D-09E3-80E3C844EBA9}"/>
                    </a:ext>
                  </a:extLst>
                </p:cNvPr>
                <p:cNvSpPr>
                  <a:spLocks noChangeShapeType="1"/>
                </p:cNvSpPr>
                <p:nvPr/>
              </p:nvSpPr>
              <p:spPr bwMode="auto">
                <a:xfrm flipV="1">
                  <a:off x="3981963" y="5144205"/>
                  <a:ext cx="27061" cy="2869"/>
                </a:xfrm>
                <a:prstGeom prst="line">
                  <a:avLst/>
                </a:prstGeom>
                <a:solidFill>
                  <a:srgbClr val="6D9D0C"/>
                </a:solidFill>
                <a:ln w="17463">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60" name="Line 882">
                  <a:extLst>
                    <a:ext uri="{FF2B5EF4-FFF2-40B4-BE49-F238E27FC236}">
                      <a16:creationId xmlns:a16="http://schemas.microsoft.com/office/drawing/2014/main" id="{00FF0629-C825-2E07-AF37-D5FD6B676B76}"/>
                    </a:ext>
                  </a:extLst>
                </p:cNvPr>
                <p:cNvSpPr>
                  <a:spLocks noChangeShapeType="1"/>
                </p:cNvSpPr>
                <p:nvPr/>
              </p:nvSpPr>
              <p:spPr bwMode="auto">
                <a:xfrm>
                  <a:off x="4009024" y="5144205"/>
                  <a:ext cx="24054" cy="0"/>
                </a:xfrm>
                <a:prstGeom prst="line">
                  <a:avLst/>
                </a:prstGeom>
                <a:solidFill>
                  <a:srgbClr val="6D9D0C"/>
                </a:solidFill>
                <a:ln w="17463">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61" name="Line 883">
                  <a:extLst>
                    <a:ext uri="{FF2B5EF4-FFF2-40B4-BE49-F238E27FC236}">
                      <a16:creationId xmlns:a16="http://schemas.microsoft.com/office/drawing/2014/main" id="{2559BBA5-9BFB-556A-D4BB-49C42FDB3119}"/>
                    </a:ext>
                  </a:extLst>
                </p:cNvPr>
                <p:cNvSpPr>
                  <a:spLocks noChangeShapeType="1"/>
                </p:cNvSpPr>
                <p:nvPr/>
              </p:nvSpPr>
              <p:spPr bwMode="auto">
                <a:xfrm flipV="1">
                  <a:off x="4033078" y="5141336"/>
                  <a:ext cx="27061" cy="2869"/>
                </a:xfrm>
                <a:prstGeom prst="line">
                  <a:avLst/>
                </a:prstGeom>
                <a:solidFill>
                  <a:srgbClr val="6D9D0C"/>
                </a:solidFill>
                <a:ln w="17463">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62" name="Line 884">
                  <a:extLst>
                    <a:ext uri="{FF2B5EF4-FFF2-40B4-BE49-F238E27FC236}">
                      <a16:creationId xmlns:a16="http://schemas.microsoft.com/office/drawing/2014/main" id="{C6BDD99F-0103-651F-BCCB-FEDF047349FE}"/>
                    </a:ext>
                  </a:extLst>
                </p:cNvPr>
                <p:cNvSpPr>
                  <a:spLocks noChangeShapeType="1"/>
                </p:cNvSpPr>
                <p:nvPr/>
              </p:nvSpPr>
              <p:spPr bwMode="auto">
                <a:xfrm>
                  <a:off x="4060138" y="5141336"/>
                  <a:ext cx="30067" cy="0"/>
                </a:xfrm>
                <a:prstGeom prst="line">
                  <a:avLst/>
                </a:prstGeom>
                <a:solidFill>
                  <a:srgbClr val="6D9D0C"/>
                </a:solidFill>
                <a:ln w="17463">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63" name="Line 885">
                  <a:extLst>
                    <a:ext uri="{FF2B5EF4-FFF2-40B4-BE49-F238E27FC236}">
                      <a16:creationId xmlns:a16="http://schemas.microsoft.com/office/drawing/2014/main" id="{94037A7F-A8D1-744E-1943-CF8AA2E0EDFF}"/>
                    </a:ext>
                  </a:extLst>
                </p:cNvPr>
                <p:cNvSpPr>
                  <a:spLocks noChangeShapeType="1"/>
                </p:cNvSpPr>
                <p:nvPr/>
              </p:nvSpPr>
              <p:spPr bwMode="auto">
                <a:xfrm flipV="1">
                  <a:off x="4090205" y="5138467"/>
                  <a:ext cx="24054" cy="2869"/>
                </a:xfrm>
                <a:prstGeom prst="line">
                  <a:avLst/>
                </a:prstGeom>
                <a:solidFill>
                  <a:srgbClr val="6D9D0C"/>
                </a:solidFill>
                <a:ln w="17463">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64" name="Line 886">
                  <a:extLst>
                    <a:ext uri="{FF2B5EF4-FFF2-40B4-BE49-F238E27FC236}">
                      <a16:creationId xmlns:a16="http://schemas.microsoft.com/office/drawing/2014/main" id="{5CC883D5-BC2C-B9DE-D703-A7C56E6F41A4}"/>
                    </a:ext>
                  </a:extLst>
                </p:cNvPr>
                <p:cNvSpPr>
                  <a:spLocks noChangeShapeType="1"/>
                </p:cNvSpPr>
                <p:nvPr/>
              </p:nvSpPr>
              <p:spPr bwMode="auto">
                <a:xfrm flipV="1">
                  <a:off x="4114259" y="5135598"/>
                  <a:ext cx="27061" cy="2869"/>
                </a:xfrm>
                <a:prstGeom prst="line">
                  <a:avLst/>
                </a:prstGeom>
                <a:solidFill>
                  <a:srgbClr val="6D9D0C"/>
                </a:solidFill>
                <a:ln w="17463">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65" name="Line 887">
                  <a:extLst>
                    <a:ext uri="{FF2B5EF4-FFF2-40B4-BE49-F238E27FC236}">
                      <a16:creationId xmlns:a16="http://schemas.microsoft.com/office/drawing/2014/main" id="{D96C47B3-65D5-9937-FA60-19ED9CF623E7}"/>
                    </a:ext>
                  </a:extLst>
                </p:cNvPr>
                <p:cNvSpPr>
                  <a:spLocks noChangeShapeType="1"/>
                </p:cNvSpPr>
                <p:nvPr/>
              </p:nvSpPr>
              <p:spPr bwMode="auto">
                <a:xfrm flipV="1">
                  <a:off x="4141320" y="5132729"/>
                  <a:ext cx="30067" cy="2869"/>
                </a:xfrm>
                <a:prstGeom prst="line">
                  <a:avLst/>
                </a:prstGeom>
                <a:solidFill>
                  <a:srgbClr val="6D9D0C"/>
                </a:solidFill>
                <a:ln w="17463">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66" name="Line 888">
                  <a:extLst>
                    <a:ext uri="{FF2B5EF4-FFF2-40B4-BE49-F238E27FC236}">
                      <a16:creationId xmlns:a16="http://schemas.microsoft.com/office/drawing/2014/main" id="{3D09E3A2-ECAB-7A79-2C20-CDF1DC82EC49}"/>
                    </a:ext>
                  </a:extLst>
                </p:cNvPr>
                <p:cNvSpPr>
                  <a:spLocks noChangeShapeType="1"/>
                </p:cNvSpPr>
                <p:nvPr/>
              </p:nvSpPr>
              <p:spPr bwMode="auto">
                <a:xfrm flipV="1">
                  <a:off x="4171387" y="5129860"/>
                  <a:ext cx="24054" cy="2869"/>
                </a:xfrm>
                <a:prstGeom prst="line">
                  <a:avLst/>
                </a:prstGeom>
                <a:solidFill>
                  <a:srgbClr val="6D9D0C"/>
                </a:solidFill>
                <a:ln w="17463">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67" name="Line 889">
                  <a:extLst>
                    <a:ext uri="{FF2B5EF4-FFF2-40B4-BE49-F238E27FC236}">
                      <a16:creationId xmlns:a16="http://schemas.microsoft.com/office/drawing/2014/main" id="{0AB99F63-FC34-D8F8-3591-6DB098530D3D}"/>
                    </a:ext>
                  </a:extLst>
                </p:cNvPr>
                <p:cNvSpPr>
                  <a:spLocks noChangeShapeType="1"/>
                </p:cNvSpPr>
                <p:nvPr/>
              </p:nvSpPr>
              <p:spPr bwMode="auto">
                <a:xfrm flipV="1">
                  <a:off x="4195441" y="5126990"/>
                  <a:ext cx="27061" cy="2869"/>
                </a:xfrm>
                <a:prstGeom prst="line">
                  <a:avLst/>
                </a:prstGeom>
                <a:solidFill>
                  <a:srgbClr val="6D9D0C"/>
                </a:solidFill>
                <a:ln w="17463">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68" name="Line 890">
                  <a:extLst>
                    <a:ext uri="{FF2B5EF4-FFF2-40B4-BE49-F238E27FC236}">
                      <a16:creationId xmlns:a16="http://schemas.microsoft.com/office/drawing/2014/main" id="{F0805B28-2D93-71E5-C024-DBCE54FA02B8}"/>
                    </a:ext>
                  </a:extLst>
                </p:cNvPr>
                <p:cNvSpPr>
                  <a:spLocks noChangeShapeType="1"/>
                </p:cNvSpPr>
                <p:nvPr/>
              </p:nvSpPr>
              <p:spPr bwMode="auto">
                <a:xfrm flipV="1">
                  <a:off x="4222502" y="5124121"/>
                  <a:ext cx="27061" cy="2869"/>
                </a:xfrm>
                <a:prstGeom prst="line">
                  <a:avLst/>
                </a:prstGeom>
                <a:solidFill>
                  <a:srgbClr val="6D9D0C"/>
                </a:solidFill>
                <a:ln w="17463">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69" name="Line 891">
                  <a:extLst>
                    <a:ext uri="{FF2B5EF4-FFF2-40B4-BE49-F238E27FC236}">
                      <a16:creationId xmlns:a16="http://schemas.microsoft.com/office/drawing/2014/main" id="{A04CB808-9631-04DF-4B4A-DE1FB5B5670A}"/>
                    </a:ext>
                  </a:extLst>
                </p:cNvPr>
                <p:cNvSpPr>
                  <a:spLocks noChangeShapeType="1"/>
                </p:cNvSpPr>
                <p:nvPr/>
              </p:nvSpPr>
              <p:spPr bwMode="auto">
                <a:xfrm flipV="1">
                  <a:off x="4249562" y="5121252"/>
                  <a:ext cx="30067" cy="2869"/>
                </a:xfrm>
                <a:prstGeom prst="line">
                  <a:avLst/>
                </a:prstGeom>
                <a:solidFill>
                  <a:srgbClr val="6D9D0C"/>
                </a:solidFill>
                <a:ln w="17463">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70" name="Line 892">
                  <a:extLst>
                    <a:ext uri="{FF2B5EF4-FFF2-40B4-BE49-F238E27FC236}">
                      <a16:creationId xmlns:a16="http://schemas.microsoft.com/office/drawing/2014/main" id="{944FB851-D94A-958D-03D6-8DC8D1900DE8}"/>
                    </a:ext>
                  </a:extLst>
                </p:cNvPr>
                <p:cNvSpPr>
                  <a:spLocks noChangeShapeType="1"/>
                </p:cNvSpPr>
                <p:nvPr/>
              </p:nvSpPr>
              <p:spPr bwMode="auto">
                <a:xfrm flipV="1">
                  <a:off x="4279629" y="5115514"/>
                  <a:ext cx="27061" cy="5738"/>
                </a:xfrm>
                <a:prstGeom prst="line">
                  <a:avLst/>
                </a:prstGeom>
                <a:solidFill>
                  <a:srgbClr val="6D9D0C"/>
                </a:solidFill>
                <a:ln w="17463">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71" name="Line 893">
                  <a:extLst>
                    <a:ext uri="{FF2B5EF4-FFF2-40B4-BE49-F238E27FC236}">
                      <a16:creationId xmlns:a16="http://schemas.microsoft.com/office/drawing/2014/main" id="{48227C47-E164-47EB-F7FD-6166E6B7C829}"/>
                    </a:ext>
                  </a:extLst>
                </p:cNvPr>
                <p:cNvSpPr>
                  <a:spLocks noChangeShapeType="1"/>
                </p:cNvSpPr>
                <p:nvPr/>
              </p:nvSpPr>
              <p:spPr bwMode="auto">
                <a:xfrm flipV="1">
                  <a:off x="4306690" y="5109776"/>
                  <a:ext cx="27061" cy="5738"/>
                </a:xfrm>
                <a:prstGeom prst="line">
                  <a:avLst/>
                </a:prstGeom>
                <a:solidFill>
                  <a:srgbClr val="6D9D0C"/>
                </a:solidFill>
                <a:ln w="17463">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72" name="Line 894">
                  <a:extLst>
                    <a:ext uri="{FF2B5EF4-FFF2-40B4-BE49-F238E27FC236}">
                      <a16:creationId xmlns:a16="http://schemas.microsoft.com/office/drawing/2014/main" id="{D7A58450-C2A8-AF78-2DC4-C0A09558E5DF}"/>
                    </a:ext>
                  </a:extLst>
                </p:cNvPr>
                <p:cNvSpPr>
                  <a:spLocks noChangeShapeType="1"/>
                </p:cNvSpPr>
                <p:nvPr/>
              </p:nvSpPr>
              <p:spPr bwMode="auto">
                <a:xfrm flipV="1">
                  <a:off x="4333751" y="5106906"/>
                  <a:ext cx="24054" cy="2869"/>
                </a:xfrm>
                <a:prstGeom prst="line">
                  <a:avLst/>
                </a:prstGeom>
                <a:solidFill>
                  <a:srgbClr val="6D9D0C"/>
                </a:solidFill>
                <a:ln w="17463">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73" name="Line 895">
                  <a:extLst>
                    <a:ext uri="{FF2B5EF4-FFF2-40B4-BE49-F238E27FC236}">
                      <a16:creationId xmlns:a16="http://schemas.microsoft.com/office/drawing/2014/main" id="{61AA13A5-4FE6-052D-E7BB-1718816801B3}"/>
                    </a:ext>
                  </a:extLst>
                </p:cNvPr>
                <p:cNvSpPr>
                  <a:spLocks noChangeShapeType="1"/>
                </p:cNvSpPr>
                <p:nvPr/>
              </p:nvSpPr>
              <p:spPr bwMode="auto">
                <a:xfrm flipV="1">
                  <a:off x="4357804" y="5098299"/>
                  <a:ext cx="30067" cy="8607"/>
                </a:xfrm>
                <a:prstGeom prst="line">
                  <a:avLst/>
                </a:prstGeom>
                <a:solidFill>
                  <a:srgbClr val="6D9D0C"/>
                </a:solidFill>
                <a:ln w="17463">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74" name="Line 896">
                  <a:extLst>
                    <a:ext uri="{FF2B5EF4-FFF2-40B4-BE49-F238E27FC236}">
                      <a16:creationId xmlns:a16="http://schemas.microsoft.com/office/drawing/2014/main" id="{9EF4F618-ABEA-51D5-B4A8-90DB8823EAB9}"/>
                    </a:ext>
                  </a:extLst>
                </p:cNvPr>
                <p:cNvSpPr>
                  <a:spLocks noChangeShapeType="1"/>
                </p:cNvSpPr>
                <p:nvPr/>
              </p:nvSpPr>
              <p:spPr bwMode="auto">
                <a:xfrm flipV="1">
                  <a:off x="4387872" y="5092561"/>
                  <a:ext cx="27061" cy="5738"/>
                </a:xfrm>
                <a:prstGeom prst="line">
                  <a:avLst/>
                </a:prstGeom>
                <a:solidFill>
                  <a:srgbClr val="6D9D0C"/>
                </a:solidFill>
                <a:ln w="17463">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75" name="Line 897">
                  <a:extLst>
                    <a:ext uri="{FF2B5EF4-FFF2-40B4-BE49-F238E27FC236}">
                      <a16:creationId xmlns:a16="http://schemas.microsoft.com/office/drawing/2014/main" id="{4C058BA3-C886-831D-5A3B-51929C3DA639}"/>
                    </a:ext>
                  </a:extLst>
                </p:cNvPr>
                <p:cNvSpPr>
                  <a:spLocks noChangeShapeType="1"/>
                </p:cNvSpPr>
                <p:nvPr/>
              </p:nvSpPr>
              <p:spPr bwMode="auto">
                <a:xfrm flipV="1">
                  <a:off x="4414932" y="5086822"/>
                  <a:ext cx="24054" cy="5738"/>
                </a:xfrm>
                <a:prstGeom prst="line">
                  <a:avLst/>
                </a:prstGeom>
                <a:solidFill>
                  <a:srgbClr val="6D9D0C"/>
                </a:solidFill>
                <a:ln w="17463">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76" name="Line 898">
                  <a:extLst>
                    <a:ext uri="{FF2B5EF4-FFF2-40B4-BE49-F238E27FC236}">
                      <a16:creationId xmlns:a16="http://schemas.microsoft.com/office/drawing/2014/main" id="{20D878F0-7B29-F924-6E22-F810B7BB5C07}"/>
                    </a:ext>
                  </a:extLst>
                </p:cNvPr>
                <p:cNvSpPr>
                  <a:spLocks noChangeShapeType="1"/>
                </p:cNvSpPr>
                <p:nvPr/>
              </p:nvSpPr>
              <p:spPr bwMode="auto">
                <a:xfrm flipV="1">
                  <a:off x="4438986" y="5078215"/>
                  <a:ext cx="27061" cy="8607"/>
                </a:xfrm>
                <a:prstGeom prst="line">
                  <a:avLst/>
                </a:prstGeom>
                <a:solidFill>
                  <a:srgbClr val="6D9D0C"/>
                </a:solidFill>
                <a:ln w="17463">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77" name="Line 899">
                  <a:extLst>
                    <a:ext uri="{FF2B5EF4-FFF2-40B4-BE49-F238E27FC236}">
                      <a16:creationId xmlns:a16="http://schemas.microsoft.com/office/drawing/2014/main" id="{0E7CC56E-9098-38D5-4487-170F0391919F}"/>
                    </a:ext>
                  </a:extLst>
                </p:cNvPr>
                <p:cNvSpPr>
                  <a:spLocks noChangeShapeType="1"/>
                </p:cNvSpPr>
                <p:nvPr/>
              </p:nvSpPr>
              <p:spPr bwMode="auto">
                <a:xfrm flipV="1">
                  <a:off x="4466047" y="5066738"/>
                  <a:ext cx="30067" cy="11477"/>
                </a:xfrm>
                <a:prstGeom prst="line">
                  <a:avLst/>
                </a:prstGeom>
                <a:solidFill>
                  <a:srgbClr val="6D9D0C"/>
                </a:solidFill>
                <a:ln w="17463">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78" name="Line 900">
                  <a:extLst>
                    <a:ext uri="{FF2B5EF4-FFF2-40B4-BE49-F238E27FC236}">
                      <a16:creationId xmlns:a16="http://schemas.microsoft.com/office/drawing/2014/main" id="{20C00BD5-ED59-6ADD-2E41-8535AC0EAF6A}"/>
                    </a:ext>
                  </a:extLst>
                </p:cNvPr>
                <p:cNvSpPr>
                  <a:spLocks noChangeShapeType="1"/>
                </p:cNvSpPr>
                <p:nvPr/>
              </p:nvSpPr>
              <p:spPr bwMode="auto">
                <a:xfrm flipV="1">
                  <a:off x="4496114" y="5058131"/>
                  <a:ext cx="24054" cy="8607"/>
                </a:xfrm>
                <a:prstGeom prst="line">
                  <a:avLst/>
                </a:prstGeom>
                <a:solidFill>
                  <a:srgbClr val="6D9D0C"/>
                </a:solidFill>
                <a:ln w="17463">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79" name="Line 901">
                  <a:extLst>
                    <a:ext uri="{FF2B5EF4-FFF2-40B4-BE49-F238E27FC236}">
                      <a16:creationId xmlns:a16="http://schemas.microsoft.com/office/drawing/2014/main" id="{64CCB4C3-1E26-EBD6-2AB9-4B5DA00FD645}"/>
                    </a:ext>
                  </a:extLst>
                </p:cNvPr>
                <p:cNvSpPr>
                  <a:spLocks noChangeShapeType="1"/>
                </p:cNvSpPr>
                <p:nvPr/>
              </p:nvSpPr>
              <p:spPr bwMode="auto">
                <a:xfrm flipV="1">
                  <a:off x="4520168" y="5043785"/>
                  <a:ext cx="27061" cy="14346"/>
                </a:xfrm>
                <a:prstGeom prst="line">
                  <a:avLst/>
                </a:prstGeom>
                <a:solidFill>
                  <a:srgbClr val="6D9D0C"/>
                </a:solidFill>
                <a:ln w="17463">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80" name="Line 902">
                  <a:extLst>
                    <a:ext uri="{FF2B5EF4-FFF2-40B4-BE49-F238E27FC236}">
                      <a16:creationId xmlns:a16="http://schemas.microsoft.com/office/drawing/2014/main" id="{7675D859-17DA-C68E-F14E-A83A82E57689}"/>
                    </a:ext>
                  </a:extLst>
                </p:cNvPr>
                <p:cNvSpPr>
                  <a:spLocks noChangeShapeType="1"/>
                </p:cNvSpPr>
                <p:nvPr/>
              </p:nvSpPr>
              <p:spPr bwMode="auto">
                <a:xfrm flipV="1">
                  <a:off x="4547228" y="5029439"/>
                  <a:ext cx="30067" cy="14346"/>
                </a:xfrm>
                <a:prstGeom prst="line">
                  <a:avLst/>
                </a:prstGeom>
                <a:solidFill>
                  <a:srgbClr val="6D9D0C"/>
                </a:solidFill>
                <a:ln w="17463">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81" name="Line 903">
                  <a:extLst>
                    <a:ext uri="{FF2B5EF4-FFF2-40B4-BE49-F238E27FC236}">
                      <a16:creationId xmlns:a16="http://schemas.microsoft.com/office/drawing/2014/main" id="{7003EFCB-BCFA-ACC7-BA76-1357B6AB0D0D}"/>
                    </a:ext>
                  </a:extLst>
                </p:cNvPr>
                <p:cNvSpPr>
                  <a:spLocks noChangeShapeType="1"/>
                </p:cNvSpPr>
                <p:nvPr/>
              </p:nvSpPr>
              <p:spPr bwMode="auto">
                <a:xfrm flipV="1">
                  <a:off x="4577296" y="5015094"/>
                  <a:ext cx="24054" cy="14346"/>
                </a:xfrm>
                <a:prstGeom prst="line">
                  <a:avLst/>
                </a:prstGeom>
                <a:solidFill>
                  <a:srgbClr val="6D9D0C"/>
                </a:solidFill>
                <a:ln w="17463">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82" name="Line 904">
                  <a:extLst>
                    <a:ext uri="{FF2B5EF4-FFF2-40B4-BE49-F238E27FC236}">
                      <a16:creationId xmlns:a16="http://schemas.microsoft.com/office/drawing/2014/main" id="{D71C0143-A013-492C-E230-8C5F0B611504}"/>
                    </a:ext>
                  </a:extLst>
                </p:cNvPr>
                <p:cNvSpPr>
                  <a:spLocks noChangeShapeType="1"/>
                </p:cNvSpPr>
                <p:nvPr/>
              </p:nvSpPr>
              <p:spPr bwMode="auto">
                <a:xfrm flipV="1">
                  <a:off x="4601350" y="5000748"/>
                  <a:ext cx="27061" cy="14346"/>
                </a:xfrm>
                <a:prstGeom prst="line">
                  <a:avLst/>
                </a:prstGeom>
                <a:solidFill>
                  <a:srgbClr val="6D9D0C"/>
                </a:solidFill>
                <a:ln w="17463">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83" name="Line 905">
                  <a:extLst>
                    <a:ext uri="{FF2B5EF4-FFF2-40B4-BE49-F238E27FC236}">
                      <a16:creationId xmlns:a16="http://schemas.microsoft.com/office/drawing/2014/main" id="{3B0DDC11-BC90-533F-57ED-E478DD1E6209}"/>
                    </a:ext>
                  </a:extLst>
                </p:cNvPr>
                <p:cNvSpPr>
                  <a:spLocks noChangeShapeType="1"/>
                </p:cNvSpPr>
                <p:nvPr/>
              </p:nvSpPr>
              <p:spPr bwMode="auto">
                <a:xfrm flipV="1">
                  <a:off x="4628410" y="4983533"/>
                  <a:ext cx="27061" cy="17215"/>
                </a:xfrm>
                <a:prstGeom prst="line">
                  <a:avLst/>
                </a:prstGeom>
                <a:solidFill>
                  <a:srgbClr val="6D9D0C"/>
                </a:solidFill>
                <a:ln w="17463">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84" name="Line 906">
                  <a:extLst>
                    <a:ext uri="{FF2B5EF4-FFF2-40B4-BE49-F238E27FC236}">
                      <a16:creationId xmlns:a16="http://schemas.microsoft.com/office/drawing/2014/main" id="{464A43E1-0ACF-829C-50DE-D32722BC5A4A}"/>
                    </a:ext>
                  </a:extLst>
                </p:cNvPr>
                <p:cNvSpPr>
                  <a:spLocks noChangeShapeType="1"/>
                </p:cNvSpPr>
                <p:nvPr/>
              </p:nvSpPr>
              <p:spPr bwMode="auto">
                <a:xfrm flipV="1">
                  <a:off x="4655471" y="4963449"/>
                  <a:ext cx="30067" cy="20084"/>
                </a:xfrm>
                <a:prstGeom prst="line">
                  <a:avLst/>
                </a:prstGeom>
                <a:solidFill>
                  <a:srgbClr val="6D9D0C"/>
                </a:solidFill>
                <a:ln w="17463">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85" name="Line 907">
                  <a:extLst>
                    <a:ext uri="{FF2B5EF4-FFF2-40B4-BE49-F238E27FC236}">
                      <a16:creationId xmlns:a16="http://schemas.microsoft.com/office/drawing/2014/main" id="{6AB6E99C-3D19-8B5C-A0A6-1EF144A0DC85}"/>
                    </a:ext>
                  </a:extLst>
                </p:cNvPr>
                <p:cNvSpPr>
                  <a:spLocks noChangeShapeType="1"/>
                </p:cNvSpPr>
                <p:nvPr/>
              </p:nvSpPr>
              <p:spPr bwMode="auto">
                <a:xfrm flipV="1">
                  <a:off x="4685538" y="4940496"/>
                  <a:ext cx="27061" cy="22953"/>
                </a:xfrm>
                <a:prstGeom prst="line">
                  <a:avLst/>
                </a:prstGeom>
                <a:solidFill>
                  <a:srgbClr val="6D9D0C"/>
                </a:solidFill>
                <a:ln w="17463">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86" name="Line 908">
                  <a:extLst>
                    <a:ext uri="{FF2B5EF4-FFF2-40B4-BE49-F238E27FC236}">
                      <a16:creationId xmlns:a16="http://schemas.microsoft.com/office/drawing/2014/main" id="{169C32AF-4556-90E0-0DC6-F894471A1479}"/>
                    </a:ext>
                  </a:extLst>
                </p:cNvPr>
                <p:cNvSpPr>
                  <a:spLocks noChangeShapeType="1"/>
                </p:cNvSpPr>
                <p:nvPr/>
              </p:nvSpPr>
              <p:spPr bwMode="auto">
                <a:xfrm flipV="1">
                  <a:off x="4712599" y="4917542"/>
                  <a:ext cx="27061" cy="22953"/>
                </a:xfrm>
                <a:prstGeom prst="line">
                  <a:avLst/>
                </a:prstGeom>
                <a:solidFill>
                  <a:srgbClr val="6D9D0C"/>
                </a:solidFill>
                <a:ln w="17463">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87" name="Line 909">
                  <a:extLst>
                    <a:ext uri="{FF2B5EF4-FFF2-40B4-BE49-F238E27FC236}">
                      <a16:creationId xmlns:a16="http://schemas.microsoft.com/office/drawing/2014/main" id="{051C605C-5863-3419-B656-2D0154A79700}"/>
                    </a:ext>
                  </a:extLst>
                </p:cNvPr>
                <p:cNvSpPr>
                  <a:spLocks noChangeShapeType="1"/>
                </p:cNvSpPr>
                <p:nvPr/>
              </p:nvSpPr>
              <p:spPr bwMode="auto">
                <a:xfrm flipV="1">
                  <a:off x="4739659" y="4894589"/>
                  <a:ext cx="27061" cy="22953"/>
                </a:xfrm>
                <a:prstGeom prst="line">
                  <a:avLst/>
                </a:prstGeom>
                <a:solidFill>
                  <a:srgbClr val="6D9D0C"/>
                </a:solidFill>
                <a:ln w="17463">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88" name="Line 910">
                  <a:extLst>
                    <a:ext uri="{FF2B5EF4-FFF2-40B4-BE49-F238E27FC236}">
                      <a16:creationId xmlns:a16="http://schemas.microsoft.com/office/drawing/2014/main" id="{E5D740D5-4C84-ABC4-2FE6-50066ED5E067}"/>
                    </a:ext>
                  </a:extLst>
                </p:cNvPr>
                <p:cNvSpPr>
                  <a:spLocks noChangeShapeType="1"/>
                </p:cNvSpPr>
                <p:nvPr/>
              </p:nvSpPr>
              <p:spPr bwMode="auto">
                <a:xfrm flipV="1">
                  <a:off x="4766720" y="4865898"/>
                  <a:ext cx="27061" cy="28692"/>
                </a:xfrm>
                <a:prstGeom prst="line">
                  <a:avLst/>
                </a:prstGeom>
                <a:solidFill>
                  <a:srgbClr val="6D9D0C"/>
                </a:solidFill>
                <a:ln w="17463">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89" name="Line 911">
                  <a:extLst>
                    <a:ext uri="{FF2B5EF4-FFF2-40B4-BE49-F238E27FC236}">
                      <a16:creationId xmlns:a16="http://schemas.microsoft.com/office/drawing/2014/main" id="{AB1EBF47-5178-816E-A866-8B4EEB7D4898}"/>
                    </a:ext>
                  </a:extLst>
                </p:cNvPr>
                <p:cNvSpPr>
                  <a:spLocks noChangeShapeType="1"/>
                </p:cNvSpPr>
                <p:nvPr/>
              </p:nvSpPr>
              <p:spPr bwMode="auto">
                <a:xfrm flipV="1">
                  <a:off x="4793780" y="4831468"/>
                  <a:ext cx="27061" cy="34430"/>
                </a:xfrm>
                <a:prstGeom prst="line">
                  <a:avLst/>
                </a:prstGeom>
                <a:solidFill>
                  <a:srgbClr val="6D9D0C"/>
                </a:solidFill>
                <a:ln w="17463">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90" name="Line 912">
                  <a:extLst>
                    <a:ext uri="{FF2B5EF4-FFF2-40B4-BE49-F238E27FC236}">
                      <a16:creationId xmlns:a16="http://schemas.microsoft.com/office/drawing/2014/main" id="{4475A9A2-7F02-ED04-E3B9-0E831D743B3C}"/>
                    </a:ext>
                  </a:extLst>
                </p:cNvPr>
                <p:cNvSpPr>
                  <a:spLocks noChangeShapeType="1"/>
                </p:cNvSpPr>
                <p:nvPr/>
              </p:nvSpPr>
              <p:spPr bwMode="auto">
                <a:xfrm flipV="1">
                  <a:off x="4820841" y="4799907"/>
                  <a:ext cx="27061" cy="31561"/>
                </a:xfrm>
                <a:prstGeom prst="line">
                  <a:avLst/>
                </a:prstGeom>
                <a:solidFill>
                  <a:srgbClr val="6D9D0C"/>
                </a:solidFill>
                <a:ln w="17463">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91" name="Line 913">
                  <a:extLst>
                    <a:ext uri="{FF2B5EF4-FFF2-40B4-BE49-F238E27FC236}">
                      <a16:creationId xmlns:a16="http://schemas.microsoft.com/office/drawing/2014/main" id="{8D4DF159-6A35-0384-066C-B17D0B3D9BAB}"/>
                    </a:ext>
                  </a:extLst>
                </p:cNvPr>
                <p:cNvSpPr>
                  <a:spLocks noChangeShapeType="1"/>
                </p:cNvSpPr>
                <p:nvPr/>
              </p:nvSpPr>
              <p:spPr bwMode="auto">
                <a:xfrm flipV="1">
                  <a:off x="4847902" y="4762608"/>
                  <a:ext cx="24054" cy="37299"/>
                </a:xfrm>
                <a:prstGeom prst="line">
                  <a:avLst/>
                </a:prstGeom>
                <a:solidFill>
                  <a:srgbClr val="6D9D0C"/>
                </a:solidFill>
                <a:ln w="17463">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92" name="Line 914">
                  <a:extLst>
                    <a:ext uri="{FF2B5EF4-FFF2-40B4-BE49-F238E27FC236}">
                      <a16:creationId xmlns:a16="http://schemas.microsoft.com/office/drawing/2014/main" id="{168F2707-54C2-6C19-FF20-58613AE27C6C}"/>
                    </a:ext>
                  </a:extLst>
                </p:cNvPr>
                <p:cNvSpPr>
                  <a:spLocks noChangeShapeType="1"/>
                </p:cNvSpPr>
                <p:nvPr/>
              </p:nvSpPr>
              <p:spPr bwMode="auto">
                <a:xfrm flipV="1">
                  <a:off x="4871955" y="4725309"/>
                  <a:ext cx="30067" cy="37299"/>
                </a:xfrm>
                <a:prstGeom prst="line">
                  <a:avLst/>
                </a:prstGeom>
                <a:solidFill>
                  <a:srgbClr val="6D9D0C"/>
                </a:solidFill>
                <a:ln w="17463">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93" name="Line 915">
                  <a:extLst>
                    <a:ext uri="{FF2B5EF4-FFF2-40B4-BE49-F238E27FC236}">
                      <a16:creationId xmlns:a16="http://schemas.microsoft.com/office/drawing/2014/main" id="{B5CA627C-3B26-98ED-85DA-61C8BFADD193}"/>
                    </a:ext>
                  </a:extLst>
                </p:cNvPr>
                <p:cNvSpPr>
                  <a:spLocks noChangeShapeType="1"/>
                </p:cNvSpPr>
                <p:nvPr/>
              </p:nvSpPr>
              <p:spPr bwMode="auto">
                <a:xfrm flipV="1">
                  <a:off x="4902023" y="4679403"/>
                  <a:ext cx="27061" cy="45906"/>
                </a:xfrm>
                <a:prstGeom prst="line">
                  <a:avLst/>
                </a:prstGeom>
                <a:solidFill>
                  <a:srgbClr val="6D9D0C"/>
                </a:solidFill>
                <a:ln w="17463">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94" name="Line 916">
                  <a:extLst>
                    <a:ext uri="{FF2B5EF4-FFF2-40B4-BE49-F238E27FC236}">
                      <a16:creationId xmlns:a16="http://schemas.microsoft.com/office/drawing/2014/main" id="{C339B3C8-2254-66A8-04A1-8CCB4877D246}"/>
                    </a:ext>
                  </a:extLst>
                </p:cNvPr>
                <p:cNvSpPr>
                  <a:spLocks noChangeShapeType="1"/>
                </p:cNvSpPr>
                <p:nvPr/>
              </p:nvSpPr>
              <p:spPr bwMode="auto">
                <a:xfrm flipV="1">
                  <a:off x="4929083" y="4633496"/>
                  <a:ext cx="24054" cy="45906"/>
                </a:xfrm>
                <a:prstGeom prst="line">
                  <a:avLst/>
                </a:prstGeom>
                <a:solidFill>
                  <a:srgbClr val="6D9D0C"/>
                </a:solidFill>
                <a:ln w="17463">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95" name="Line 917">
                  <a:extLst>
                    <a:ext uri="{FF2B5EF4-FFF2-40B4-BE49-F238E27FC236}">
                      <a16:creationId xmlns:a16="http://schemas.microsoft.com/office/drawing/2014/main" id="{53292DAF-D9D7-AA3F-37BC-B88F8086BA85}"/>
                    </a:ext>
                  </a:extLst>
                </p:cNvPr>
                <p:cNvSpPr>
                  <a:spLocks noChangeShapeType="1"/>
                </p:cNvSpPr>
                <p:nvPr/>
              </p:nvSpPr>
              <p:spPr bwMode="auto">
                <a:xfrm flipV="1">
                  <a:off x="4953137" y="4581852"/>
                  <a:ext cx="27061" cy="51645"/>
                </a:xfrm>
                <a:prstGeom prst="line">
                  <a:avLst/>
                </a:prstGeom>
                <a:solidFill>
                  <a:srgbClr val="6D9D0C"/>
                </a:solidFill>
                <a:ln w="17463">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96" name="Line 918">
                  <a:extLst>
                    <a:ext uri="{FF2B5EF4-FFF2-40B4-BE49-F238E27FC236}">
                      <a16:creationId xmlns:a16="http://schemas.microsoft.com/office/drawing/2014/main" id="{927A4E70-5921-1DFD-A816-706C6D4A821C}"/>
                    </a:ext>
                  </a:extLst>
                </p:cNvPr>
                <p:cNvSpPr>
                  <a:spLocks noChangeShapeType="1"/>
                </p:cNvSpPr>
                <p:nvPr/>
              </p:nvSpPr>
              <p:spPr bwMode="auto">
                <a:xfrm flipV="1">
                  <a:off x="4980198" y="4533076"/>
                  <a:ext cx="30067" cy="48776"/>
                </a:xfrm>
                <a:prstGeom prst="line">
                  <a:avLst/>
                </a:prstGeom>
                <a:solidFill>
                  <a:srgbClr val="6D9D0C"/>
                </a:solidFill>
                <a:ln w="17463">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97" name="Line 919">
                  <a:extLst>
                    <a:ext uri="{FF2B5EF4-FFF2-40B4-BE49-F238E27FC236}">
                      <a16:creationId xmlns:a16="http://schemas.microsoft.com/office/drawing/2014/main" id="{733BBEAE-F258-D071-9369-9D98ACFC64E6}"/>
                    </a:ext>
                  </a:extLst>
                </p:cNvPr>
                <p:cNvSpPr>
                  <a:spLocks noChangeShapeType="1"/>
                </p:cNvSpPr>
                <p:nvPr/>
              </p:nvSpPr>
              <p:spPr bwMode="auto">
                <a:xfrm flipV="1">
                  <a:off x="5010265" y="4475693"/>
                  <a:ext cx="24054" cy="57383"/>
                </a:xfrm>
                <a:prstGeom prst="line">
                  <a:avLst/>
                </a:prstGeom>
                <a:solidFill>
                  <a:srgbClr val="6D9D0C"/>
                </a:solidFill>
                <a:ln w="17463">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98" name="Line 920">
                  <a:extLst>
                    <a:ext uri="{FF2B5EF4-FFF2-40B4-BE49-F238E27FC236}">
                      <a16:creationId xmlns:a16="http://schemas.microsoft.com/office/drawing/2014/main" id="{02FE855F-5663-0203-A0B6-5B9C8ECDD058}"/>
                    </a:ext>
                  </a:extLst>
                </p:cNvPr>
                <p:cNvSpPr>
                  <a:spLocks noChangeShapeType="1"/>
                </p:cNvSpPr>
                <p:nvPr/>
              </p:nvSpPr>
              <p:spPr bwMode="auto">
                <a:xfrm flipV="1">
                  <a:off x="5034319" y="4415441"/>
                  <a:ext cx="27061" cy="60252"/>
                </a:xfrm>
                <a:prstGeom prst="line">
                  <a:avLst/>
                </a:prstGeom>
                <a:solidFill>
                  <a:srgbClr val="6D9D0C"/>
                </a:solidFill>
                <a:ln w="17463">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99" name="Line 921">
                  <a:extLst>
                    <a:ext uri="{FF2B5EF4-FFF2-40B4-BE49-F238E27FC236}">
                      <a16:creationId xmlns:a16="http://schemas.microsoft.com/office/drawing/2014/main" id="{D1215F01-E239-FF39-3DCE-74C957488D56}"/>
                    </a:ext>
                  </a:extLst>
                </p:cNvPr>
                <p:cNvSpPr>
                  <a:spLocks noChangeShapeType="1"/>
                </p:cNvSpPr>
                <p:nvPr/>
              </p:nvSpPr>
              <p:spPr bwMode="auto">
                <a:xfrm flipV="1">
                  <a:off x="5061379" y="4352319"/>
                  <a:ext cx="30067" cy="63121"/>
                </a:xfrm>
                <a:prstGeom prst="line">
                  <a:avLst/>
                </a:prstGeom>
                <a:solidFill>
                  <a:srgbClr val="6D9D0C"/>
                </a:solidFill>
                <a:ln w="17463">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00" name="Line 922">
                  <a:extLst>
                    <a:ext uri="{FF2B5EF4-FFF2-40B4-BE49-F238E27FC236}">
                      <a16:creationId xmlns:a16="http://schemas.microsoft.com/office/drawing/2014/main" id="{71AB4731-75C3-23E0-267D-715AB8D81B08}"/>
                    </a:ext>
                  </a:extLst>
                </p:cNvPr>
                <p:cNvSpPr>
                  <a:spLocks noChangeShapeType="1"/>
                </p:cNvSpPr>
                <p:nvPr/>
              </p:nvSpPr>
              <p:spPr bwMode="auto">
                <a:xfrm flipV="1">
                  <a:off x="5091447" y="4289198"/>
                  <a:ext cx="27061" cy="63121"/>
                </a:xfrm>
                <a:prstGeom prst="line">
                  <a:avLst/>
                </a:prstGeom>
                <a:solidFill>
                  <a:srgbClr val="6D9D0C"/>
                </a:solidFill>
                <a:ln w="17463">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01" name="Line 923">
                  <a:extLst>
                    <a:ext uri="{FF2B5EF4-FFF2-40B4-BE49-F238E27FC236}">
                      <a16:creationId xmlns:a16="http://schemas.microsoft.com/office/drawing/2014/main" id="{73016287-4FC6-2224-EAB9-8E1FA2C46C69}"/>
                    </a:ext>
                  </a:extLst>
                </p:cNvPr>
                <p:cNvSpPr>
                  <a:spLocks noChangeShapeType="1"/>
                </p:cNvSpPr>
                <p:nvPr/>
              </p:nvSpPr>
              <p:spPr bwMode="auto">
                <a:xfrm flipV="1">
                  <a:off x="5118507" y="4223207"/>
                  <a:ext cx="27061" cy="65991"/>
                </a:xfrm>
                <a:prstGeom prst="line">
                  <a:avLst/>
                </a:prstGeom>
                <a:solidFill>
                  <a:srgbClr val="6D9D0C"/>
                </a:solidFill>
                <a:ln w="17463">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02" name="Line 924">
                  <a:extLst>
                    <a:ext uri="{FF2B5EF4-FFF2-40B4-BE49-F238E27FC236}">
                      <a16:creationId xmlns:a16="http://schemas.microsoft.com/office/drawing/2014/main" id="{DE125446-5BE9-11D9-015C-A98A06BE6428}"/>
                    </a:ext>
                  </a:extLst>
                </p:cNvPr>
                <p:cNvSpPr>
                  <a:spLocks noChangeShapeType="1"/>
                </p:cNvSpPr>
                <p:nvPr/>
              </p:nvSpPr>
              <p:spPr bwMode="auto">
                <a:xfrm flipV="1">
                  <a:off x="5145568" y="4151479"/>
                  <a:ext cx="27061" cy="71729"/>
                </a:xfrm>
                <a:prstGeom prst="line">
                  <a:avLst/>
                </a:prstGeom>
                <a:solidFill>
                  <a:srgbClr val="6D9D0C"/>
                </a:solidFill>
                <a:ln w="17463">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03" name="Line 925">
                  <a:extLst>
                    <a:ext uri="{FF2B5EF4-FFF2-40B4-BE49-F238E27FC236}">
                      <a16:creationId xmlns:a16="http://schemas.microsoft.com/office/drawing/2014/main" id="{C6025ED0-CC98-EBC1-7905-BDD3EAB29735}"/>
                    </a:ext>
                  </a:extLst>
                </p:cNvPr>
                <p:cNvSpPr>
                  <a:spLocks noChangeShapeType="1"/>
                </p:cNvSpPr>
                <p:nvPr/>
              </p:nvSpPr>
              <p:spPr bwMode="auto">
                <a:xfrm flipV="1">
                  <a:off x="5172628" y="4079750"/>
                  <a:ext cx="27061" cy="71729"/>
                </a:xfrm>
                <a:prstGeom prst="line">
                  <a:avLst/>
                </a:prstGeom>
                <a:solidFill>
                  <a:srgbClr val="6D9D0C"/>
                </a:solidFill>
                <a:ln w="17463">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04" name="Line 926">
                  <a:extLst>
                    <a:ext uri="{FF2B5EF4-FFF2-40B4-BE49-F238E27FC236}">
                      <a16:creationId xmlns:a16="http://schemas.microsoft.com/office/drawing/2014/main" id="{E5332DBD-925E-6880-6181-11ECA1064594}"/>
                    </a:ext>
                  </a:extLst>
                </p:cNvPr>
                <p:cNvSpPr>
                  <a:spLocks noChangeShapeType="1"/>
                </p:cNvSpPr>
                <p:nvPr/>
              </p:nvSpPr>
              <p:spPr bwMode="auto">
                <a:xfrm flipV="1">
                  <a:off x="5199689" y="4005152"/>
                  <a:ext cx="27061" cy="74598"/>
                </a:xfrm>
                <a:prstGeom prst="line">
                  <a:avLst/>
                </a:prstGeom>
                <a:solidFill>
                  <a:srgbClr val="6D9D0C"/>
                </a:solidFill>
                <a:ln w="17463">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05" name="Line 927">
                  <a:extLst>
                    <a:ext uri="{FF2B5EF4-FFF2-40B4-BE49-F238E27FC236}">
                      <a16:creationId xmlns:a16="http://schemas.microsoft.com/office/drawing/2014/main" id="{5CFAC427-DAB8-3AEC-E339-4E9911F18AA3}"/>
                    </a:ext>
                  </a:extLst>
                </p:cNvPr>
                <p:cNvSpPr>
                  <a:spLocks noChangeShapeType="1"/>
                </p:cNvSpPr>
                <p:nvPr/>
              </p:nvSpPr>
              <p:spPr bwMode="auto">
                <a:xfrm flipV="1">
                  <a:off x="5226750" y="3930554"/>
                  <a:ext cx="27061" cy="74598"/>
                </a:xfrm>
                <a:prstGeom prst="line">
                  <a:avLst/>
                </a:prstGeom>
                <a:solidFill>
                  <a:srgbClr val="6D9D0C"/>
                </a:solidFill>
                <a:ln w="17463">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06" name="Line 928">
                  <a:extLst>
                    <a:ext uri="{FF2B5EF4-FFF2-40B4-BE49-F238E27FC236}">
                      <a16:creationId xmlns:a16="http://schemas.microsoft.com/office/drawing/2014/main" id="{DF8F7873-0B2C-AF74-7602-15494ED1B38E}"/>
                    </a:ext>
                  </a:extLst>
                </p:cNvPr>
                <p:cNvSpPr>
                  <a:spLocks noChangeShapeType="1"/>
                </p:cNvSpPr>
                <p:nvPr/>
              </p:nvSpPr>
              <p:spPr bwMode="auto">
                <a:xfrm flipV="1">
                  <a:off x="5253810" y="3858825"/>
                  <a:ext cx="24054" cy="71729"/>
                </a:xfrm>
                <a:prstGeom prst="line">
                  <a:avLst/>
                </a:prstGeom>
                <a:solidFill>
                  <a:srgbClr val="6D9D0C"/>
                </a:solidFill>
                <a:ln w="17463">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07" name="Line 929">
                  <a:extLst>
                    <a:ext uri="{FF2B5EF4-FFF2-40B4-BE49-F238E27FC236}">
                      <a16:creationId xmlns:a16="http://schemas.microsoft.com/office/drawing/2014/main" id="{C1E75209-0FC3-9084-E7DA-3DBFCBB7A9FD}"/>
                    </a:ext>
                  </a:extLst>
                </p:cNvPr>
                <p:cNvSpPr>
                  <a:spLocks noChangeShapeType="1"/>
                </p:cNvSpPr>
                <p:nvPr/>
              </p:nvSpPr>
              <p:spPr bwMode="auto">
                <a:xfrm flipV="1">
                  <a:off x="5277864" y="3784227"/>
                  <a:ext cx="30067" cy="74598"/>
                </a:xfrm>
                <a:prstGeom prst="line">
                  <a:avLst/>
                </a:prstGeom>
                <a:solidFill>
                  <a:srgbClr val="6D9D0C"/>
                </a:solidFill>
                <a:ln w="17463">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08" name="Line 930">
                  <a:extLst>
                    <a:ext uri="{FF2B5EF4-FFF2-40B4-BE49-F238E27FC236}">
                      <a16:creationId xmlns:a16="http://schemas.microsoft.com/office/drawing/2014/main" id="{8160EE80-52B9-5D52-2370-112D54C053C1}"/>
                    </a:ext>
                  </a:extLst>
                </p:cNvPr>
                <p:cNvSpPr>
                  <a:spLocks noChangeShapeType="1"/>
                </p:cNvSpPr>
                <p:nvPr/>
              </p:nvSpPr>
              <p:spPr bwMode="auto">
                <a:xfrm flipV="1">
                  <a:off x="5307931" y="3706760"/>
                  <a:ext cx="27061" cy="77467"/>
                </a:xfrm>
                <a:prstGeom prst="line">
                  <a:avLst/>
                </a:prstGeom>
                <a:solidFill>
                  <a:srgbClr val="6D9D0C"/>
                </a:solidFill>
                <a:ln w="17463">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09" name="Line 931">
                  <a:extLst>
                    <a:ext uri="{FF2B5EF4-FFF2-40B4-BE49-F238E27FC236}">
                      <a16:creationId xmlns:a16="http://schemas.microsoft.com/office/drawing/2014/main" id="{80FE91AC-42C5-4D07-E917-D73394A31527}"/>
                    </a:ext>
                  </a:extLst>
                </p:cNvPr>
                <p:cNvSpPr>
                  <a:spLocks noChangeShapeType="1"/>
                </p:cNvSpPr>
                <p:nvPr/>
              </p:nvSpPr>
              <p:spPr bwMode="auto">
                <a:xfrm flipV="1">
                  <a:off x="5334992" y="3635031"/>
                  <a:ext cx="24054" cy="71729"/>
                </a:xfrm>
                <a:prstGeom prst="line">
                  <a:avLst/>
                </a:prstGeom>
                <a:solidFill>
                  <a:srgbClr val="6D9D0C"/>
                </a:solidFill>
                <a:ln w="17463">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10" name="Line 932">
                  <a:extLst>
                    <a:ext uri="{FF2B5EF4-FFF2-40B4-BE49-F238E27FC236}">
                      <a16:creationId xmlns:a16="http://schemas.microsoft.com/office/drawing/2014/main" id="{B7D14946-5259-2759-B91E-FACD88955045}"/>
                    </a:ext>
                  </a:extLst>
                </p:cNvPr>
                <p:cNvSpPr>
                  <a:spLocks noChangeShapeType="1"/>
                </p:cNvSpPr>
                <p:nvPr/>
              </p:nvSpPr>
              <p:spPr bwMode="auto">
                <a:xfrm flipV="1">
                  <a:off x="5359046" y="3566172"/>
                  <a:ext cx="27061" cy="68860"/>
                </a:xfrm>
                <a:prstGeom prst="line">
                  <a:avLst/>
                </a:prstGeom>
                <a:solidFill>
                  <a:srgbClr val="6D9D0C"/>
                </a:solidFill>
                <a:ln w="17463">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11" name="Line 933">
                  <a:extLst>
                    <a:ext uri="{FF2B5EF4-FFF2-40B4-BE49-F238E27FC236}">
                      <a16:creationId xmlns:a16="http://schemas.microsoft.com/office/drawing/2014/main" id="{E2A2E6E7-1363-EF01-33ED-314EC131BEE4}"/>
                    </a:ext>
                  </a:extLst>
                </p:cNvPr>
                <p:cNvSpPr>
                  <a:spLocks noChangeShapeType="1"/>
                </p:cNvSpPr>
                <p:nvPr/>
              </p:nvSpPr>
              <p:spPr bwMode="auto">
                <a:xfrm flipV="1">
                  <a:off x="5386106" y="3497312"/>
                  <a:ext cx="30067" cy="68860"/>
                </a:xfrm>
                <a:prstGeom prst="line">
                  <a:avLst/>
                </a:prstGeom>
                <a:solidFill>
                  <a:srgbClr val="6D9D0C"/>
                </a:solidFill>
                <a:ln w="17463">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12" name="Line 934">
                  <a:extLst>
                    <a:ext uri="{FF2B5EF4-FFF2-40B4-BE49-F238E27FC236}">
                      <a16:creationId xmlns:a16="http://schemas.microsoft.com/office/drawing/2014/main" id="{98A55EA9-534D-AB0E-418D-066A876B6250}"/>
                    </a:ext>
                  </a:extLst>
                </p:cNvPr>
                <p:cNvSpPr>
                  <a:spLocks noChangeShapeType="1"/>
                </p:cNvSpPr>
                <p:nvPr/>
              </p:nvSpPr>
              <p:spPr bwMode="auto">
                <a:xfrm flipV="1">
                  <a:off x="5416174" y="3428452"/>
                  <a:ext cx="24054" cy="68860"/>
                </a:xfrm>
                <a:prstGeom prst="line">
                  <a:avLst/>
                </a:prstGeom>
                <a:solidFill>
                  <a:srgbClr val="6D9D0C"/>
                </a:solidFill>
                <a:ln w="17463">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13" name="Line 935">
                  <a:extLst>
                    <a:ext uri="{FF2B5EF4-FFF2-40B4-BE49-F238E27FC236}">
                      <a16:creationId xmlns:a16="http://schemas.microsoft.com/office/drawing/2014/main" id="{ED43E404-92C0-420A-EB5D-45C4823708CE}"/>
                    </a:ext>
                  </a:extLst>
                </p:cNvPr>
                <p:cNvSpPr>
                  <a:spLocks noChangeShapeType="1"/>
                </p:cNvSpPr>
                <p:nvPr/>
              </p:nvSpPr>
              <p:spPr bwMode="auto">
                <a:xfrm flipV="1">
                  <a:off x="5440227" y="3359593"/>
                  <a:ext cx="27061" cy="68860"/>
                </a:xfrm>
                <a:prstGeom prst="line">
                  <a:avLst/>
                </a:prstGeom>
                <a:solidFill>
                  <a:srgbClr val="6D9D0C"/>
                </a:solidFill>
                <a:ln w="17463">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14" name="Line 936">
                  <a:extLst>
                    <a:ext uri="{FF2B5EF4-FFF2-40B4-BE49-F238E27FC236}">
                      <a16:creationId xmlns:a16="http://schemas.microsoft.com/office/drawing/2014/main" id="{6256C43B-3032-6459-B137-9E04DAF9C667}"/>
                    </a:ext>
                  </a:extLst>
                </p:cNvPr>
                <p:cNvSpPr>
                  <a:spLocks noChangeShapeType="1"/>
                </p:cNvSpPr>
                <p:nvPr/>
              </p:nvSpPr>
              <p:spPr bwMode="auto">
                <a:xfrm flipV="1">
                  <a:off x="5467288" y="3299340"/>
                  <a:ext cx="33074" cy="60252"/>
                </a:xfrm>
                <a:prstGeom prst="line">
                  <a:avLst/>
                </a:prstGeom>
                <a:solidFill>
                  <a:srgbClr val="6D9D0C"/>
                </a:solidFill>
                <a:ln w="17463">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15" name="Line 937">
                  <a:extLst>
                    <a:ext uri="{FF2B5EF4-FFF2-40B4-BE49-F238E27FC236}">
                      <a16:creationId xmlns:a16="http://schemas.microsoft.com/office/drawing/2014/main" id="{C5EE5C80-4081-94AC-676D-13E34F639262}"/>
                    </a:ext>
                  </a:extLst>
                </p:cNvPr>
                <p:cNvSpPr>
                  <a:spLocks noChangeShapeType="1"/>
                </p:cNvSpPr>
                <p:nvPr/>
              </p:nvSpPr>
              <p:spPr bwMode="auto">
                <a:xfrm flipV="1">
                  <a:off x="5500362" y="3239088"/>
                  <a:ext cx="24054" cy="60252"/>
                </a:xfrm>
                <a:prstGeom prst="line">
                  <a:avLst/>
                </a:prstGeom>
                <a:solidFill>
                  <a:srgbClr val="6D9D0C"/>
                </a:solidFill>
                <a:ln w="17463">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16" name="Line 938">
                  <a:extLst>
                    <a:ext uri="{FF2B5EF4-FFF2-40B4-BE49-F238E27FC236}">
                      <a16:creationId xmlns:a16="http://schemas.microsoft.com/office/drawing/2014/main" id="{955DFEED-7640-E733-7E73-A27700A9C37D}"/>
                    </a:ext>
                  </a:extLst>
                </p:cNvPr>
                <p:cNvSpPr>
                  <a:spLocks noChangeShapeType="1"/>
                </p:cNvSpPr>
                <p:nvPr/>
              </p:nvSpPr>
              <p:spPr bwMode="auto">
                <a:xfrm flipV="1">
                  <a:off x="5524416" y="3184574"/>
                  <a:ext cx="27061" cy="54514"/>
                </a:xfrm>
                <a:prstGeom prst="line">
                  <a:avLst/>
                </a:prstGeom>
                <a:solidFill>
                  <a:srgbClr val="6D9D0C"/>
                </a:solidFill>
                <a:ln w="17463">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17" name="Line 939">
                  <a:extLst>
                    <a:ext uri="{FF2B5EF4-FFF2-40B4-BE49-F238E27FC236}">
                      <a16:creationId xmlns:a16="http://schemas.microsoft.com/office/drawing/2014/main" id="{00F326E6-ACCB-3EAA-21D4-E350CADEFC8E}"/>
                    </a:ext>
                  </a:extLst>
                </p:cNvPr>
                <p:cNvSpPr>
                  <a:spLocks noChangeShapeType="1"/>
                </p:cNvSpPr>
                <p:nvPr/>
              </p:nvSpPr>
              <p:spPr bwMode="auto">
                <a:xfrm flipV="1">
                  <a:off x="5551476" y="3130060"/>
                  <a:ext cx="27061" cy="54514"/>
                </a:xfrm>
                <a:prstGeom prst="line">
                  <a:avLst/>
                </a:prstGeom>
                <a:solidFill>
                  <a:srgbClr val="6D9D0C"/>
                </a:solidFill>
                <a:ln w="17463">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18" name="Line 940">
                  <a:extLst>
                    <a:ext uri="{FF2B5EF4-FFF2-40B4-BE49-F238E27FC236}">
                      <a16:creationId xmlns:a16="http://schemas.microsoft.com/office/drawing/2014/main" id="{C887A6DB-BAD2-E7FB-C06C-9D075F64B88E}"/>
                    </a:ext>
                  </a:extLst>
                </p:cNvPr>
                <p:cNvSpPr>
                  <a:spLocks noChangeShapeType="1"/>
                </p:cNvSpPr>
                <p:nvPr/>
              </p:nvSpPr>
              <p:spPr bwMode="auto">
                <a:xfrm flipV="1">
                  <a:off x="5578537" y="3081285"/>
                  <a:ext cx="27061" cy="48776"/>
                </a:xfrm>
                <a:prstGeom prst="line">
                  <a:avLst/>
                </a:prstGeom>
                <a:solidFill>
                  <a:srgbClr val="6D9D0C"/>
                </a:solidFill>
                <a:ln w="17463">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19" name="Line 941">
                  <a:extLst>
                    <a:ext uri="{FF2B5EF4-FFF2-40B4-BE49-F238E27FC236}">
                      <a16:creationId xmlns:a16="http://schemas.microsoft.com/office/drawing/2014/main" id="{74F3DDC5-4963-37D0-240C-03009F47AA9A}"/>
                    </a:ext>
                  </a:extLst>
                </p:cNvPr>
                <p:cNvSpPr>
                  <a:spLocks noChangeShapeType="1"/>
                </p:cNvSpPr>
                <p:nvPr/>
              </p:nvSpPr>
              <p:spPr bwMode="auto">
                <a:xfrm flipV="1">
                  <a:off x="5605598" y="3032509"/>
                  <a:ext cx="27061" cy="48776"/>
                </a:xfrm>
                <a:prstGeom prst="line">
                  <a:avLst/>
                </a:prstGeom>
                <a:solidFill>
                  <a:srgbClr val="6D9D0C"/>
                </a:solidFill>
                <a:ln w="17463">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20" name="Line 942">
                  <a:extLst>
                    <a:ext uri="{FF2B5EF4-FFF2-40B4-BE49-F238E27FC236}">
                      <a16:creationId xmlns:a16="http://schemas.microsoft.com/office/drawing/2014/main" id="{B913B098-68AE-0270-9A8C-CC73855994E9}"/>
                    </a:ext>
                  </a:extLst>
                </p:cNvPr>
                <p:cNvSpPr>
                  <a:spLocks noChangeShapeType="1"/>
                </p:cNvSpPr>
                <p:nvPr/>
              </p:nvSpPr>
              <p:spPr bwMode="auto">
                <a:xfrm flipV="1">
                  <a:off x="5632658" y="2989472"/>
                  <a:ext cx="27061" cy="43037"/>
                </a:xfrm>
                <a:prstGeom prst="line">
                  <a:avLst/>
                </a:prstGeom>
                <a:solidFill>
                  <a:srgbClr val="6D9D0C"/>
                </a:solidFill>
                <a:ln w="17463">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21" name="Line 943">
                  <a:extLst>
                    <a:ext uri="{FF2B5EF4-FFF2-40B4-BE49-F238E27FC236}">
                      <a16:creationId xmlns:a16="http://schemas.microsoft.com/office/drawing/2014/main" id="{C8749A27-EA92-47B7-C461-CE48F2F136B8}"/>
                    </a:ext>
                  </a:extLst>
                </p:cNvPr>
                <p:cNvSpPr>
                  <a:spLocks noChangeShapeType="1"/>
                </p:cNvSpPr>
                <p:nvPr/>
              </p:nvSpPr>
              <p:spPr bwMode="auto">
                <a:xfrm flipV="1">
                  <a:off x="5659719" y="2949304"/>
                  <a:ext cx="24054" cy="40168"/>
                </a:xfrm>
                <a:prstGeom prst="line">
                  <a:avLst/>
                </a:prstGeom>
                <a:solidFill>
                  <a:srgbClr val="6D9D0C"/>
                </a:solidFill>
                <a:ln w="17463">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22" name="Line 944">
                  <a:extLst>
                    <a:ext uri="{FF2B5EF4-FFF2-40B4-BE49-F238E27FC236}">
                      <a16:creationId xmlns:a16="http://schemas.microsoft.com/office/drawing/2014/main" id="{790C6B9F-F6BB-961A-6F9B-7359D89B2AC2}"/>
                    </a:ext>
                  </a:extLst>
                </p:cNvPr>
                <p:cNvSpPr>
                  <a:spLocks noChangeShapeType="1"/>
                </p:cNvSpPr>
                <p:nvPr/>
              </p:nvSpPr>
              <p:spPr bwMode="auto">
                <a:xfrm flipV="1">
                  <a:off x="5683773" y="2912005"/>
                  <a:ext cx="30067" cy="37299"/>
                </a:xfrm>
                <a:prstGeom prst="line">
                  <a:avLst/>
                </a:prstGeom>
                <a:solidFill>
                  <a:srgbClr val="6D9D0C"/>
                </a:solidFill>
                <a:ln w="17463">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23" name="Line 945">
                  <a:extLst>
                    <a:ext uri="{FF2B5EF4-FFF2-40B4-BE49-F238E27FC236}">
                      <a16:creationId xmlns:a16="http://schemas.microsoft.com/office/drawing/2014/main" id="{00DE08F8-4D90-C57B-49BE-38FA3DB45626}"/>
                    </a:ext>
                  </a:extLst>
                </p:cNvPr>
                <p:cNvSpPr>
                  <a:spLocks noChangeShapeType="1"/>
                </p:cNvSpPr>
                <p:nvPr/>
              </p:nvSpPr>
              <p:spPr bwMode="auto">
                <a:xfrm flipV="1">
                  <a:off x="5713840" y="2880444"/>
                  <a:ext cx="27061" cy="31561"/>
                </a:xfrm>
                <a:prstGeom prst="line">
                  <a:avLst/>
                </a:prstGeom>
                <a:solidFill>
                  <a:srgbClr val="6D9D0C"/>
                </a:solidFill>
                <a:ln w="17463">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24" name="Line 946">
                  <a:extLst>
                    <a:ext uri="{FF2B5EF4-FFF2-40B4-BE49-F238E27FC236}">
                      <a16:creationId xmlns:a16="http://schemas.microsoft.com/office/drawing/2014/main" id="{6C5AB7F7-52A3-FC99-4838-70C9C2D12CB3}"/>
                    </a:ext>
                  </a:extLst>
                </p:cNvPr>
                <p:cNvSpPr>
                  <a:spLocks noChangeShapeType="1"/>
                </p:cNvSpPr>
                <p:nvPr/>
              </p:nvSpPr>
              <p:spPr bwMode="auto">
                <a:xfrm flipV="1">
                  <a:off x="5740900" y="2848883"/>
                  <a:ext cx="24054" cy="31561"/>
                </a:xfrm>
                <a:prstGeom prst="line">
                  <a:avLst/>
                </a:prstGeom>
                <a:solidFill>
                  <a:srgbClr val="6D9D0C"/>
                </a:solidFill>
                <a:ln w="17463">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25" name="Line 947">
                  <a:extLst>
                    <a:ext uri="{FF2B5EF4-FFF2-40B4-BE49-F238E27FC236}">
                      <a16:creationId xmlns:a16="http://schemas.microsoft.com/office/drawing/2014/main" id="{5D4BB70C-212C-FD01-3CF6-807880FEE241}"/>
                    </a:ext>
                  </a:extLst>
                </p:cNvPr>
                <p:cNvSpPr>
                  <a:spLocks noChangeShapeType="1"/>
                </p:cNvSpPr>
                <p:nvPr/>
              </p:nvSpPr>
              <p:spPr bwMode="auto">
                <a:xfrm flipV="1">
                  <a:off x="5764954" y="2817323"/>
                  <a:ext cx="27061" cy="31561"/>
                </a:xfrm>
                <a:prstGeom prst="line">
                  <a:avLst/>
                </a:prstGeom>
                <a:solidFill>
                  <a:srgbClr val="6D9D0C"/>
                </a:solidFill>
                <a:ln w="17463">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26" name="Line 948">
                  <a:extLst>
                    <a:ext uri="{FF2B5EF4-FFF2-40B4-BE49-F238E27FC236}">
                      <a16:creationId xmlns:a16="http://schemas.microsoft.com/office/drawing/2014/main" id="{C1C5EE3B-D339-900A-BEF1-C276360E0D29}"/>
                    </a:ext>
                  </a:extLst>
                </p:cNvPr>
                <p:cNvSpPr>
                  <a:spLocks noChangeShapeType="1"/>
                </p:cNvSpPr>
                <p:nvPr/>
              </p:nvSpPr>
              <p:spPr bwMode="auto">
                <a:xfrm flipV="1">
                  <a:off x="5792015" y="2791500"/>
                  <a:ext cx="30067" cy="25822"/>
                </a:xfrm>
                <a:prstGeom prst="line">
                  <a:avLst/>
                </a:prstGeom>
                <a:solidFill>
                  <a:srgbClr val="6D9D0C"/>
                </a:solidFill>
                <a:ln w="17463">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27" name="Line 949">
                  <a:extLst>
                    <a:ext uri="{FF2B5EF4-FFF2-40B4-BE49-F238E27FC236}">
                      <a16:creationId xmlns:a16="http://schemas.microsoft.com/office/drawing/2014/main" id="{F5BD6F6A-4D82-527F-88C8-044DC05A77AC}"/>
                    </a:ext>
                  </a:extLst>
                </p:cNvPr>
                <p:cNvSpPr>
                  <a:spLocks noChangeShapeType="1"/>
                </p:cNvSpPr>
                <p:nvPr/>
              </p:nvSpPr>
              <p:spPr bwMode="auto">
                <a:xfrm flipV="1">
                  <a:off x="5822082" y="2768547"/>
                  <a:ext cx="24054" cy="22953"/>
                </a:xfrm>
                <a:prstGeom prst="line">
                  <a:avLst/>
                </a:prstGeom>
                <a:solidFill>
                  <a:srgbClr val="6D9D0C"/>
                </a:solidFill>
                <a:ln w="17463">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28" name="Line 950">
                  <a:extLst>
                    <a:ext uri="{FF2B5EF4-FFF2-40B4-BE49-F238E27FC236}">
                      <a16:creationId xmlns:a16="http://schemas.microsoft.com/office/drawing/2014/main" id="{52F31C13-A29F-67AD-C3A4-1A3258EBA8B3}"/>
                    </a:ext>
                  </a:extLst>
                </p:cNvPr>
                <p:cNvSpPr>
                  <a:spLocks noChangeShapeType="1"/>
                </p:cNvSpPr>
                <p:nvPr/>
              </p:nvSpPr>
              <p:spPr bwMode="auto">
                <a:xfrm flipV="1">
                  <a:off x="5846136" y="2745594"/>
                  <a:ext cx="27061" cy="22953"/>
                </a:xfrm>
                <a:prstGeom prst="line">
                  <a:avLst/>
                </a:prstGeom>
                <a:solidFill>
                  <a:srgbClr val="6D9D0C"/>
                </a:solidFill>
                <a:ln w="17463">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29" name="Line 951">
                  <a:extLst>
                    <a:ext uri="{FF2B5EF4-FFF2-40B4-BE49-F238E27FC236}">
                      <a16:creationId xmlns:a16="http://schemas.microsoft.com/office/drawing/2014/main" id="{0381C083-DA53-F087-97EE-45253D8E4025}"/>
                    </a:ext>
                  </a:extLst>
                </p:cNvPr>
                <p:cNvSpPr>
                  <a:spLocks noChangeShapeType="1"/>
                </p:cNvSpPr>
                <p:nvPr/>
              </p:nvSpPr>
              <p:spPr bwMode="auto">
                <a:xfrm flipV="1">
                  <a:off x="5873197" y="2728379"/>
                  <a:ext cx="33074" cy="17215"/>
                </a:xfrm>
                <a:prstGeom prst="line">
                  <a:avLst/>
                </a:prstGeom>
                <a:solidFill>
                  <a:srgbClr val="6D9D0C"/>
                </a:solidFill>
                <a:ln w="17463">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30" name="Line 952">
                  <a:extLst>
                    <a:ext uri="{FF2B5EF4-FFF2-40B4-BE49-F238E27FC236}">
                      <a16:creationId xmlns:a16="http://schemas.microsoft.com/office/drawing/2014/main" id="{D1CC2930-1EAF-B27A-ABB7-F221B3A37DFA}"/>
                    </a:ext>
                  </a:extLst>
                </p:cNvPr>
                <p:cNvSpPr>
                  <a:spLocks noChangeShapeType="1"/>
                </p:cNvSpPr>
                <p:nvPr/>
              </p:nvSpPr>
              <p:spPr bwMode="auto">
                <a:xfrm flipV="1">
                  <a:off x="5906271" y="2708295"/>
                  <a:ext cx="24054" cy="20084"/>
                </a:xfrm>
                <a:prstGeom prst="line">
                  <a:avLst/>
                </a:prstGeom>
                <a:solidFill>
                  <a:srgbClr val="6D9D0C"/>
                </a:solidFill>
                <a:ln w="17463">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31" name="Line 953">
                  <a:extLst>
                    <a:ext uri="{FF2B5EF4-FFF2-40B4-BE49-F238E27FC236}">
                      <a16:creationId xmlns:a16="http://schemas.microsoft.com/office/drawing/2014/main" id="{DADE6B4C-0D3F-0DD4-A9F2-78BB1773F5B2}"/>
                    </a:ext>
                  </a:extLst>
                </p:cNvPr>
                <p:cNvSpPr>
                  <a:spLocks noChangeShapeType="1"/>
                </p:cNvSpPr>
                <p:nvPr/>
              </p:nvSpPr>
              <p:spPr bwMode="auto">
                <a:xfrm>
                  <a:off x="6336233" y="2894790"/>
                  <a:ext cx="0" cy="545139"/>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32" name="Line 954">
                  <a:extLst>
                    <a:ext uri="{FF2B5EF4-FFF2-40B4-BE49-F238E27FC236}">
                      <a16:creationId xmlns:a16="http://schemas.microsoft.com/office/drawing/2014/main" id="{69AF7BCA-D2A3-4714-A2F0-C65630953AF6}"/>
                    </a:ext>
                  </a:extLst>
                </p:cNvPr>
                <p:cNvSpPr>
                  <a:spLocks noChangeShapeType="1"/>
                </p:cNvSpPr>
                <p:nvPr/>
              </p:nvSpPr>
              <p:spPr bwMode="auto">
                <a:xfrm>
                  <a:off x="6306166" y="2894790"/>
                  <a:ext cx="63141" cy="0"/>
                </a:xfrm>
                <a:prstGeom prst="line">
                  <a:avLst/>
                </a:prstGeom>
                <a:solidFill>
                  <a:srgbClr val="6D9D0C"/>
                </a:solidFill>
                <a:ln w="7938">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33" name="Line 955">
                  <a:extLst>
                    <a:ext uri="{FF2B5EF4-FFF2-40B4-BE49-F238E27FC236}">
                      <a16:creationId xmlns:a16="http://schemas.microsoft.com/office/drawing/2014/main" id="{1BEDC336-01E0-1445-9F07-7C2D024F92F1}"/>
                    </a:ext>
                  </a:extLst>
                </p:cNvPr>
                <p:cNvSpPr>
                  <a:spLocks noChangeShapeType="1"/>
                </p:cNvSpPr>
                <p:nvPr/>
              </p:nvSpPr>
              <p:spPr bwMode="auto">
                <a:xfrm flipH="1">
                  <a:off x="6306166" y="2894790"/>
                  <a:ext cx="63141" cy="0"/>
                </a:xfrm>
                <a:prstGeom prst="line">
                  <a:avLst/>
                </a:prstGeom>
                <a:solidFill>
                  <a:srgbClr val="6D9D0C"/>
                </a:solidFill>
                <a:ln w="7938">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34" name="Line 956">
                  <a:extLst>
                    <a:ext uri="{FF2B5EF4-FFF2-40B4-BE49-F238E27FC236}">
                      <a16:creationId xmlns:a16="http://schemas.microsoft.com/office/drawing/2014/main" id="{97061FCE-18BE-F129-7991-36E4C4744D1A}"/>
                    </a:ext>
                  </a:extLst>
                </p:cNvPr>
                <p:cNvSpPr>
                  <a:spLocks noChangeShapeType="1"/>
                </p:cNvSpPr>
                <p:nvPr/>
              </p:nvSpPr>
              <p:spPr bwMode="auto">
                <a:xfrm>
                  <a:off x="6306166" y="3439929"/>
                  <a:ext cx="63141" cy="0"/>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35" name="Line 957">
                  <a:extLst>
                    <a:ext uri="{FF2B5EF4-FFF2-40B4-BE49-F238E27FC236}">
                      <a16:creationId xmlns:a16="http://schemas.microsoft.com/office/drawing/2014/main" id="{B017048C-F21F-4CA5-5391-1131C62BBA4E}"/>
                    </a:ext>
                  </a:extLst>
                </p:cNvPr>
                <p:cNvSpPr>
                  <a:spLocks noChangeShapeType="1"/>
                </p:cNvSpPr>
                <p:nvPr/>
              </p:nvSpPr>
              <p:spPr bwMode="auto">
                <a:xfrm flipH="1">
                  <a:off x="6306166" y="3439929"/>
                  <a:ext cx="63141" cy="0"/>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36" name="Line 958">
                  <a:extLst>
                    <a:ext uri="{FF2B5EF4-FFF2-40B4-BE49-F238E27FC236}">
                      <a16:creationId xmlns:a16="http://schemas.microsoft.com/office/drawing/2014/main" id="{0F9C9160-DA84-09E8-1F29-3C2210744818}"/>
                    </a:ext>
                  </a:extLst>
                </p:cNvPr>
                <p:cNvSpPr>
                  <a:spLocks noChangeShapeType="1"/>
                </p:cNvSpPr>
                <p:nvPr/>
              </p:nvSpPr>
              <p:spPr bwMode="auto">
                <a:xfrm>
                  <a:off x="5951371" y="2914874"/>
                  <a:ext cx="0" cy="754587"/>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37" name="Line 959">
                  <a:extLst>
                    <a:ext uri="{FF2B5EF4-FFF2-40B4-BE49-F238E27FC236}">
                      <a16:creationId xmlns:a16="http://schemas.microsoft.com/office/drawing/2014/main" id="{103FC008-9680-84AE-757E-CDA7C1937DAA}"/>
                    </a:ext>
                  </a:extLst>
                </p:cNvPr>
                <p:cNvSpPr>
                  <a:spLocks noChangeShapeType="1"/>
                </p:cNvSpPr>
                <p:nvPr/>
              </p:nvSpPr>
              <p:spPr bwMode="auto">
                <a:xfrm>
                  <a:off x="5921304" y="2914874"/>
                  <a:ext cx="63141" cy="0"/>
                </a:xfrm>
                <a:prstGeom prst="line">
                  <a:avLst/>
                </a:prstGeom>
                <a:solidFill>
                  <a:srgbClr val="6D9D0C"/>
                </a:solidFill>
                <a:ln w="7938">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38" name="Line 960">
                  <a:extLst>
                    <a:ext uri="{FF2B5EF4-FFF2-40B4-BE49-F238E27FC236}">
                      <a16:creationId xmlns:a16="http://schemas.microsoft.com/office/drawing/2014/main" id="{A7CA0348-912F-FB24-D686-1CBAD9F3F5D1}"/>
                    </a:ext>
                  </a:extLst>
                </p:cNvPr>
                <p:cNvSpPr>
                  <a:spLocks noChangeShapeType="1"/>
                </p:cNvSpPr>
                <p:nvPr/>
              </p:nvSpPr>
              <p:spPr bwMode="auto">
                <a:xfrm flipH="1">
                  <a:off x="5921304" y="2914874"/>
                  <a:ext cx="63141" cy="0"/>
                </a:xfrm>
                <a:prstGeom prst="line">
                  <a:avLst/>
                </a:prstGeom>
                <a:solidFill>
                  <a:srgbClr val="6D9D0C"/>
                </a:solidFill>
                <a:ln w="7938">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39" name="Line 961">
                  <a:extLst>
                    <a:ext uri="{FF2B5EF4-FFF2-40B4-BE49-F238E27FC236}">
                      <a16:creationId xmlns:a16="http://schemas.microsoft.com/office/drawing/2014/main" id="{20628E63-7E05-26E3-348B-D97E70697B6A}"/>
                    </a:ext>
                  </a:extLst>
                </p:cNvPr>
                <p:cNvSpPr>
                  <a:spLocks noChangeShapeType="1"/>
                </p:cNvSpPr>
                <p:nvPr/>
              </p:nvSpPr>
              <p:spPr bwMode="auto">
                <a:xfrm>
                  <a:off x="5921304" y="3669461"/>
                  <a:ext cx="63141" cy="0"/>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40" name="Line 962">
                  <a:extLst>
                    <a:ext uri="{FF2B5EF4-FFF2-40B4-BE49-F238E27FC236}">
                      <a16:creationId xmlns:a16="http://schemas.microsoft.com/office/drawing/2014/main" id="{56F3E0BF-0963-BD1B-A067-6113F29969F2}"/>
                    </a:ext>
                  </a:extLst>
                </p:cNvPr>
                <p:cNvSpPr>
                  <a:spLocks noChangeShapeType="1"/>
                </p:cNvSpPr>
                <p:nvPr/>
              </p:nvSpPr>
              <p:spPr bwMode="auto">
                <a:xfrm flipH="1">
                  <a:off x="5921304" y="3669461"/>
                  <a:ext cx="63141" cy="0"/>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41" name="Line 963">
                  <a:extLst>
                    <a:ext uri="{FF2B5EF4-FFF2-40B4-BE49-F238E27FC236}">
                      <a16:creationId xmlns:a16="http://schemas.microsoft.com/office/drawing/2014/main" id="{21764E52-0A54-ADF0-7E89-8304EEFAB3D7}"/>
                    </a:ext>
                  </a:extLst>
                </p:cNvPr>
                <p:cNvSpPr>
                  <a:spLocks noChangeShapeType="1"/>
                </p:cNvSpPr>
                <p:nvPr/>
              </p:nvSpPr>
              <p:spPr bwMode="auto">
                <a:xfrm>
                  <a:off x="5530429" y="3270649"/>
                  <a:ext cx="0" cy="688597"/>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42" name="Line 964">
                  <a:extLst>
                    <a:ext uri="{FF2B5EF4-FFF2-40B4-BE49-F238E27FC236}">
                      <a16:creationId xmlns:a16="http://schemas.microsoft.com/office/drawing/2014/main" id="{7B7C88E7-0152-BE2A-49FE-8368E7200522}"/>
                    </a:ext>
                  </a:extLst>
                </p:cNvPr>
                <p:cNvSpPr>
                  <a:spLocks noChangeShapeType="1"/>
                </p:cNvSpPr>
                <p:nvPr/>
              </p:nvSpPr>
              <p:spPr bwMode="auto">
                <a:xfrm>
                  <a:off x="5500362" y="3270649"/>
                  <a:ext cx="60135" cy="0"/>
                </a:xfrm>
                <a:prstGeom prst="line">
                  <a:avLst/>
                </a:prstGeom>
                <a:solidFill>
                  <a:srgbClr val="6D9D0C"/>
                </a:solidFill>
                <a:ln w="7938">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43" name="Line 965">
                  <a:extLst>
                    <a:ext uri="{FF2B5EF4-FFF2-40B4-BE49-F238E27FC236}">
                      <a16:creationId xmlns:a16="http://schemas.microsoft.com/office/drawing/2014/main" id="{BD1D2F19-C79E-488C-ED9F-95E2813EE908}"/>
                    </a:ext>
                  </a:extLst>
                </p:cNvPr>
                <p:cNvSpPr>
                  <a:spLocks noChangeShapeType="1"/>
                </p:cNvSpPr>
                <p:nvPr/>
              </p:nvSpPr>
              <p:spPr bwMode="auto">
                <a:xfrm flipH="1">
                  <a:off x="5500362" y="3270649"/>
                  <a:ext cx="60135" cy="0"/>
                </a:xfrm>
                <a:prstGeom prst="line">
                  <a:avLst/>
                </a:prstGeom>
                <a:solidFill>
                  <a:srgbClr val="6D9D0C"/>
                </a:solidFill>
                <a:ln w="7938">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44" name="Line 966">
                  <a:extLst>
                    <a:ext uri="{FF2B5EF4-FFF2-40B4-BE49-F238E27FC236}">
                      <a16:creationId xmlns:a16="http://schemas.microsoft.com/office/drawing/2014/main" id="{153D3A1E-B8DA-3967-FDC9-069507E0B365}"/>
                    </a:ext>
                  </a:extLst>
                </p:cNvPr>
                <p:cNvSpPr>
                  <a:spLocks noChangeShapeType="1"/>
                </p:cNvSpPr>
                <p:nvPr/>
              </p:nvSpPr>
              <p:spPr bwMode="auto">
                <a:xfrm>
                  <a:off x="5500362" y="3959245"/>
                  <a:ext cx="60135" cy="0"/>
                </a:xfrm>
                <a:prstGeom prst="line">
                  <a:avLst/>
                </a:prstGeom>
                <a:solidFill>
                  <a:srgbClr val="6D9D0C"/>
                </a:solidFill>
                <a:ln w="7938">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45" name="Line 967">
                  <a:extLst>
                    <a:ext uri="{FF2B5EF4-FFF2-40B4-BE49-F238E27FC236}">
                      <a16:creationId xmlns:a16="http://schemas.microsoft.com/office/drawing/2014/main" id="{2480B34C-E7F0-50E3-1F13-0919E566F1A7}"/>
                    </a:ext>
                  </a:extLst>
                </p:cNvPr>
                <p:cNvSpPr>
                  <a:spLocks noChangeShapeType="1"/>
                </p:cNvSpPr>
                <p:nvPr/>
              </p:nvSpPr>
              <p:spPr bwMode="auto">
                <a:xfrm flipH="1">
                  <a:off x="5500362" y="3959245"/>
                  <a:ext cx="60135" cy="0"/>
                </a:xfrm>
                <a:prstGeom prst="line">
                  <a:avLst/>
                </a:prstGeom>
                <a:solidFill>
                  <a:srgbClr val="6D9D0C"/>
                </a:solidFill>
                <a:ln w="7938">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46" name="Line 968">
                  <a:extLst>
                    <a:ext uri="{FF2B5EF4-FFF2-40B4-BE49-F238E27FC236}">
                      <a16:creationId xmlns:a16="http://schemas.microsoft.com/office/drawing/2014/main" id="{6E3F98D6-3687-DFAE-55BC-FDF47AAEF550}"/>
                    </a:ext>
                  </a:extLst>
                </p:cNvPr>
                <p:cNvSpPr>
                  <a:spLocks noChangeShapeType="1"/>
                </p:cNvSpPr>
                <p:nvPr/>
              </p:nvSpPr>
              <p:spPr bwMode="auto">
                <a:xfrm>
                  <a:off x="5145568" y="3612078"/>
                  <a:ext cx="0" cy="556616"/>
                </a:xfrm>
                <a:prstGeom prst="line">
                  <a:avLst/>
                </a:prstGeom>
                <a:solidFill>
                  <a:srgbClr val="6D9D0C"/>
                </a:solidFill>
                <a:ln w="7938">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47" name="Line 969">
                  <a:extLst>
                    <a:ext uri="{FF2B5EF4-FFF2-40B4-BE49-F238E27FC236}">
                      <a16:creationId xmlns:a16="http://schemas.microsoft.com/office/drawing/2014/main" id="{2613EA71-DA6B-2A0D-E201-7339DDED7A9A}"/>
                    </a:ext>
                  </a:extLst>
                </p:cNvPr>
                <p:cNvSpPr>
                  <a:spLocks noChangeShapeType="1"/>
                </p:cNvSpPr>
                <p:nvPr/>
              </p:nvSpPr>
              <p:spPr bwMode="auto">
                <a:xfrm>
                  <a:off x="5112494" y="3612078"/>
                  <a:ext cx="63141" cy="0"/>
                </a:xfrm>
                <a:prstGeom prst="line">
                  <a:avLst/>
                </a:prstGeom>
                <a:solidFill>
                  <a:srgbClr val="6D9D0C"/>
                </a:solidFill>
                <a:ln w="7938">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48" name="Line 970">
                  <a:extLst>
                    <a:ext uri="{FF2B5EF4-FFF2-40B4-BE49-F238E27FC236}">
                      <a16:creationId xmlns:a16="http://schemas.microsoft.com/office/drawing/2014/main" id="{78903C1F-89B9-239A-1FDB-5333918A4D02}"/>
                    </a:ext>
                  </a:extLst>
                </p:cNvPr>
                <p:cNvSpPr>
                  <a:spLocks noChangeShapeType="1"/>
                </p:cNvSpPr>
                <p:nvPr/>
              </p:nvSpPr>
              <p:spPr bwMode="auto">
                <a:xfrm flipH="1">
                  <a:off x="5112494" y="3612078"/>
                  <a:ext cx="63141" cy="0"/>
                </a:xfrm>
                <a:prstGeom prst="line">
                  <a:avLst/>
                </a:prstGeom>
                <a:solidFill>
                  <a:srgbClr val="6D9D0C"/>
                </a:solidFill>
                <a:ln w="7938">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49" name="Line 971">
                  <a:extLst>
                    <a:ext uri="{FF2B5EF4-FFF2-40B4-BE49-F238E27FC236}">
                      <a16:creationId xmlns:a16="http://schemas.microsoft.com/office/drawing/2014/main" id="{37C5BB52-0D09-5D37-C579-75A04E0E7BFD}"/>
                    </a:ext>
                  </a:extLst>
                </p:cNvPr>
                <p:cNvSpPr>
                  <a:spLocks noChangeShapeType="1"/>
                </p:cNvSpPr>
                <p:nvPr/>
              </p:nvSpPr>
              <p:spPr bwMode="auto">
                <a:xfrm>
                  <a:off x="5112494" y="4168694"/>
                  <a:ext cx="63141" cy="0"/>
                </a:xfrm>
                <a:prstGeom prst="line">
                  <a:avLst/>
                </a:prstGeom>
                <a:solidFill>
                  <a:srgbClr val="6D9D0C"/>
                </a:solidFill>
                <a:ln w="7938">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50" name="Line 972">
                  <a:extLst>
                    <a:ext uri="{FF2B5EF4-FFF2-40B4-BE49-F238E27FC236}">
                      <a16:creationId xmlns:a16="http://schemas.microsoft.com/office/drawing/2014/main" id="{C76EF6BD-B26E-5294-D95A-6DC9569A387A}"/>
                    </a:ext>
                  </a:extLst>
                </p:cNvPr>
                <p:cNvSpPr>
                  <a:spLocks noChangeShapeType="1"/>
                </p:cNvSpPr>
                <p:nvPr/>
              </p:nvSpPr>
              <p:spPr bwMode="auto">
                <a:xfrm flipH="1">
                  <a:off x="5112494" y="4168694"/>
                  <a:ext cx="63141" cy="0"/>
                </a:xfrm>
                <a:prstGeom prst="line">
                  <a:avLst/>
                </a:prstGeom>
                <a:solidFill>
                  <a:srgbClr val="6D9D0C"/>
                </a:solidFill>
                <a:ln w="7938">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51" name="Line 973">
                  <a:extLst>
                    <a:ext uri="{FF2B5EF4-FFF2-40B4-BE49-F238E27FC236}">
                      <a16:creationId xmlns:a16="http://schemas.microsoft.com/office/drawing/2014/main" id="{EDDEB43D-6970-3BB7-DCAA-AC1ABFF731C5}"/>
                    </a:ext>
                  </a:extLst>
                </p:cNvPr>
                <p:cNvSpPr>
                  <a:spLocks noChangeShapeType="1"/>
                </p:cNvSpPr>
                <p:nvPr/>
              </p:nvSpPr>
              <p:spPr bwMode="auto">
                <a:xfrm>
                  <a:off x="4724626" y="3864563"/>
                  <a:ext cx="0" cy="482018"/>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52" name="Line 974">
                  <a:extLst>
                    <a:ext uri="{FF2B5EF4-FFF2-40B4-BE49-F238E27FC236}">
                      <a16:creationId xmlns:a16="http://schemas.microsoft.com/office/drawing/2014/main" id="{A7A3E00E-C77E-795A-5753-3F8C453B7809}"/>
                    </a:ext>
                  </a:extLst>
                </p:cNvPr>
                <p:cNvSpPr>
                  <a:spLocks noChangeShapeType="1"/>
                </p:cNvSpPr>
                <p:nvPr/>
              </p:nvSpPr>
              <p:spPr bwMode="auto">
                <a:xfrm>
                  <a:off x="4691552" y="3864563"/>
                  <a:ext cx="63141" cy="0"/>
                </a:xfrm>
                <a:prstGeom prst="line">
                  <a:avLst/>
                </a:prstGeom>
                <a:solidFill>
                  <a:srgbClr val="6D9D0C"/>
                </a:solidFill>
                <a:ln w="7938">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53" name="Line 975">
                  <a:extLst>
                    <a:ext uri="{FF2B5EF4-FFF2-40B4-BE49-F238E27FC236}">
                      <a16:creationId xmlns:a16="http://schemas.microsoft.com/office/drawing/2014/main" id="{444BC423-8901-2D0D-ECDD-98C002B88ADD}"/>
                    </a:ext>
                  </a:extLst>
                </p:cNvPr>
                <p:cNvSpPr>
                  <a:spLocks noChangeShapeType="1"/>
                </p:cNvSpPr>
                <p:nvPr/>
              </p:nvSpPr>
              <p:spPr bwMode="auto">
                <a:xfrm flipH="1">
                  <a:off x="4691552" y="3864563"/>
                  <a:ext cx="63141" cy="0"/>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54" name="Line 976">
                  <a:extLst>
                    <a:ext uri="{FF2B5EF4-FFF2-40B4-BE49-F238E27FC236}">
                      <a16:creationId xmlns:a16="http://schemas.microsoft.com/office/drawing/2014/main" id="{89D5451C-4F27-C71A-2B44-22F1E857163F}"/>
                    </a:ext>
                  </a:extLst>
                </p:cNvPr>
                <p:cNvSpPr>
                  <a:spLocks noChangeShapeType="1"/>
                </p:cNvSpPr>
                <p:nvPr/>
              </p:nvSpPr>
              <p:spPr bwMode="auto">
                <a:xfrm>
                  <a:off x="4691552" y="4346581"/>
                  <a:ext cx="63141" cy="0"/>
                </a:xfrm>
                <a:prstGeom prst="line">
                  <a:avLst/>
                </a:prstGeom>
                <a:solidFill>
                  <a:srgbClr val="6D9D0C"/>
                </a:solidFill>
                <a:ln w="7938">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55" name="Line 977">
                  <a:extLst>
                    <a:ext uri="{FF2B5EF4-FFF2-40B4-BE49-F238E27FC236}">
                      <a16:creationId xmlns:a16="http://schemas.microsoft.com/office/drawing/2014/main" id="{8412718A-F87A-A326-F415-B4AA6107C0DD}"/>
                    </a:ext>
                  </a:extLst>
                </p:cNvPr>
                <p:cNvSpPr>
                  <a:spLocks noChangeShapeType="1"/>
                </p:cNvSpPr>
                <p:nvPr/>
              </p:nvSpPr>
              <p:spPr bwMode="auto">
                <a:xfrm flipH="1">
                  <a:off x="4691552" y="4346581"/>
                  <a:ext cx="63141" cy="0"/>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56" name="Line 978">
                  <a:extLst>
                    <a:ext uri="{FF2B5EF4-FFF2-40B4-BE49-F238E27FC236}">
                      <a16:creationId xmlns:a16="http://schemas.microsoft.com/office/drawing/2014/main" id="{7DD8F274-DDAB-C2D3-3F87-C95790B779EA}"/>
                    </a:ext>
                  </a:extLst>
                </p:cNvPr>
                <p:cNvSpPr>
                  <a:spLocks noChangeShapeType="1"/>
                </p:cNvSpPr>
                <p:nvPr/>
              </p:nvSpPr>
              <p:spPr bwMode="auto">
                <a:xfrm>
                  <a:off x="4336757" y="4243292"/>
                  <a:ext cx="0" cy="418896"/>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57" name="Line 979">
                  <a:extLst>
                    <a:ext uri="{FF2B5EF4-FFF2-40B4-BE49-F238E27FC236}">
                      <a16:creationId xmlns:a16="http://schemas.microsoft.com/office/drawing/2014/main" id="{2CD0797D-9ECB-97BA-3E35-D2BE9D495133}"/>
                    </a:ext>
                  </a:extLst>
                </p:cNvPr>
                <p:cNvSpPr>
                  <a:spLocks noChangeShapeType="1"/>
                </p:cNvSpPr>
                <p:nvPr/>
              </p:nvSpPr>
              <p:spPr bwMode="auto">
                <a:xfrm>
                  <a:off x="4303683" y="4243292"/>
                  <a:ext cx="63141" cy="0"/>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58" name="Line 980">
                  <a:extLst>
                    <a:ext uri="{FF2B5EF4-FFF2-40B4-BE49-F238E27FC236}">
                      <a16:creationId xmlns:a16="http://schemas.microsoft.com/office/drawing/2014/main" id="{61FC503D-34A0-2F95-1BD4-2727559BD25C}"/>
                    </a:ext>
                  </a:extLst>
                </p:cNvPr>
                <p:cNvSpPr>
                  <a:spLocks noChangeShapeType="1"/>
                </p:cNvSpPr>
                <p:nvPr/>
              </p:nvSpPr>
              <p:spPr bwMode="auto">
                <a:xfrm flipH="1">
                  <a:off x="4303683" y="4243292"/>
                  <a:ext cx="63141" cy="0"/>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59" name="Line 981">
                  <a:extLst>
                    <a:ext uri="{FF2B5EF4-FFF2-40B4-BE49-F238E27FC236}">
                      <a16:creationId xmlns:a16="http://schemas.microsoft.com/office/drawing/2014/main" id="{E8A3583B-824A-8794-F47C-3ACB54C64C5A}"/>
                    </a:ext>
                  </a:extLst>
                </p:cNvPr>
                <p:cNvSpPr>
                  <a:spLocks noChangeShapeType="1"/>
                </p:cNvSpPr>
                <p:nvPr/>
              </p:nvSpPr>
              <p:spPr bwMode="auto">
                <a:xfrm>
                  <a:off x="4303683" y="4662188"/>
                  <a:ext cx="63141" cy="0"/>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60" name="Line 982">
                  <a:extLst>
                    <a:ext uri="{FF2B5EF4-FFF2-40B4-BE49-F238E27FC236}">
                      <a16:creationId xmlns:a16="http://schemas.microsoft.com/office/drawing/2014/main" id="{77A16829-AD57-FAB7-2767-8B56BFDE03C8}"/>
                    </a:ext>
                  </a:extLst>
                </p:cNvPr>
                <p:cNvSpPr>
                  <a:spLocks noChangeShapeType="1"/>
                </p:cNvSpPr>
                <p:nvPr/>
              </p:nvSpPr>
              <p:spPr bwMode="auto">
                <a:xfrm flipH="1">
                  <a:off x="4303683" y="4662188"/>
                  <a:ext cx="63141" cy="0"/>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61" name="Line 983">
                  <a:extLst>
                    <a:ext uri="{FF2B5EF4-FFF2-40B4-BE49-F238E27FC236}">
                      <a16:creationId xmlns:a16="http://schemas.microsoft.com/office/drawing/2014/main" id="{A4E04B88-BBD0-BDEB-641F-2F94A2BBDA00}"/>
                    </a:ext>
                  </a:extLst>
                </p:cNvPr>
                <p:cNvSpPr>
                  <a:spLocks noChangeShapeType="1"/>
                </p:cNvSpPr>
                <p:nvPr/>
              </p:nvSpPr>
              <p:spPr bwMode="auto">
                <a:xfrm>
                  <a:off x="3915815" y="4685141"/>
                  <a:ext cx="0" cy="278308"/>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62" name="Line 984">
                  <a:extLst>
                    <a:ext uri="{FF2B5EF4-FFF2-40B4-BE49-F238E27FC236}">
                      <a16:creationId xmlns:a16="http://schemas.microsoft.com/office/drawing/2014/main" id="{33F5AD02-A1D4-4833-ADFB-D16D02BE5A40}"/>
                    </a:ext>
                  </a:extLst>
                </p:cNvPr>
                <p:cNvSpPr>
                  <a:spLocks noChangeShapeType="1"/>
                </p:cNvSpPr>
                <p:nvPr/>
              </p:nvSpPr>
              <p:spPr bwMode="auto">
                <a:xfrm>
                  <a:off x="3885748" y="4685141"/>
                  <a:ext cx="63141" cy="0"/>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63" name="Line 985">
                  <a:extLst>
                    <a:ext uri="{FF2B5EF4-FFF2-40B4-BE49-F238E27FC236}">
                      <a16:creationId xmlns:a16="http://schemas.microsoft.com/office/drawing/2014/main" id="{04A48B5B-2398-A5B1-FBBA-F17BC91EE848}"/>
                    </a:ext>
                  </a:extLst>
                </p:cNvPr>
                <p:cNvSpPr>
                  <a:spLocks noChangeShapeType="1"/>
                </p:cNvSpPr>
                <p:nvPr/>
              </p:nvSpPr>
              <p:spPr bwMode="auto">
                <a:xfrm flipH="1">
                  <a:off x="3885748" y="4685141"/>
                  <a:ext cx="63141" cy="0"/>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64" name="Line 986">
                  <a:extLst>
                    <a:ext uri="{FF2B5EF4-FFF2-40B4-BE49-F238E27FC236}">
                      <a16:creationId xmlns:a16="http://schemas.microsoft.com/office/drawing/2014/main" id="{0A0D0F38-F83E-3A8E-ADAD-8FB142EE4A83}"/>
                    </a:ext>
                  </a:extLst>
                </p:cNvPr>
                <p:cNvSpPr>
                  <a:spLocks noChangeShapeType="1"/>
                </p:cNvSpPr>
                <p:nvPr/>
              </p:nvSpPr>
              <p:spPr bwMode="auto">
                <a:xfrm>
                  <a:off x="3885748" y="4963449"/>
                  <a:ext cx="63141" cy="0"/>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65" name="Line 987">
                  <a:extLst>
                    <a:ext uri="{FF2B5EF4-FFF2-40B4-BE49-F238E27FC236}">
                      <a16:creationId xmlns:a16="http://schemas.microsoft.com/office/drawing/2014/main" id="{982E7FB9-8F57-AE2D-2439-E7FDA3D678E2}"/>
                    </a:ext>
                  </a:extLst>
                </p:cNvPr>
                <p:cNvSpPr>
                  <a:spLocks noChangeShapeType="1"/>
                </p:cNvSpPr>
                <p:nvPr/>
              </p:nvSpPr>
              <p:spPr bwMode="auto">
                <a:xfrm flipH="1">
                  <a:off x="3885748" y="4963449"/>
                  <a:ext cx="63141" cy="0"/>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66" name="Line 988">
                  <a:extLst>
                    <a:ext uri="{FF2B5EF4-FFF2-40B4-BE49-F238E27FC236}">
                      <a16:creationId xmlns:a16="http://schemas.microsoft.com/office/drawing/2014/main" id="{8E694045-F729-CFD1-0274-F8C17F803D65}"/>
                    </a:ext>
                  </a:extLst>
                </p:cNvPr>
                <p:cNvSpPr>
                  <a:spLocks noChangeShapeType="1"/>
                </p:cNvSpPr>
                <p:nvPr/>
              </p:nvSpPr>
              <p:spPr bwMode="auto">
                <a:xfrm>
                  <a:off x="3530954" y="4972056"/>
                  <a:ext cx="0" cy="152065"/>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67" name="Line 989">
                  <a:extLst>
                    <a:ext uri="{FF2B5EF4-FFF2-40B4-BE49-F238E27FC236}">
                      <a16:creationId xmlns:a16="http://schemas.microsoft.com/office/drawing/2014/main" id="{9787BEC5-4752-CD7C-6237-74C459928CF5}"/>
                    </a:ext>
                  </a:extLst>
                </p:cNvPr>
                <p:cNvSpPr>
                  <a:spLocks noChangeShapeType="1"/>
                </p:cNvSpPr>
                <p:nvPr/>
              </p:nvSpPr>
              <p:spPr bwMode="auto">
                <a:xfrm>
                  <a:off x="3500886" y="4972056"/>
                  <a:ext cx="63141" cy="0"/>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68" name="Line 990">
                  <a:extLst>
                    <a:ext uri="{FF2B5EF4-FFF2-40B4-BE49-F238E27FC236}">
                      <a16:creationId xmlns:a16="http://schemas.microsoft.com/office/drawing/2014/main" id="{61B5136A-CF09-9F79-5CDE-9985CBD59773}"/>
                    </a:ext>
                  </a:extLst>
                </p:cNvPr>
                <p:cNvSpPr>
                  <a:spLocks noChangeShapeType="1"/>
                </p:cNvSpPr>
                <p:nvPr/>
              </p:nvSpPr>
              <p:spPr bwMode="auto">
                <a:xfrm flipH="1">
                  <a:off x="3500886" y="4972056"/>
                  <a:ext cx="63141" cy="0"/>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69" name="Line 991">
                  <a:extLst>
                    <a:ext uri="{FF2B5EF4-FFF2-40B4-BE49-F238E27FC236}">
                      <a16:creationId xmlns:a16="http://schemas.microsoft.com/office/drawing/2014/main" id="{76A8D940-7B49-330B-D1BC-AFA3E36DD031}"/>
                    </a:ext>
                  </a:extLst>
                </p:cNvPr>
                <p:cNvSpPr>
                  <a:spLocks noChangeShapeType="1"/>
                </p:cNvSpPr>
                <p:nvPr/>
              </p:nvSpPr>
              <p:spPr bwMode="auto">
                <a:xfrm>
                  <a:off x="3500886" y="5124121"/>
                  <a:ext cx="63141" cy="0"/>
                </a:xfrm>
                <a:prstGeom prst="line">
                  <a:avLst/>
                </a:prstGeom>
                <a:solidFill>
                  <a:srgbClr val="6D9D0C"/>
                </a:solidFill>
                <a:ln w="7938">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70" name="Line 992">
                  <a:extLst>
                    <a:ext uri="{FF2B5EF4-FFF2-40B4-BE49-F238E27FC236}">
                      <a16:creationId xmlns:a16="http://schemas.microsoft.com/office/drawing/2014/main" id="{1F44D305-B55B-7E0F-3CE9-B87BA7735CC5}"/>
                    </a:ext>
                  </a:extLst>
                </p:cNvPr>
                <p:cNvSpPr>
                  <a:spLocks noChangeShapeType="1"/>
                </p:cNvSpPr>
                <p:nvPr/>
              </p:nvSpPr>
              <p:spPr bwMode="auto">
                <a:xfrm flipH="1">
                  <a:off x="3500886" y="5124121"/>
                  <a:ext cx="63141" cy="0"/>
                </a:xfrm>
                <a:prstGeom prst="line">
                  <a:avLst/>
                </a:prstGeom>
                <a:solidFill>
                  <a:srgbClr val="6D9D0C"/>
                </a:solidFill>
                <a:ln w="7938">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71" name="Line 993">
                  <a:extLst>
                    <a:ext uri="{FF2B5EF4-FFF2-40B4-BE49-F238E27FC236}">
                      <a16:creationId xmlns:a16="http://schemas.microsoft.com/office/drawing/2014/main" id="{5D1F9F4E-3494-9858-B671-9D3A73AB69F7}"/>
                    </a:ext>
                  </a:extLst>
                </p:cNvPr>
                <p:cNvSpPr>
                  <a:spLocks noChangeShapeType="1"/>
                </p:cNvSpPr>
                <p:nvPr/>
              </p:nvSpPr>
              <p:spPr bwMode="auto">
                <a:xfrm>
                  <a:off x="3110011" y="5066738"/>
                  <a:ext cx="0" cy="94682"/>
                </a:xfrm>
                <a:prstGeom prst="line">
                  <a:avLst/>
                </a:prstGeom>
                <a:solidFill>
                  <a:srgbClr val="6D9D0C"/>
                </a:solidFill>
                <a:ln w="7938">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72" name="Line 994">
                  <a:extLst>
                    <a:ext uri="{FF2B5EF4-FFF2-40B4-BE49-F238E27FC236}">
                      <a16:creationId xmlns:a16="http://schemas.microsoft.com/office/drawing/2014/main" id="{5BEF0345-4595-9C15-6590-FDCB734F8B7C}"/>
                    </a:ext>
                  </a:extLst>
                </p:cNvPr>
                <p:cNvSpPr>
                  <a:spLocks noChangeShapeType="1"/>
                </p:cNvSpPr>
                <p:nvPr/>
              </p:nvSpPr>
              <p:spPr bwMode="auto">
                <a:xfrm>
                  <a:off x="3076937" y="5066738"/>
                  <a:ext cx="63141" cy="0"/>
                </a:xfrm>
                <a:prstGeom prst="line">
                  <a:avLst/>
                </a:prstGeom>
                <a:solidFill>
                  <a:srgbClr val="6D9D0C"/>
                </a:solidFill>
                <a:ln w="7938">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73" name="Line 995">
                  <a:extLst>
                    <a:ext uri="{FF2B5EF4-FFF2-40B4-BE49-F238E27FC236}">
                      <a16:creationId xmlns:a16="http://schemas.microsoft.com/office/drawing/2014/main" id="{DEB5AE4E-02CA-7C52-B987-2F2532DC466A}"/>
                    </a:ext>
                  </a:extLst>
                </p:cNvPr>
                <p:cNvSpPr>
                  <a:spLocks noChangeShapeType="1"/>
                </p:cNvSpPr>
                <p:nvPr/>
              </p:nvSpPr>
              <p:spPr bwMode="auto">
                <a:xfrm flipH="1">
                  <a:off x="3076937" y="5066738"/>
                  <a:ext cx="63141" cy="0"/>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74" name="Line 996">
                  <a:extLst>
                    <a:ext uri="{FF2B5EF4-FFF2-40B4-BE49-F238E27FC236}">
                      <a16:creationId xmlns:a16="http://schemas.microsoft.com/office/drawing/2014/main" id="{C4640ACA-8277-8867-5768-C092267429DD}"/>
                    </a:ext>
                  </a:extLst>
                </p:cNvPr>
                <p:cNvSpPr>
                  <a:spLocks noChangeShapeType="1"/>
                </p:cNvSpPr>
                <p:nvPr/>
              </p:nvSpPr>
              <p:spPr bwMode="auto">
                <a:xfrm>
                  <a:off x="3076937" y="5161420"/>
                  <a:ext cx="63141" cy="0"/>
                </a:xfrm>
                <a:prstGeom prst="line">
                  <a:avLst/>
                </a:prstGeom>
                <a:solidFill>
                  <a:srgbClr val="6D9D0C"/>
                </a:solidFill>
                <a:ln w="7938">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75" name="Line 997">
                  <a:extLst>
                    <a:ext uri="{FF2B5EF4-FFF2-40B4-BE49-F238E27FC236}">
                      <a16:creationId xmlns:a16="http://schemas.microsoft.com/office/drawing/2014/main" id="{54A95106-A7CC-1C7E-2F7A-CB02BF0484A4}"/>
                    </a:ext>
                  </a:extLst>
                </p:cNvPr>
                <p:cNvSpPr>
                  <a:spLocks noChangeShapeType="1"/>
                </p:cNvSpPr>
                <p:nvPr/>
              </p:nvSpPr>
              <p:spPr bwMode="auto">
                <a:xfrm flipH="1">
                  <a:off x="3076937" y="5161420"/>
                  <a:ext cx="63141" cy="0"/>
                </a:xfrm>
                <a:prstGeom prst="line">
                  <a:avLst/>
                </a:prstGeom>
                <a:solidFill>
                  <a:srgbClr val="6D9D0C"/>
                </a:solidFill>
                <a:ln w="7938">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76" name="Line 998">
                  <a:extLst>
                    <a:ext uri="{FF2B5EF4-FFF2-40B4-BE49-F238E27FC236}">
                      <a16:creationId xmlns:a16="http://schemas.microsoft.com/office/drawing/2014/main" id="{B457A370-2377-D1F2-EA8F-D3795B48EC7E}"/>
                    </a:ext>
                  </a:extLst>
                </p:cNvPr>
                <p:cNvSpPr>
                  <a:spLocks noChangeShapeType="1"/>
                </p:cNvSpPr>
                <p:nvPr/>
              </p:nvSpPr>
              <p:spPr bwMode="auto">
                <a:xfrm>
                  <a:off x="2725150" y="5118383"/>
                  <a:ext cx="3007" cy="74598"/>
                </a:xfrm>
                <a:prstGeom prst="line">
                  <a:avLst/>
                </a:prstGeom>
                <a:solidFill>
                  <a:srgbClr val="6D9D0C"/>
                </a:solidFill>
                <a:ln w="7938">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77" name="Line 999">
                  <a:extLst>
                    <a:ext uri="{FF2B5EF4-FFF2-40B4-BE49-F238E27FC236}">
                      <a16:creationId xmlns:a16="http://schemas.microsoft.com/office/drawing/2014/main" id="{BA323292-9EF9-6962-6A27-9F0BD55382D0}"/>
                    </a:ext>
                  </a:extLst>
                </p:cNvPr>
                <p:cNvSpPr>
                  <a:spLocks noChangeShapeType="1"/>
                </p:cNvSpPr>
                <p:nvPr/>
              </p:nvSpPr>
              <p:spPr bwMode="auto">
                <a:xfrm>
                  <a:off x="2692076" y="5118383"/>
                  <a:ext cx="66148" cy="0"/>
                </a:xfrm>
                <a:prstGeom prst="line">
                  <a:avLst/>
                </a:prstGeom>
                <a:solidFill>
                  <a:srgbClr val="6D9D0C"/>
                </a:solidFill>
                <a:ln w="7938">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78" name="Line 1000">
                  <a:extLst>
                    <a:ext uri="{FF2B5EF4-FFF2-40B4-BE49-F238E27FC236}">
                      <a16:creationId xmlns:a16="http://schemas.microsoft.com/office/drawing/2014/main" id="{33C5C747-5D49-D927-FC08-C906D7FEC900}"/>
                    </a:ext>
                  </a:extLst>
                </p:cNvPr>
                <p:cNvSpPr>
                  <a:spLocks noChangeShapeType="1"/>
                </p:cNvSpPr>
                <p:nvPr/>
              </p:nvSpPr>
              <p:spPr bwMode="auto">
                <a:xfrm flipH="1">
                  <a:off x="2692076" y="5118383"/>
                  <a:ext cx="66148" cy="0"/>
                </a:xfrm>
                <a:prstGeom prst="line">
                  <a:avLst/>
                </a:prstGeom>
                <a:solidFill>
                  <a:srgbClr val="6D9D0C"/>
                </a:solidFill>
                <a:ln w="7938">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79" name="Line 1001">
                  <a:extLst>
                    <a:ext uri="{FF2B5EF4-FFF2-40B4-BE49-F238E27FC236}">
                      <a16:creationId xmlns:a16="http://schemas.microsoft.com/office/drawing/2014/main" id="{FB1B8A59-3621-05D3-8D38-83479ECDCABC}"/>
                    </a:ext>
                  </a:extLst>
                </p:cNvPr>
                <p:cNvSpPr>
                  <a:spLocks noChangeShapeType="1"/>
                </p:cNvSpPr>
                <p:nvPr/>
              </p:nvSpPr>
              <p:spPr bwMode="auto">
                <a:xfrm>
                  <a:off x="2301201" y="5149944"/>
                  <a:ext cx="0" cy="0"/>
                </a:xfrm>
                <a:prstGeom prst="line">
                  <a:avLst/>
                </a:prstGeom>
                <a:solidFill>
                  <a:srgbClr val="6D9D0C"/>
                </a:solidFill>
                <a:ln w="7938">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80" name="Freeform 1002">
                  <a:extLst>
                    <a:ext uri="{FF2B5EF4-FFF2-40B4-BE49-F238E27FC236}">
                      <a16:creationId xmlns:a16="http://schemas.microsoft.com/office/drawing/2014/main" id="{50C02CCD-94D4-208F-38CB-DBCC955E9B32}"/>
                    </a:ext>
                  </a:extLst>
                </p:cNvPr>
                <p:cNvSpPr>
                  <a:spLocks/>
                </p:cNvSpPr>
                <p:nvPr/>
              </p:nvSpPr>
              <p:spPr bwMode="auto">
                <a:xfrm>
                  <a:off x="6306166" y="3132930"/>
                  <a:ext cx="63141" cy="71729"/>
                </a:xfrm>
                <a:custGeom>
                  <a:avLst/>
                  <a:gdLst>
                    <a:gd name="T0" fmla="*/ 0 w 21"/>
                    <a:gd name="T1" fmla="*/ 0 h 25"/>
                    <a:gd name="T2" fmla="*/ 21 w 21"/>
                    <a:gd name="T3" fmla="*/ 0 h 25"/>
                    <a:gd name="T4" fmla="*/ 10 w 21"/>
                    <a:gd name="T5" fmla="*/ 25 h 25"/>
                    <a:gd name="T6" fmla="*/ 0 w 21"/>
                    <a:gd name="T7" fmla="*/ 0 h 25"/>
                  </a:gdLst>
                  <a:ahLst/>
                  <a:cxnLst>
                    <a:cxn ang="0">
                      <a:pos x="T0" y="T1"/>
                    </a:cxn>
                    <a:cxn ang="0">
                      <a:pos x="T2" y="T3"/>
                    </a:cxn>
                    <a:cxn ang="0">
                      <a:pos x="T4" y="T5"/>
                    </a:cxn>
                    <a:cxn ang="0">
                      <a:pos x="T6" y="T7"/>
                    </a:cxn>
                  </a:cxnLst>
                  <a:rect l="0" t="0" r="r" b="b"/>
                  <a:pathLst>
                    <a:path w="21" h="25">
                      <a:moveTo>
                        <a:pt x="0" y="0"/>
                      </a:moveTo>
                      <a:lnTo>
                        <a:pt x="21" y="0"/>
                      </a:lnTo>
                      <a:lnTo>
                        <a:pt x="10" y="25"/>
                      </a:lnTo>
                      <a:lnTo>
                        <a:pt x="0" y="0"/>
                      </a:lnTo>
                      <a:close/>
                    </a:path>
                  </a:pathLst>
                </a:custGeom>
                <a:solidFill>
                  <a:schemeClr val="bg1">
                    <a:lumMod val="50000"/>
                  </a:schemeClr>
                </a:solidFill>
                <a:ln w="158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81" name="Freeform 1003">
                  <a:extLst>
                    <a:ext uri="{FF2B5EF4-FFF2-40B4-BE49-F238E27FC236}">
                      <a16:creationId xmlns:a16="http://schemas.microsoft.com/office/drawing/2014/main" id="{F02D2925-4F84-BBCD-B2AA-E31D259FC123}"/>
                    </a:ext>
                  </a:extLst>
                </p:cNvPr>
                <p:cNvSpPr>
                  <a:spLocks/>
                </p:cNvSpPr>
                <p:nvPr/>
              </p:nvSpPr>
              <p:spPr bwMode="auto">
                <a:xfrm>
                  <a:off x="5921304" y="3256303"/>
                  <a:ext cx="63141" cy="71729"/>
                </a:xfrm>
                <a:custGeom>
                  <a:avLst/>
                  <a:gdLst>
                    <a:gd name="T0" fmla="*/ 0 w 21"/>
                    <a:gd name="T1" fmla="*/ 0 h 25"/>
                    <a:gd name="T2" fmla="*/ 21 w 21"/>
                    <a:gd name="T3" fmla="*/ 0 h 25"/>
                    <a:gd name="T4" fmla="*/ 10 w 21"/>
                    <a:gd name="T5" fmla="*/ 25 h 25"/>
                    <a:gd name="T6" fmla="*/ 0 w 21"/>
                    <a:gd name="T7" fmla="*/ 0 h 25"/>
                  </a:gdLst>
                  <a:ahLst/>
                  <a:cxnLst>
                    <a:cxn ang="0">
                      <a:pos x="T0" y="T1"/>
                    </a:cxn>
                    <a:cxn ang="0">
                      <a:pos x="T2" y="T3"/>
                    </a:cxn>
                    <a:cxn ang="0">
                      <a:pos x="T4" y="T5"/>
                    </a:cxn>
                    <a:cxn ang="0">
                      <a:pos x="T6" y="T7"/>
                    </a:cxn>
                  </a:cxnLst>
                  <a:rect l="0" t="0" r="r" b="b"/>
                  <a:pathLst>
                    <a:path w="21" h="25">
                      <a:moveTo>
                        <a:pt x="0" y="0"/>
                      </a:moveTo>
                      <a:lnTo>
                        <a:pt x="21" y="0"/>
                      </a:lnTo>
                      <a:lnTo>
                        <a:pt x="10" y="25"/>
                      </a:lnTo>
                      <a:lnTo>
                        <a:pt x="0" y="0"/>
                      </a:lnTo>
                      <a:close/>
                    </a:path>
                  </a:pathLst>
                </a:custGeom>
                <a:solidFill>
                  <a:schemeClr val="bg1">
                    <a:lumMod val="50000"/>
                  </a:schemeClr>
                </a:solidFill>
                <a:ln w="158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82" name="Freeform 1004">
                  <a:extLst>
                    <a:ext uri="{FF2B5EF4-FFF2-40B4-BE49-F238E27FC236}">
                      <a16:creationId xmlns:a16="http://schemas.microsoft.com/office/drawing/2014/main" id="{E4818C49-35D3-639C-5D70-5866CF3B3E30}"/>
                    </a:ext>
                  </a:extLst>
                </p:cNvPr>
                <p:cNvSpPr>
                  <a:spLocks/>
                </p:cNvSpPr>
                <p:nvPr/>
              </p:nvSpPr>
              <p:spPr bwMode="auto">
                <a:xfrm>
                  <a:off x="5500362" y="3580517"/>
                  <a:ext cx="60135" cy="68860"/>
                </a:xfrm>
                <a:custGeom>
                  <a:avLst/>
                  <a:gdLst>
                    <a:gd name="T0" fmla="*/ 0 w 20"/>
                    <a:gd name="T1" fmla="*/ 0 h 24"/>
                    <a:gd name="T2" fmla="*/ 20 w 20"/>
                    <a:gd name="T3" fmla="*/ 0 h 24"/>
                    <a:gd name="T4" fmla="*/ 10 w 20"/>
                    <a:gd name="T5" fmla="*/ 24 h 24"/>
                    <a:gd name="T6" fmla="*/ 0 w 20"/>
                    <a:gd name="T7" fmla="*/ 0 h 24"/>
                  </a:gdLst>
                  <a:ahLst/>
                  <a:cxnLst>
                    <a:cxn ang="0">
                      <a:pos x="T0" y="T1"/>
                    </a:cxn>
                    <a:cxn ang="0">
                      <a:pos x="T2" y="T3"/>
                    </a:cxn>
                    <a:cxn ang="0">
                      <a:pos x="T4" y="T5"/>
                    </a:cxn>
                    <a:cxn ang="0">
                      <a:pos x="T6" y="T7"/>
                    </a:cxn>
                  </a:cxnLst>
                  <a:rect l="0" t="0" r="r" b="b"/>
                  <a:pathLst>
                    <a:path w="20" h="24">
                      <a:moveTo>
                        <a:pt x="0" y="0"/>
                      </a:moveTo>
                      <a:lnTo>
                        <a:pt x="20" y="0"/>
                      </a:lnTo>
                      <a:lnTo>
                        <a:pt x="10" y="24"/>
                      </a:lnTo>
                      <a:lnTo>
                        <a:pt x="0" y="0"/>
                      </a:lnTo>
                      <a:close/>
                    </a:path>
                  </a:pathLst>
                </a:custGeom>
                <a:solidFill>
                  <a:schemeClr val="bg1">
                    <a:lumMod val="50000"/>
                  </a:schemeClr>
                </a:solidFill>
                <a:ln w="158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83" name="Freeform 1005">
                  <a:extLst>
                    <a:ext uri="{FF2B5EF4-FFF2-40B4-BE49-F238E27FC236}">
                      <a16:creationId xmlns:a16="http://schemas.microsoft.com/office/drawing/2014/main" id="{6FBD7BF7-EA6E-6C93-4A4A-CD78151AB67B}"/>
                    </a:ext>
                  </a:extLst>
                </p:cNvPr>
                <p:cNvSpPr>
                  <a:spLocks/>
                </p:cNvSpPr>
                <p:nvPr/>
              </p:nvSpPr>
              <p:spPr bwMode="auto">
                <a:xfrm>
                  <a:off x="5112494" y="3855956"/>
                  <a:ext cx="63141" cy="65991"/>
                </a:xfrm>
                <a:custGeom>
                  <a:avLst/>
                  <a:gdLst>
                    <a:gd name="T0" fmla="*/ 0 w 21"/>
                    <a:gd name="T1" fmla="*/ 0 h 23"/>
                    <a:gd name="T2" fmla="*/ 21 w 21"/>
                    <a:gd name="T3" fmla="*/ 0 h 23"/>
                    <a:gd name="T4" fmla="*/ 11 w 21"/>
                    <a:gd name="T5" fmla="*/ 23 h 23"/>
                    <a:gd name="T6" fmla="*/ 0 w 21"/>
                    <a:gd name="T7" fmla="*/ 0 h 23"/>
                  </a:gdLst>
                  <a:ahLst/>
                  <a:cxnLst>
                    <a:cxn ang="0">
                      <a:pos x="T0" y="T1"/>
                    </a:cxn>
                    <a:cxn ang="0">
                      <a:pos x="T2" y="T3"/>
                    </a:cxn>
                    <a:cxn ang="0">
                      <a:pos x="T4" y="T5"/>
                    </a:cxn>
                    <a:cxn ang="0">
                      <a:pos x="T6" y="T7"/>
                    </a:cxn>
                  </a:cxnLst>
                  <a:rect l="0" t="0" r="r" b="b"/>
                  <a:pathLst>
                    <a:path w="21" h="23">
                      <a:moveTo>
                        <a:pt x="0" y="0"/>
                      </a:moveTo>
                      <a:lnTo>
                        <a:pt x="21" y="0"/>
                      </a:lnTo>
                      <a:lnTo>
                        <a:pt x="11" y="23"/>
                      </a:lnTo>
                      <a:lnTo>
                        <a:pt x="0" y="0"/>
                      </a:lnTo>
                      <a:close/>
                    </a:path>
                  </a:pathLst>
                </a:custGeom>
                <a:solidFill>
                  <a:schemeClr val="bg1">
                    <a:lumMod val="50000"/>
                  </a:schemeClr>
                </a:solidFill>
                <a:ln w="1588">
                  <a:solidFill>
                    <a:schemeClr val="accent6">
                      <a:lumMod val="40000"/>
                      <a:lumOff val="6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84" name="Freeform 1006">
                  <a:extLst>
                    <a:ext uri="{FF2B5EF4-FFF2-40B4-BE49-F238E27FC236}">
                      <a16:creationId xmlns:a16="http://schemas.microsoft.com/office/drawing/2014/main" id="{EB799B78-D95A-1480-FCC7-B9871315E07E}"/>
                    </a:ext>
                  </a:extLst>
                </p:cNvPr>
                <p:cNvSpPr>
                  <a:spLocks/>
                </p:cNvSpPr>
                <p:nvPr/>
              </p:nvSpPr>
              <p:spPr bwMode="auto">
                <a:xfrm>
                  <a:off x="4691552" y="4071142"/>
                  <a:ext cx="63141" cy="68860"/>
                </a:xfrm>
                <a:custGeom>
                  <a:avLst/>
                  <a:gdLst>
                    <a:gd name="T0" fmla="*/ 0 w 21"/>
                    <a:gd name="T1" fmla="*/ 0 h 24"/>
                    <a:gd name="T2" fmla="*/ 21 w 21"/>
                    <a:gd name="T3" fmla="*/ 0 h 24"/>
                    <a:gd name="T4" fmla="*/ 11 w 21"/>
                    <a:gd name="T5" fmla="*/ 24 h 24"/>
                    <a:gd name="T6" fmla="*/ 0 w 21"/>
                    <a:gd name="T7" fmla="*/ 0 h 24"/>
                  </a:gdLst>
                  <a:ahLst/>
                  <a:cxnLst>
                    <a:cxn ang="0">
                      <a:pos x="T0" y="T1"/>
                    </a:cxn>
                    <a:cxn ang="0">
                      <a:pos x="T2" y="T3"/>
                    </a:cxn>
                    <a:cxn ang="0">
                      <a:pos x="T4" y="T5"/>
                    </a:cxn>
                    <a:cxn ang="0">
                      <a:pos x="T6" y="T7"/>
                    </a:cxn>
                  </a:cxnLst>
                  <a:rect l="0" t="0" r="r" b="b"/>
                  <a:pathLst>
                    <a:path w="21" h="24">
                      <a:moveTo>
                        <a:pt x="0" y="0"/>
                      </a:moveTo>
                      <a:lnTo>
                        <a:pt x="21" y="0"/>
                      </a:lnTo>
                      <a:lnTo>
                        <a:pt x="11" y="24"/>
                      </a:lnTo>
                      <a:lnTo>
                        <a:pt x="0" y="0"/>
                      </a:lnTo>
                      <a:close/>
                    </a:path>
                  </a:pathLst>
                </a:custGeom>
                <a:solidFill>
                  <a:schemeClr val="bg1">
                    <a:lumMod val="50000"/>
                  </a:schemeClr>
                </a:solidFill>
                <a:ln w="158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85" name="Freeform 1007">
                  <a:extLst>
                    <a:ext uri="{FF2B5EF4-FFF2-40B4-BE49-F238E27FC236}">
                      <a16:creationId xmlns:a16="http://schemas.microsoft.com/office/drawing/2014/main" id="{3A96F2BE-87E9-67F2-364F-3B6F67D721A9}"/>
                    </a:ext>
                  </a:extLst>
                </p:cNvPr>
                <p:cNvSpPr>
                  <a:spLocks/>
                </p:cNvSpPr>
                <p:nvPr/>
              </p:nvSpPr>
              <p:spPr bwMode="auto">
                <a:xfrm>
                  <a:off x="4303683" y="4418310"/>
                  <a:ext cx="63141" cy="68860"/>
                </a:xfrm>
                <a:custGeom>
                  <a:avLst/>
                  <a:gdLst>
                    <a:gd name="T0" fmla="*/ 0 w 21"/>
                    <a:gd name="T1" fmla="*/ 0 h 24"/>
                    <a:gd name="T2" fmla="*/ 21 w 21"/>
                    <a:gd name="T3" fmla="*/ 0 h 24"/>
                    <a:gd name="T4" fmla="*/ 11 w 21"/>
                    <a:gd name="T5" fmla="*/ 24 h 24"/>
                    <a:gd name="T6" fmla="*/ 0 w 21"/>
                    <a:gd name="T7" fmla="*/ 0 h 24"/>
                  </a:gdLst>
                  <a:ahLst/>
                  <a:cxnLst>
                    <a:cxn ang="0">
                      <a:pos x="T0" y="T1"/>
                    </a:cxn>
                    <a:cxn ang="0">
                      <a:pos x="T2" y="T3"/>
                    </a:cxn>
                    <a:cxn ang="0">
                      <a:pos x="T4" y="T5"/>
                    </a:cxn>
                    <a:cxn ang="0">
                      <a:pos x="T6" y="T7"/>
                    </a:cxn>
                  </a:cxnLst>
                  <a:rect l="0" t="0" r="r" b="b"/>
                  <a:pathLst>
                    <a:path w="21" h="24">
                      <a:moveTo>
                        <a:pt x="0" y="0"/>
                      </a:moveTo>
                      <a:lnTo>
                        <a:pt x="21" y="0"/>
                      </a:lnTo>
                      <a:lnTo>
                        <a:pt x="11" y="24"/>
                      </a:lnTo>
                      <a:lnTo>
                        <a:pt x="0" y="0"/>
                      </a:lnTo>
                      <a:close/>
                    </a:path>
                  </a:pathLst>
                </a:custGeom>
                <a:solidFill>
                  <a:schemeClr val="bg1">
                    <a:lumMod val="50000"/>
                  </a:schemeClr>
                </a:solidFill>
                <a:ln w="158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86" name="Freeform 1008">
                  <a:extLst>
                    <a:ext uri="{FF2B5EF4-FFF2-40B4-BE49-F238E27FC236}">
                      <a16:creationId xmlns:a16="http://schemas.microsoft.com/office/drawing/2014/main" id="{4EC3FF8B-2B7A-9122-1D24-BF5515252019}"/>
                    </a:ext>
                  </a:extLst>
                </p:cNvPr>
                <p:cNvSpPr>
                  <a:spLocks/>
                </p:cNvSpPr>
                <p:nvPr/>
              </p:nvSpPr>
              <p:spPr bwMode="auto">
                <a:xfrm>
                  <a:off x="3885748" y="4788431"/>
                  <a:ext cx="63141" cy="71729"/>
                </a:xfrm>
                <a:custGeom>
                  <a:avLst/>
                  <a:gdLst>
                    <a:gd name="T0" fmla="*/ 0 w 21"/>
                    <a:gd name="T1" fmla="*/ 0 h 25"/>
                    <a:gd name="T2" fmla="*/ 21 w 21"/>
                    <a:gd name="T3" fmla="*/ 0 h 25"/>
                    <a:gd name="T4" fmla="*/ 10 w 21"/>
                    <a:gd name="T5" fmla="*/ 25 h 25"/>
                    <a:gd name="T6" fmla="*/ 0 w 21"/>
                    <a:gd name="T7" fmla="*/ 0 h 25"/>
                  </a:gdLst>
                  <a:ahLst/>
                  <a:cxnLst>
                    <a:cxn ang="0">
                      <a:pos x="T0" y="T1"/>
                    </a:cxn>
                    <a:cxn ang="0">
                      <a:pos x="T2" y="T3"/>
                    </a:cxn>
                    <a:cxn ang="0">
                      <a:pos x="T4" y="T5"/>
                    </a:cxn>
                    <a:cxn ang="0">
                      <a:pos x="T6" y="T7"/>
                    </a:cxn>
                  </a:cxnLst>
                  <a:rect l="0" t="0" r="r" b="b"/>
                  <a:pathLst>
                    <a:path w="21" h="25">
                      <a:moveTo>
                        <a:pt x="0" y="0"/>
                      </a:moveTo>
                      <a:lnTo>
                        <a:pt x="21" y="0"/>
                      </a:lnTo>
                      <a:lnTo>
                        <a:pt x="10" y="25"/>
                      </a:lnTo>
                      <a:lnTo>
                        <a:pt x="0" y="0"/>
                      </a:lnTo>
                      <a:close/>
                    </a:path>
                  </a:pathLst>
                </a:custGeom>
                <a:solidFill>
                  <a:schemeClr val="bg1">
                    <a:lumMod val="50000"/>
                  </a:schemeClr>
                </a:solidFill>
                <a:ln w="158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87" name="Freeform 1009">
                  <a:extLst>
                    <a:ext uri="{FF2B5EF4-FFF2-40B4-BE49-F238E27FC236}">
                      <a16:creationId xmlns:a16="http://schemas.microsoft.com/office/drawing/2014/main" id="{B3C55340-7831-8F3D-65A0-9CAD01E5A293}"/>
                    </a:ext>
                  </a:extLst>
                </p:cNvPr>
                <p:cNvSpPr>
                  <a:spLocks/>
                </p:cNvSpPr>
                <p:nvPr/>
              </p:nvSpPr>
              <p:spPr bwMode="auto">
                <a:xfrm>
                  <a:off x="3500886" y="5012224"/>
                  <a:ext cx="63141" cy="71729"/>
                </a:xfrm>
                <a:custGeom>
                  <a:avLst/>
                  <a:gdLst>
                    <a:gd name="T0" fmla="*/ 0 w 21"/>
                    <a:gd name="T1" fmla="*/ 0 h 25"/>
                    <a:gd name="T2" fmla="*/ 21 w 21"/>
                    <a:gd name="T3" fmla="*/ 0 h 25"/>
                    <a:gd name="T4" fmla="*/ 10 w 21"/>
                    <a:gd name="T5" fmla="*/ 25 h 25"/>
                    <a:gd name="T6" fmla="*/ 0 w 21"/>
                    <a:gd name="T7" fmla="*/ 0 h 25"/>
                  </a:gdLst>
                  <a:ahLst/>
                  <a:cxnLst>
                    <a:cxn ang="0">
                      <a:pos x="T0" y="T1"/>
                    </a:cxn>
                    <a:cxn ang="0">
                      <a:pos x="T2" y="T3"/>
                    </a:cxn>
                    <a:cxn ang="0">
                      <a:pos x="T4" y="T5"/>
                    </a:cxn>
                    <a:cxn ang="0">
                      <a:pos x="T6" y="T7"/>
                    </a:cxn>
                  </a:cxnLst>
                  <a:rect l="0" t="0" r="r" b="b"/>
                  <a:pathLst>
                    <a:path w="21" h="25">
                      <a:moveTo>
                        <a:pt x="0" y="0"/>
                      </a:moveTo>
                      <a:lnTo>
                        <a:pt x="21" y="0"/>
                      </a:lnTo>
                      <a:lnTo>
                        <a:pt x="10" y="25"/>
                      </a:lnTo>
                      <a:lnTo>
                        <a:pt x="0" y="0"/>
                      </a:lnTo>
                      <a:close/>
                    </a:path>
                  </a:pathLst>
                </a:custGeom>
                <a:solidFill>
                  <a:schemeClr val="bg1">
                    <a:lumMod val="50000"/>
                  </a:schemeClr>
                </a:solidFill>
                <a:ln w="158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88" name="Freeform 1011">
                  <a:extLst>
                    <a:ext uri="{FF2B5EF4-FFF2-40B4-BE49-F238E27FC236}">
                      <a16:creationId xmlns:a16="http://schemas.microsoft.com/office/drawing/2014/main" id="{CC60EC07-2BCE-5AFF-4455-E350CA4242E5}"/>
                    </a:ext>
                  </a:extLst>
                </p:cNvPr>
                <p:cNvSpPr>
                  <a:spLocks/>
                </p:cNvSpPr>
                <p:nvPr/>
              </p:nvSpPr>
              <p:spPr bwMode="auto">
                <a:xfrm>
                  <a:off x="3076937" y="5081084"/>
                  <a:ext cx="63141" cy="68860"/>
                </a:xfrm>
                <a:custGeom>
                  <a:avLst/>
                  <a:gdLst>
                    <a:gd name="T0" fmla="*/ 0 w 21"/>
                    <a:gd name="T1" fmla="*/ 0 h 24"/>
                    <a:gd name="T2" fmla="*/ 21 w 21"/>
                    <a:gd name="T3" fmla="*/ 0 h 24"/>
                    <a:gd name="T4" fmla="*/ 11 w 21"/>
                    <a:gd name="T5" fmla="*/ 24 h 24"/>
                    <a:gd name="T6" fmla="*/ 0 w 21"/>
                    <a:gd name="T7" fmla="*/ 0 h 24"/>
                  </a:gdLst>
                  <a:ahLst/>
                  <a:cxnLst>
                    <a:cxn ang="0">
                      <a:pos x="T0" y="T1"/>
                    </a:cxn>
                    <a:cxn ang="0">
                      <a:pos x="T2" y="T3"/>
                    </a:cxn>
                    <a:cxn ang="0">
                      <a:pos x="T4" y="T5"/>
                    </a:cxn>
                    <a:cxn ang="0">
                      <a:pos x="T6" y="T7"/>
                    </a:cxn>
                  </a:cxnLst>
                  <a:rect l="0" t="0" r="r" b="b"/>
                  <a:pathLst>
                    <a:path w="21" h="24">
                      <a:moveTo>
                        <a:pt x="0" y="0"/>
                      </a:moveTo>
                      <a:lnTo>
                        <a:pt x="21" y="0"/>
                      </a:lnTo>
                      <a:lnTo>
                        <a:pt x="11" y="24"/>
                      </a:lnTo>
                      <a:lnTo>
                        <a:pt x="0" y="0"/>
                      </a:lnTo>
                      <a:close/>
                    </a:path>
                  </a:pathLst>
                </a:custGeom>
                <a:solidFill>
                  <a:schemeClr val="bg1">
                    <a:lumMod val="50000"/>
                  </a:schemeClr>
                </a:solidFill>
                <a:ln w="158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89" name="Freeform 1012">
                  <a:extLst>
                    <a:ext uri="{FF2B5EF4-FFF2-40B4-BE49-F238E27FC236}">
                      <a16:creationId xmlns:a16="http://schemas.microsoft.com/office/drawing/2014/main" id="{226B4D0C-2848-EDCF-4A2B-8D8297165466}"/>
                    </a:ext>
                  </a:extLst>
                </p:cNvPr>
                <p:cNvSpPr>
                  <a:spLocks/>
                </p:cNvSpPr>
                <p:nvPr/>
              </p:nvSpPr>
              <p:spPr bwMode="auto">
                <a:xfrm>
                  <a:off x="2692076" y="5124121"/>
                  <a:ext cx="66148" cy="71729"/>
                </a:xfrm>
                <a:custGeom>
                  <a:avLst/>
                  <a:gdLst>
                    <a:gd name="T0" fmla="*/ 0 w 22"/>
                    <a:gd name="T1" fmla="*/ 0 h 25"/>
                    <a:gd name="T2" fmla="*/ 22 w 22"/>
                    <a:gd name="T3" fmla="*/ 0 h 25"/>
                    <a:gd name="T4" fmla="*/ 11 w 22"/>
                    <a:gd name="T5" fmla="*/ 25 h 25"/>
                    <a:gd name="T6" fmla="*/ 0 w 22"/>
                    <a:gd name="T7" fmla="*/ 0 h 25"/>
                  </a:gdLst>
                  <a:ahLst/>
                  <a:cxnLst>
                    <a:cxn ang="0">
                      <a:pos x="T0" y="T1"/>
                    </a:cxn>
                    <a:cxn ang="0">
                      <a:pos x="T2" y="T3"/>
                    </a:cxn>
                    <a:cxn ang="0">
                      <a:pos x="T4" y="T5"/>
                    </a:cxn>
                    <a:cxn ang="0">
                      <a:pos x="T6" y="T7"/>
                    </a:cxn>
                  </a:cxnLst>
                  <a:rect l="0" t="0" r="r" b="b"/>
                  <a:pathLst>
                    <a:path w="22" h="25">
                      <a:moveTo>
                        <a:pt x="0" y="0"/>
                      </a:moveTo>
                      <a:lnTo>
                        <a:pt x="22" y="0"/>
                      </a:lnTo>
                      <a:lnTo>
                        <a:pt x="11" y="25"/>
                      </a:lnTo>
                      <a:lnTo>
                        <a:pt x="0" y="0"/>
                      </a:lnTo>
                      <a:close/>
                    </a:path>
                  </a:pathLst>
                </a:custGeom>
                <a:solidFill>
                  <a:srgbClr val="6D9D0C"/>
                </a:solidFill>
                <a:ln w="158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90" name="Freeform 1013">
                  <a:extLst>
                    <a:ext uri="{FF2B5EF4-FFF2-40B4-BE49-F238E27FC236}">
                      <a16:creationId xmlns:a16="http://schemas.microsoft.com/office/drawing/2014/main" id="{35CA632D-AC27-F22D-B4EE-5416C07173D9}"/>
                    </a:ext>
                  </a:extLst>
                </p:cNvPr>
                <p:cNvSpPr>
                  <a:spLocks/>
                </p:cNvSpPr>
                <p:nvPr/>
              </p:nvSpPr>
              <p:spPr bwMode="auto">
                <a:xfrm>
                  <a:off x="2271134" y="5115514"/>
                  <a:ext cx="63141" cy="71729"/>
                </a:xfrm>
                <a:custGeom>
                  <a:avLst/>
                  <a:gdLst>
                    <a:gd name="T0" fmla="*/ 0 w 21"/>
                    <a:gd name="T1" fmla="*/ 0 h 25"/>
                    <a:gd name="T2" fmla="*/ 21 w 21"/>
                    <a:gd name="T3" fmla="*/ 0 h 25"/>
                    <a:gd name="T4" fmla="*/ 10 w 21"/>
                    <a:gd name="T5" fmla="*/ 25 h 25"/>
                    <a:gd name="T6" fmla="*/ 0 w 21"/>
                    <a:gd name="T7" fmla="*/ 0 h 25"/>
                  </a:gdLst>
                  <a:ahLst/>
                  <a:cxnLst>
                    <a:cxn ang="0">
                      <a:pos x="T0" y="T1"/>
                    </a:cxn>
                    <a:cxn ang="0">
                      <a:pos x="T2" y="T3"/>
                    </a:cxn>
                    <a:cxn ang="0">
                      <a:pos x="T4" y="T5"/>
                    </a:cxn>
                    <a:cxn ang="0">
                      <a:pos x="T6" y="T7"/>
                    </a:cxn>
                  </a:cxnLst>
                  <a:rect l="0" t="0" r="r" b="b"/>
                  <a:pathLst>
                    <a:path w="21" h="25">
                      <a:moveTo>
                        <a:pt x="0" y="0"/>
                      </a:moveTo>
                      <a:lnTo>
                        <a:pt x="21" y="0"/>
                      </a:lnTo>
                      <a:lnTo>
                        <a:pt x="10" y="25"/>
                      </a:lnTo>
                      <a:lnTo>
                        <a:pt x="0" y="0"/>
                      </a:lnTo>
                      <a:close/>
                    </a:path>
                  </a:pathLst>
                </a:custGeom>
                <a:solidFill>
                  <a:srgbClr val="6D9D0C"/>
                </a:solidFill>
                <a:ln w="158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91" name="Line 1014">
                  <a:extLst>
                    <a:ext uri="{FF2B5EF4-FFF2-40B4-BE49-F238E27FC236}">
                      <a16:creationId xmlns:a16="http://schemas.microsoft.com/office/drawing/2014/main" id="{C3987A4F-9D48-B71B-F150-21F60B5A1E3D}"/>
                    </a:ext>
                  </a:extLst>
                </p:cNvPr>
                <p:cNvSpPr>
                  <a:spLocks noChangeShapeType="1"/>
                </p:cNvSpPr>
                <p:nvPr/>
              </p:nvSpPr>
              <p:spPr bwMode="auto">
                <a:xfrm>
                  <a:off x="6336233" y="2906266"/>
                  <a:ext cx="0" cy="0"/>
                </a:xfrm>
                <a:prstGeom prst="line">
                  <a:avLst/>
                </a:prstGeom>
                <a:solidFill>
                  <a:srgbClr val="6D9D0C"/>
                </a:solid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92" name="Line 1015">
                  <a:extLst>
                    <a:ext uri="{FF2B5EF4-FFF2-40B4-BE49-F238E27FC236}">
                      <a16:creationId xmlns:a16="http://schemas.microsoft.com/office/drawing/2014/main" id="{6BC764C5-968B-5202-C6D8-21E2F1D36386}"/>
                    </a:ext>
                  </a:extLst>
                </p:cNvPr>
                <p:cNvSpPr>
                  <a:spLocks noChangeShapeType="1"/>
                </p:cNvSpPr>
                <p:nvPr/>
              </p:nvSpPr>
              <p:spPr bwMode="auto">
                <a:xfrm>
                  <a:off x="5951372" y="2320959"/>
                  <a:ext cx="0" cy="975512"/>
                </a:xfrm>
                <a:prstGeom prst="line">
                  <a:avLst/>
                </a:prstGeom>
                <a:solidFill>
                  <a:srgbClr val="6D9D0C"/>
                </a:solid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93" name="Line 1016">
                  <a:extLst>
                    <a:ext uri="{FF2B5EF4-FFF2-40B4-BE49-F238E27FC236}">
                      <a16:creationId xmlns:a16="http://schemas.microsoft.com/office/drawing/2014/main" id="{2B9AD348-6AA2-93FA-4F96-C181C42B19D0}"/>
                    </a:ext>
                  </a:extLst>
                </p:cNvPr>
                <p:cNvSpPr>
                  <a:spLocks noChangeShapeType="1"/>
                </p:cNvSpPr>
                <p:nvPr/>
              </p:nvSpPr>
              <p:spPr bwMode="auto">
                <a:xfrm>
                  <a:off x="5921304" y="2320959"/>
                  <a:ext cx="63141" cy="0"/>
                </a:xfrm>
                <a:prstGeom prst="line">
                  <a:avLst/>
                </a:prstGeom>
                <a:solidFill>
                  <a:srgbClr val="6D9D0C"/>
                </a:solid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94" name="Line 1017">
                  <a:extLst>
                    <a:ext uri="{FF2B5EF4-FFF2-40B4-BE49-F238E27FC236}">
                      <a16:creationId xmlns:a16="http://schemas.microsoft.com/office/drawing/2014/main" id="{40671D96-5C3E-BA29-0FCD-9DCE2698EC2F}"/>
                    </a:ext>
                  </a:extLst>
                </p:cNvPr>
                <p:cNvSpPr>
                  <a:spLocks noChangeShapeType="1"/>
                </p:cNvSpPr>
                <p:nvPr/>
              </p:nvSpPr>
              <p:spPr bwMode="auto">
                <a:xfrm flipH="1">
                  <a:off x="5921304" y="2320959"/>
                  <a:ext cx="63141" cy="0"/>
                </a:xfrm>
                <a:prstGeom prst="line">
                  <a:avLst/>
                </a:prstGeom>
                <a:solidFill>
                  <a:srgbClr val="6D9D0C"/>
                </a:solid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95" name="Line 1018">
                  <a:extLst>
                    <a:ext uri="{FF2B5EF4-FFF2-40B4-BE49-F238E27FC236}">
                      <a16:creationId xmlns:a16="http://schemas.microsoft.com/office/drawing/2014/main" id="{292D82A1-947E-5EE8-A6DB-56681FFFD6E2}"/>
                    </a:ext>
                  </a:extLst>
                </p:cNvPr>
                <p:cNvSpPr>
                  <a:spLocks noChangeShapeType="1"/>
                </p:cNvSpPr>
                <p:nvPr/>
              </p:nvSpPr>
              <p:spPr bwMode="auto">
                <a:xfrm>
                  <a:off x="5921304" y="3296471"/>
                  <a:ext cx="63141" cy="0"/>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96" name="Line 1019">
                  <a:extLst>
                    <a:ext uri="{FF2B5EF4-FFF2-40B4-BE49-F238E27FC236}">
                      <a16:creationId xmlns:a16="http://schemas.microsoft.com/office/drawing/2014/main" id="{9384A385-4C1C-6568-C494-4402E7A7F2DD}"/>
                    </a:ext>
                  </a:extLst>
                </p:cNvPr>
                <p:cNvSpPr>
                  <a:spLocks noChangeShapeType="1"/>
                </p:cNvSpPr>
                <p:nvPr/>
              </p:nvSpPr>
              <p:spPr bwMode="auto">
                <a:xfrm flipH="1">
                  <a:off x="5921304" y="3296471"/>
                  <a:ext cx="63141" cy="0"/>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97" name="Line 1020">
                  <a:extLst>
                    <a:ext uri="{FF2B5EF4-FFF2-40B4-BE49-F238E27FC236}">
                      <a16:creationId xmlns:a16="http://schemas.microsoft.com/office/drawing/2014/main" id="{E14BBBEA-E862-6C58-8394-55D522819E5C}"/>
                    </a:ext>
                  </a:extLst>
                </p:cNvPr>
                <p:cNvSpPr>
                  <a:spLocks noChangeShapeType="1"/>
                </p:cNvSpPr>
                <p:nvPr/>
              </p:nvSpPr>
              <p:spPr bwMode="auto">
                <a:xfrm>
                  <a:off x="5530429" y="2648042"/>
                  <a:ext cx="0" cy="935344"/>
                </a:xfrm>
                <a:prstGeom prst="line">
                  <a:avLst/>
                </a:prstGeom>
                <a:solidFill>
                  <a:srgbClr val="6D9D0C"/>
                </a:solid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98" name="Line 1021">
                  <a:extLst>
                    <a:ext uri="{FF2B5EF4-FFF2-40B4-BE49-F238E27FC236}">
                      <a16:creationId xmlns:a16="http://schemas.microsoft.com/office/drawing/2014/main" id="{A83EFCFA-FBEA-1B2F-3920-8E8661635A1E}"/>
                    </a:ext>
                  </a:extLst>
                </p:cNvPr>
                <p:cNvSpPr>
                  <a:spLocks noChangeShapeType="1"/>
                </p:cNvSpPr>
                <p:nvPr/>
              </p:nvSpPr>
              <p:spPr bwMode="auto">
                <a:xfrm>
                  <a:off x="5500362" y="2648042"/>
                  <a:ext cx="60135" cy="0"/>
                </a:xfrm>
                <a:prstGeom prst="line">
                  <a:avLst/>
                </a:prstGeom>
                <a:solidFill>
                  <a:srgbClr val="6D9D0C"/>
                </a:solid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99" name="Line 1022">
                  <a:extLst>
                    <a:ext uri="{FF2B5EF4-FFF2-40B4-BE49-F238E27FC236}">
                      <a16:creationId xmlns:a16="http://schemas.microsoft.com/office/drawing/2014/main" id="{1F00E8DD-9824-A5A8-A9D0-D7AAC455C5BC}"/>
                    </a:ext>
                  </a:extLst>
                </p:cNvPr>
                <p:cNvSpPr>
                  <a:spLocks noChangeShapeType="1"/>
                </p:cNvSpPr>
                <p:nvPr/>
              </p:nvSpPr>
              <p:spPr bwMode="auto">
                <a:xfrm flipH="1">
                  <a:off x="5500362" y="2648042"/>
                  <a:ext cx="60135" cy="0"/>
                </a:xfrm>
                <a:prstGeom prst="line">
                  <a:avLst/>
                </a:prstGeom>
                <a:solidFill>
                  <a:srgbClr val="6D9D0C"/>
                </a:solid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00" name="Line 1023">
                  <a:extLst>
                    <a:ext uri="{FF2B5EF4-FFF2-40B4-BE49-F238E27FC236}">
                      <a16:creationId xmlns:a16="http://schemas.microsoft.com/office/drawing/2014/main" id="{73D991D4-AE0A-F66A-84BF-2B40629869C1}"/>
                    </a:ext>
                  </a:extLst>
                </p:cNvPr>
                <p:cNvSpPr>
                  <a:spLocks noChangeShapeType="1"/>
                </p:cNvSpPr>
                <p:nvPr/>
              </p:nvSpPr>
              <p:spPr bwMode="auto">
                <a:xfrm>
                  <a:off x="5500362" y="3583386"/>
                  <a:ext cx="60135" cy="0"/>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01" name="Line 1024">
                  <a:extLst>
                    <a:ext uri="{FF2B5EF4-FFF2-40B4-BE49-F238E27FC236}">
                      <a16:creationId xmlns:a16="http://schemas.microsoft.com/office/drawing/2014/main" id="{0BF1F82C-043F-9150-DD27-E12823EFEAA1}"/>
                    </a:ext>
                  </a:extLst>
                </p:cNvPr>
                <p:cNvSpPr>
                  <a:spLocks noChangeShapeType="1"/>
                </p:cNvSpPr>
                <p:nvPr/>
              </p:nvSpPr>
              <p:spPr bwMode="auto">
                <a:xfrm flipH="1">
                  <a:off x="5500362" y="3583386"/>
                  <a:ext cx="60135" cy="0"/>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02" name="Line 1025">
                  <a:extLst>
                    <a:ext uri="{FF2B5EF4-FFF2-40B4-BE49-F238E27FC236}">
                      <a16:creationId xmlns:a16="http://schemas.microsoft.com/office/drawing/2014/main" id="{834A4D64-40AD-2C74-1A1B-81A83C881F64}"/>
                    </a:ext>
                  </a:extLst>
                </p:cNvPr>
                <p:cNvSpPr>
                  <a:spLocks noChangeShapeType="1"/>
                </p:cNvSpPr>
                <p:nvPr/>
              </p:nvSpPr>
              <p:spPr bwMode="auto">
                <a:xfrm>
                  <a:off x="5145568" y="3422714"/>
                  <a:ext cx="0" cy="809101"/>
                </a:xfrm>
                <a:prstGeom prst="line">
                  <a:avLst/>
                </a:prstGeom>
                <a:solidFill>
                  <a:srgbClr val="6D9D0C"/>
                </a:solid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03" name="Line 1026">
                  <a:extLst>
                    <a:ext uri="{FF2B5EF4-FFF2-40B4-BE49-F238E27FC236}">
                      <a16:creationId xmlns:a16="http://schemas.microsoft.com/office/drawing/2014/main" id="{73C9450E-08C9-A82C-C568-3E6BFAB5304C}"/>
                    </a:ext>
                  </a:extLst>
                </p:cNvPr>
                <p:cNvSpPr>
                  <a:spLocks noChangeShapeType="1"/>
                </p:cNvSpPr>
                <p:nvPr/>
              </p:nvSpPr>
              <p:spPr bwMode="auto">
                <a:xfrm>
                  <a:off x="5112494" y="3422714"/>
                  <a:ext cx="63141" cy="0"/>
                </a:xfrm>
                <a:prstGeom prst="line">
                  <a:avLst/>
                </a:prstGeom>
                <a:solidFill>
                  <a:srgbClr val="6D9D0C"/>
                </a:solid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04" name="Line 1027">
                  <a:extLst>
                    <a:ext uri="{FF2B5EF4-FFF2-40B4-BE49-F238E27FC236}">
                      <a16:creationId xmlns:a16="http://schemas.microsoft.com/office/drawing/2014/main" id="{4793AF2A-5EC6-25FE-8D33-993B81514C17}"/>
                    </a:ext>
                  </a:extLst>
                </p:cNvPr>
                <p:cNvSpPr>
                  <a:spLocks noChangeShapeType="1"/>
                </p:cNvSpPr>
                <p:nvPr/>
              </p:nvSpPr>
              <p:spPr bwMode="auto">
                <a:xfrm flipH="1">
                  <a:off x="5112494" y="3422714"/>
                  <a:ext cx="63141" cy="0"/>
                </a:xfrm>
                <a:prstGeom prst="line">
                  <a:avLst/>
                </a:prstGeom>
                <a:solidFill>
                  <a:srgbClr val="6D9D0C"/>
                </a:solid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05" name="Line 1028">
                  <a:extLst>
                    <a:ext uri="{FF2B5EF4-FFF2-40B4-BE49-F238E27FC236}">
                      <a16:creationId xmlns:a16="http://schemas.microsoft.com/office/drawing/2014/main" id="{FEE0C72F-4632-0BAA-354E-035EA0A76B94}"/>
                    </a:ext>
                  </a:extLst>
                </p:cNvPr>
                <p:cNvSpPr>
                  <a:spLocks noChangeShapeType="1"/>
                </p:cNvSpPr>
                <p:nvPr/>
              </p:nvSpPr>
              <p:spPr bwMode="auto">
                <a:xfrm>
                  <a:off x="5112494" y="4231815"/>
                  <a:ext cx="63141" cy="0"/>
                </a:xfrm>
                <a:prstGeom prst="line">
                  <a:avLst/>
                </a:prstGeom>
                <a:solidFill>
                  <a:srgbClr val="6D9D0C"/>
                </a:solid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06" name="Line 1029">
                  <a:extLst>
                    <a:ext uri="{FF2B5EF4-FFF2-40B4-BE49-F238E27FC236}">
                      <a16:creationId xmlns:a16="http://schemas.microsoft.com/office/drawing/2014/main" id="{1B94D8B9-B329-B3E7-5043-78AEFBC130A6}"/>
                    </a:ext>
                  </a:extLst>
                </p:cNvPr>
                <p:cNvSpPr>
                  <a:spLocks noChangeShapeType="1"/>
                </p:cNvSpPr>
                <p:nvPr/>
              </p:nvSpPr>
              <p:spPr bwMode="auto">
                <a:xfrm flipH="1">
                  <a:off x="5112494" y="4231815"/>
                  <a:ext cx="63141" cy="0"/>
                </a:xfrm>
                <a:prstGeom prst="line">
                  <a:avLst/>
                </a:prstGeom>
                <a:solidFill>
                  <a:srgbClr val="6D9D0C"/>
                </a:solid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07" name="Line 1030">
                  <a:extLst>
                    <a:ext uri="{FF2B5EF4-FFF2-40B4-BE49-F238E27FC236}">
                      <a16:creationId xmlns:a16="http://schemas.microsoft.com/office/drawing/2014/main" id="{C4796669-95C9-2649-BE71-5D37A06F2857}"/>
                    </a:ext>
                  </a:extLst>
                </p:cNvPr>
                <p:cNvSpPr>
                  <a:spLocks noChangeShapeType="1"/>
                </p:cNvSpPr>
                <p:nvPr/>
              </p:nvSpPr>
              <p:spPr bwMode="auto">
                <a:xfrm>
                  <a:off x="4724626" y="4263375"/>
                  <a:ext cx="0" cy="585307"/>
                </a:xfrm>
                <a:prstGeom prst="line">
                  <a:avLst/>
                </a:prstGeom>
                <a:solidFill>
                  <a:srgbClr val="6D9D0C"/>
                </a:solid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08" name="Line 1031">
                  <a:extLst>
                    <a:ext uri="{FF2B5EF4-FFF2-40B4-BE49-F238E27FC236}">
                      <a16:creationId xmlns:a16="http://schemas.microsoft.com/office/drawing/2014/main" id="{C559BB58-488D-3ECB-C14C-2C1B72415F75}"/>
                    </a:ext>
                  </a:extLst>
                </p:cNvPr>
                <p:cNvSpPr>
                  <a:spLocks noChangeShapeType="1"/>
                </p:cNvSpPr>
                <p:nvPr/>
              </p:nvSpPr>
              <p:spPr bwMode="auto">
                <a:xfrm>
                  <a:off x="4691551" y="4263375"/>
                  <a:ext cx="63141" cy="0"/>
                </a:xfrm>
                <a:prstGeom prst="line">
                  <a:avLst/>
                </a:prstGeom>
                <a:solidFill>
                  <a:srgbClr val="6D9D0C"/>
                </a:solid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09" name="Line 1032">
                  <a:extLst>
                    <a:ext uri="{FF2B5EF4-FFF2-40B4-BE49-F238E27FC236}">
                      <a16:creationId xmlns:a16="http://schemas.microsoft.com/office/drawing/2014/main" id="{397B9355-6E5E-26BC-7B61-674548D9831A}"/>
                    </a:ext>
                  </a:extLst>
                </p:cNvPr>
                <p:cNvSpPr>
                  <a:spLocks noChangeShapeType="1"/>
                </p:cNvSpPr>
                <p:nvPr/>
              </p:nvSpPr>
              <p:spPr bwMode="auto">
                <a:xfrm flipH="1">
                  <a:off x="4691551" y="4263375"/>
                  <a:ext cx="63141" cy="0"/>
                </a:xfrm>
                <a:prstGeom prst="line">
                  <a:avLst/>
                </a:prstGeom>
                <a:solidFill>
                  <a:srgbClr val="6D9D0C"/>
                </a:solid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10" name="Line 1033">
                  <a:extLst>
                    <a:ext uri="{FF2B5EF4-FFF2-40B4-BE49-F238E27FC236}">
                      <a16:creationId xmlns:a16="http://schemas.microsoft.com/office/drawing/2014/main" id="{EBFE5498-87A6-5736-31D9-24B53F5DB085}"/>
                    </a:ext>
                  </a:extLst>
                </p:cNvPr>
                <p:cNvSpPr>
                  <a:spLocks noChangeShapeType="1"/>
                </p:cNvSpPr>
                <p:nvPr/>
              </p:nvSpPr>
              <p:spPr bwMode="auto">
                <a:xfrm>
                  <a:off x="4691551" y="4848682"/>
                  <a:ext cx="63141" cy="0"/>
                </a:xfrm>
                <a:prstGeom prst="line">
                  <a:avLst/>
                </a:prstGeom>
                <a:solidFill>
                  <a:srgbClr val="6D9D0C"/>
                </a:solid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11" name="Line 1034">
                  <a:extLst>
                    <a:ext uri="{FF2B5EF4-FFF2-40B4-BE49-F238E27FC236}">
                      <a16:creationId xmlns:a16="http://schemas.microsoft.com/office/drawing/2014/main" id="{F37FCA4C-4719-90B3-5BFD-E1B8EA937E45}"/>
                    </a:ext>
                  </a:extLst>
                </p:cNvPr>
                <p:cNvSpPr>
                  <a:spLocks noChangeShapeType="1"/>
                </p:cNvSpPr>
                <p:nvPr/>
              </p:nvSpPr>
              <p:spPr bwMode="auto">
                <a:xfrm flipH="1">
                  <a:off x="4691551" y="4848682"/>
                  <a:ext cx="63141" cy="0"/>
                </a:xfrm>
                <a:prstGeom prst="line">
                  <a:avLst/>
                </a:prstGeom>
                <a:solidFill>
                  <a:srgbClr val="6D9D0C"/>
                </a:solid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12" name="Line 1035">
                  <a:extLst>
                    <a:ext uri="{FF2B5EF4-FFF2-40B4-BE49-F238E27FC236}">
                      <a16:creationId xmlns:a16="http://schemas.microsoft.com/office/drawing/2014/main" id="{25FD9036-EA4D-7553-9B35-B20CD9AE927F}"/>
                    </a:ext>
                  </a:extLst>
                </p:cNvPr>
                <p:cNvSpPr>
                  <a:spLocks noChangeShapeType="1"/>
                </p:cNvSpPr>
                <p:nvPr/>
              </p:nvSpPr>
              <p:spPr bwMode="auto">
                <a:xfrm>
                  <a:off x="4336757" y="4863028"/>
                  <a:ext cx="0" cy="195102"/>
                </a:xfrm>
                <a:prstGeom prst="line">
                  <a:avLst/>
                </a:prstGeom>
                <a:solidFill>
                  <a:srgbClr val="6D9D0C"/>
                </a:solid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13" name="Line 1036">
                  <a:extLst>
                    <a:ext uri="{FF2B5EF4-FFF2-40B4-BE49-F238E27FC236}">
                      <a16:creationId xmlns:a16="http://schemas.microsoft.com/office/drawing/2014/main" id="{61E3724C-AA21-FB62-234A-5C0FE465715D}"/>
                    </a:ext>
                  </a:extLst>
                </p:cNvPr>
                <p:cNvSpPr>
                  <a:spLocks noChangeShapeType="1"/>
                </p:cNvSpPr>
                <p:nvPr/>
              </p:nvSpPr>
              <p:spPr bwMode="auto">
                <a:xfrm>
                  <a:off x="4303683" y="4863028"/>
                  <a:ext cx="63141" cy="0"/>
                </a:xfrm>
                <a:prstGeom prst="line">
                  <a:avLst/>
                </a:prstGeom>
                <a:solidFill>
                  <a:srgbClr val="6D9D0C"/>
                </a:solid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14" name="Line 1037">
                  <a:extLst>
                    <a:ext uri="{FF2B5EF4-FFF2-40B4-BE49-F238E27FC236}">
                      <a16:creationId xmlns:a16="http://schemas.microsoft.com/office/drawing/2014/main" id="{39165EA3-8B65-9B8C-FFE2-8083EC6820CC}"/>
                    </a:ext>
                  </a:extLst>
                </p:cNvPr>
                <p:cNvSpPr>
                  <a:spLocks noChangeShapeType="1"/>
                </p:cNvSpPr>
                <p:nvPr/>
              </p:nvSpPr>
              <p:spPr bwMode="auto">
                <a:xfrm flipH="1">
                  <a:off x="4303683" y="4863028"/>
                  <a:ext cx="63141" cy="0"/>
                </a:xfrm>
                <a:prstGeom prst="line">
                  <a:avLst/>
                </a:prstGeom>
                <a:solidFill>
                  <a:srgbClr val="6D9D0C"/>
                </a:solid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15" name="Line 1038">
                  <a:extLst>
                    <a:ext uri="{FF2B5EF4-FFF2-40B4-BE49-F238E27FC236}">
                      <a16:creationId xmlns:a16="http://schemas.microsoft.com/office/drawing/2014/main" id="{9E10FC14-30FC-67B1-4F69-A1F07D464D8A}"/>
                    </a:ext>
                  </a:extLst>
                </p:cNvPr>
                <p:cNvSpPr>
                  <a:spLocks noChangeShapeType="1"/>
                </p:cNvSpPr>
                <p:nvPr/>
              </p:nvSpPr>
              <p:spPr bwMode="auto">
                <a:xfrm>
                  <a:off x="4303683" y="5058130"/>
                  <a:ext cx="63141" cy="0"/>
                </a:xfrm>
                <a:prstGeom prst="line">
                  <a:avLst/>
                </a:prstGeom>
                <a:solidFill>
                  <a:srgbClr val="6D9D0C"/>
                </a:solid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16" name="Line 1039">
                  <a:extLst>
                    <a:ext uri="{FF2B5EF4-FFF2-40B4-BE49-F238E27FC236}">
                      <a16:creationId xmlns:a16="http://schemas.microsoft.com/office/drawing/2014/main" id="{933B8318-4197-46AD-D7E9-60FF4A64C5D2}"/>
                    </a:ext>
                  </a:extLst>
                </p:cNvPr>
                <p:cNvSpPr>
                  <a:spLocks noChangeShapeType="1"/>
                </p:cNvSpPr>
                <p:nvPr/>
              </p:nvSpPr>
              <p:spPr bwMode="auto">
                <a:xfrm flipH="1">
                  <a:off x="4303683" y="5058130"/>
                  <a:ext cx="63141" cy="0"/>
                </a:xfrm>
                <a:prstGeom prst="line">
                  <a:avLst/>
                </a:prstGeom>
                <a:solidFill>
                  <a:srgbClr val="6D9D0C"/>
                </a:solid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17" name="Line 1040">
                  <a:extLst>
                    <a:ext uri="{FF2B5EF4-FFF2-40B4-BE49-F238E27FC236}">
                      <a16:creationId xmlns:a16="http://schemas.microsoft.com/office/drawing/2014/main" id="{1F508ED4-2FE3-1C54-9373-FE9AD1D376DC}"/>
                    </a:ext>
                  </a:extLst>
                </p:cNvPr>
                <p:cNvSpPr>
                  <a:spLocks noChangeShapeType="1"/>
                </p:cNvSpPr>
                <p:nvPr/>
              </p:nvSpPr>
              <p:spPr bwMode="auto">
                <a:xfrm>
                  <a:off x="3915815" y="5069607"/>
                  <a:ext cx="0" cy="86075"/>
                </a:xfrm>
                <a:prstGeom prst="line">
                  <a:avLst/>
                </a:prstGeom>
                <a:solidFill>
                  <a:srgbClr val="6D9D0C"/>
                </a:solid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18" name="Line 1041">
                  <a:extLst>
                    <a:ext uri="{FF2B5EF4-FFF2-40B4-BE49-F238E27FC236}">
                      <a16:creationId xmlns:a16="http://schemas.microsoft.com/office/drawing/2014/main" id="{6B98BE0C-19BA-1B8D-0E9C-DEFA30CE0619}"/>
                    </a:ext>
                  </a:extLst>
                </p:cNvPr>
                <p:cNvSpPr>
                  <a:spLocks noChangeShapeType="1"/>
                </p:cNvSpPr>
                <p:nvPr/>
              </p:nvSpPr>
              <p:spPr bwMode="auto">
                <a:xfrm>
                  <a:off x="3885748" y="5069607"/>
                  <a:ext cx="63141" cy="0"/>
                </a:xfrm>
                <a:prstGeom prst="line">
                  <a:avLst/>
                </a:prstGeom>
                <a:solidFill>
                  <a:srgbClr val="6D9D0C"/>
                </a:solid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19" name="Line 1042">
                  <a:extLst>
                    <a:ext uri="{FF2B5EF4-FFF2-40B4-BE49-F238E27FC236}">
                      <a16:creationId xmlns:a16="http://schemas.microsoft.com/office/drawing/2014/main" id="{A60F5E28-8790-CD58-63F7-F8E76A02DF7E}"/>
                    </a:ext>
                  </a:extLst>
                </p:cNvPr>
                <p:cNvSpPr>
                  <a:spLocks noChangeShapeType="1"/>
                </p:cNvSpPr>
                <p:nvPr/>
              </p:nvSpPr>
              <p:spPr bwMode="auto">
                <a:xfrm flipH="1">
                  <a:off x="3885748" y="5069607"/>
                  <a:ext cx="63141" cy="0"/>
                </a:xfrm>
                <a:prstGeom prst="line">
                  <a:avLst/>
                </a:prstGeom>
                <a:solidFill>
                  <a:srgbClr val="6D9D0C"/>
                </a:solid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20" name="Line 1043">
                  <a:extLst>
                    <a:ext uri="{FF2B5EF4-FFF2-40B4-BE49-F238E27FC236}">
                      <a16:creationId xmlns:a16="http://schemas.microsoft.com/office/drawing/2014/main" id="{E7F4C333-D335-F066-84E9-EF55458556B7}"/>
                    </a:ext>
                  </a:extLst>
                </p:cNvPr>
                <p:cNvSpPr>
                  <a:spLocks noChangeShapeType="1"/>
                </p:cNvSpPr>
                <p:nvPr/>
              </p:nvSpPr>
              <p:spPr bwMode="auto">
                <a:xfrm>
                  <a:off x="3885748" y="5155682"/>
                  <a:ext cx="63141" cy="0"/>
                </a:xfrm>
                <a:prstGeom prst="line">
                  <a:avLst/>
                </a:prstGeom>
                <a:solidFill>
                  <a:srgbClr val="6D9D0C"/>
                </a:solid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21" name="Line 1044">
                  <a:extLst>
                    <a:ext uri="{FF2B5EF4-FFF2-40B4-BE49-F238E27FC236}">
                      <a16:creationId xmlns:a16="http://schemas.microsoft.com/office/drawing/2014/main" id="{DD82FDE7-8B14-194D-1F5C-D775EC3DF4E0}"/>
                    </a:ext>
                  </a:extLst>
                </p:cNvPr>
                <p:cNvSpPr>
                  <a:spLocks noChangeShapeType="1"/>
                </p:cNvSpPr>
                <p:nvPr/>
              </p:nvSpPr>
              <p:spPr bwMode="auto">
                <a:xfrm flipH="1">
                  <a:off x="3885748" y="5155682"/>
                  <a:ext cx="63141" cy="0"/>
                </a:xfrm>
                <a:prstGeom prst="line">
                  <a:avLst/>
                </a:prstGeom>
                <a:solidFill>
                  <a:srgbClr val="6D9D0C"/>
                </a:solid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22" name="Line 1045">
                  <a:extLst>
                    <a:ext uri="{FF2B5EF4-FFF2-40B4-BE49-F238E27FC236}">
                      <a16:creationId xmlns:a16="http://schemas.microsoft.com/office/drawing/2014/main" id="{06BF49E1-E002-4607-7463-6E787D9F8DAE}"/>
                    </a:ext>
                  </a:extLst>
                </p:cNvPr>
                <p:cNvSpPr>
                  <a:spLocks noChangeShapeType="1"/>
                </p:cNvSpPr>
                <p:nvPr/>
              </p:nvSpPr>
              <p:spPr bwMode="auto">
                <a:xfrm>
                  <a:off x="3530954" y="5101168"/>
                  <a:ext cx="0" cy="80336"/>
                </a:xfrm>
                <a:prstGeom prst="line">
                  <a:avLst/>
                </a:prstGeom>
                <a:solidFill>
                  <a:srgbClr val="6D9D0C"/>
                </a:solid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23" name="Line 1046">
                  <a:extLst>
                    <a:ext uri="{FF2B5EF4-FFF2-40B4-BE49-F238E27FC236}">
                      <a16:creationId xmlns:a16="http://schemas.microsoft.com/office/drawing/2014/main" id="{A4D80AE5-37A4-9D07-7A6C-51D7DC9FE5F0}"/>
                    </a:ext>
                  </a:extLst>
                </p:cNvPr>
                <p:cNvSpPr>
                  <a:spLocks noChangeShapeType="1"/>
                </p:cNvSpPr>
                <p:nvPr/>
              </p:nvSpPr>
              <p:spPr bwMode="auto">
                <a:xfrm>
                  <a:off x="3500886" y="5101168"/>
                  <a:ext cx="63141" cy="0"/>
                </a:xfrm>
                <a:prstGeom prst="line">
                  <a:avLst/>
                </a:prstGeom>
                <a:solidFill>
                  <a:srgbClr val="6D9D0C"/>
                </a:solid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24" name="Line 1047">
                  <a:extLst>
                    <a:ext uri="{FF2B5EF4-FFF2-40B4-BE49-F238E27FC236}">
                      <a16:creationId xmlns:a16="http://schemas.microsoft.com/office/drawing/2014/main" id="{E7980600-C6FF-5260-E33E-7465950D2A3F}"/>
                    </a:ext>
                  </a:extLst>
                </p:cNvPr>
                <p:cNvSpPr>
                  <a:spLocks noChangeShapeType="1"/>
                </p:cNvSpPr>
                <p:nvPr/>
              </p:nvSpPr>
              <p:spPr bwMode="auto">
                <a:xfrm flipH="1">
                  <a:off x="3500886" y="5101168"/>
                  <a:ext cx="63141" cy="0"/>
                </a:xfrm>
                <a:prstGeom prst="line">
                  <a:avLst/>
                </a:prstGeom>
                <a:solidFill>
                  <a:srgbClr val="6D9D0C"/>
                </a:solid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25" name="Line 1048">
                  <a:extLst>
                    <a:ext uri="{FF2B5EF4-FFF2-40B4-BE49-F238E27FC236}">
                      <a16:creationId xmlns:a16="http://schemas.microsoft.com/office/drawing/2014/main" id="{82DBD0BC-C9C8-60CF-4804-CD15110736EF}"/>
                    </a:ext>
                  </a:extLst>
                </p:cNvPr>
                <p:cNvSpPr>
                  <a:spLocks noChangeShapeType="1"/>
                </p:cNvSpPr>
                <p:nvPr/>
              </p:nvSpPr>
              <p:spPr bwMode="auto">
                <a:xfrm>
                  <a:off x="3500886" y="5181504"/>
                  <a:ext cx="63141" cy="0"/>
                </a:xfrm>
                <a:prstGeom prst="line">
                  <a:avLst/>
                </a:prstGeom>
                <a:solidFill>
                  <a:srgbClr val="6D9D0C"/>
                </a:solid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26" name="Line 1049">
                  <a:extLst>
                    <a:ext uri="{FF2B5EF4-FFF2-40B4-BE49-F238E27FC236}">
                      <a16:creationId xmlns:a16="http://schemas.microsoft.com/office/drawing/2014/main" id="{8462EDBE-B475-3541-D3E4-4D4AE3147210}"/>
                    </a:ext>
                  </a:extLst>
                </p:cNvPr>
                <p:cNvSpPr>
                  <a:spLocks noChangeShapeType="1"/>
                </p:cNvSpPr>
                <p:nvPr/>
              </p:nvSpPr>
              <p:spPr bwMode="auto">
                <a:xfrm flipH="1">
                  <a:off x="3500886" y="5181504"/>
                  <a:ext cx="63141" cy="0"/>
                </a:xfrm>
                <a:prstGeom prst="line">
                  <a:avLst/>
                </a:prstGeom>
                <a:solidFill>
                  <a:srgbClr val="6D9D0C"/>
                </a:solid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27" name="Line 1050">
                  <a:extLst>
                    <a:ext uri="{FF2B5EF4-FFF2-40B4-BE49-F238E27FC236}">
                      <a16:creationId xmlns:a16="http://schemas.microsoft.com/office/drawing/2014/main" id="{2FCD7309-38B0-E0EF-5E09-09089DDE171F}"/>
                    </a:ext>
                  </a:extLst>
                </p:cNvPr>
                <p:cNvSpPr>
                  <a:spLocks noChangeShapeType="1"/>
                </p:cNvSpPr>
                <p:nvPr/>
              </p:nvSpPr>
              <p:spPr bwMode="auto">
                <a:xfrm>
                  <a:off x="3110011" y="5118383"/>
                  <a:ext cx="0" cy="34430"/>
                </a:xfrm>
                <a:prstGeom prst="line">
                  <a:avLst/>
                </a:prstGeom>
                <a:solidFill>
                  <a:srgbClr val="6D9D0C"/>
                </a:solid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28" name="Line 1051">
                  <a:extLst>
                    <a:ext uri="{FF2B5EF4-FFF2-40B4-BE49-F238E27FC236}">
                      <a16:creationId xmlns:a16="http://schemas.microsoft.com/office/drawing/2014/main" id="{6BE6926D-CADF-4FC4-DECC-E14A5A3A18A3}"/>
                    </a:ext>
                  </a:extLst>
                </p:cNvPr>
                <p:cNvSpPr>
                  <a:spLocks noChangeShapeType="1"/>
                </p:cNvSpPr>
                <p:nvPr/>
              </p:nvSpPr>
              <p:spPr bwMode="auto">
                <a:xfrm>
                  <a:off x="3076937" y="5118383"/>
                  <a:ext cx="63141" cy="0"/>
                </a:xfrm>
                <a:prstGeom prst="line">
                  <a:avLst/>
                </a:prstGeom>
                <a:solidFill>
                  <a:srgbClr val="6D9D0C"/>
                </a:solid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29" name="Line 1052">
                  <a:extLst>
                    <a:ext uri="{FF2B5EF4-FFF2-40B4-BE49-F238E27FC236}">
                      <a16:creationId xmlns:a16="http://schemas.microsoft.com/office/drawing/2014/main" id="{2E88E989-F98B-BCEC-7E10-BBD0971A17F8}"/>
                    </a:ext>
                  </a:extLst>
                </p:cNvPr>
                <p:cNvSpPr>
                  <a:spLocks noChangeShapeType="1"/>
                </p:cNvSpPr>
                <p:nvPr/>
              </p:nvSpPr>
              <p:spPr bwMode="auto">
                <a:xfrm flipH="1">
                  <a:off x="3076937" y="5118383"/>
                  <a:ext cx="63141" cy="0"/>
                </a:xfrm>
                <a:prstGeom prst="line">
                  <a:avLst/>
                </a:prstGeom>
                <a:solidFill>
                  <a:srgbClr val="6D9D0C"/>
                </a:solid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30" name="Line 1053">
                  <a:extLst>
                    <a:ext uri="{FF2B5EF4-FFF2-40B4-BE49-F238E27FC236}">
                      <a16:creationId xmlns:a16="http://schemas.microsoft.com/office/drawing/2014/main" id="{AD2501D5-3643-36B6-7639-0548AF87FC04}"/>
                    </a:ext>
                  </a:extLst>
                </p:cNvPr>
                <p:cNvSpPr>
                  <a:spLocks noChangeShapeType="1"/>
                </p:cNvSpPr>
                <p:nvPr/>
              </p:nvSpPr>
              <p:spPr bwMode="auto">
                <a:xfrm>
                  <a:off x="2725150" y="5155682"/>
                  <a:ext cx="0" cy="0"/>
                </a:xfrm>
                <a:prstGeom prst="line">
                  <a:avLst/>
                </a:prstGeom>
                <a:solidFill>
                  <a:srgbClr val="6D9D0C"/>
                </a:solid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31" name="Line 1054">
                  <a:extLst>
                    <a:ext uri="{FF2B5EF4-FFF2-40B4-BE49-F238E27FC236}">
                      <a16:creationId xmlns:a16="http://schemas.microsoft.com/office/drawing/2014/main" id="{9345977D-5A28-5F33-4E86-8122E7B5A1F5}"/>
                    </a:ext>
                  </a:extLst>
                </p:cNvPr>
                <p:cNvSpPr>
                  <a:spLocks noChangeShapeType="1"/>
                </p:cNvSpPr>
                <p:nvPr/>
              </p:nvSpPr>
              <p:spPr bwMode="auto">
                <a:xfrm>
                  <a:off x="2301201" y="5112644"/>
                  <a:ext cx="0" cy="77467"/>
                </a:xfrm>
                <a:prstGeom prst="line">
                  <a:avLst/>
                </a:prstGeom>
                <a:solidFill>
                  <a:srgbClr val="6D9D0C"/>
                </a:solid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32" name="Line 1055">
                  <a:extLst>
                    <a:ext uri="{FF2B5EF4-FFF2-40B4-BE49-F238E27FC236}">
                      <a16:creationId xmlns:a16="http://schemas.microsoft.com/office/drawing/2014/main" id="{2D3EDF71-DF34-8199-61B3-94AF46932309}"/>
                    </a:ext>
                  </a:extLst>
                </p:cNvPr>
                <p:cNvSpPr>
                  <a:spLocks noChangeShapeType="1"/>
                </p:cNvSpPr>
                <p:nvPr/>
              </p:nvSpPr>
              <p:spPr bwMode="auto">
                <a:xfrm>
                  <a:off x="2271134" y="5112644"/>
                  <a:ext cx="63141" cy="0"/>
                </a:xfrm>
                <a:prstGeom prst="line">
                  <a:avLst/>
                </a:prstGeom>
                <a:solidFill>
                  <a:srgbClr val="6D9D0C"/>
                </a:solid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33" name="Line 1056">
                  <a:extLst>
                    <a:ext uri="{FF2B5EF4-FFF2-40B4-BE49-F238E27FC236}">
                      <a16:creationId xmlns:a16="http://schemas.microsoft.com/office/drawing/2014/main" id="{5A4109C5-375D-2837-A8C3-D52B6D66CD79}"/>
                    </a:ext>
                  </a:extLst>
                </p:cNvPr>
                <p:cNvSpPr>
                  <a:spLocks noChangeShapeType="1"/>
                </p:cNvSpPr>
                <p:nvPr/>
              </p:nvSpPr>
              <p:spPr bwMode="auto">
                <a:xfrm flipH="1">
                  <a:off x="2271134" y="5112644"/>
                  <a:ext cx="63141" cy="0"/>
                </a:xfrm>
                <a:prstGeom prst="line">
                  <a:avLst/>
                </a:prstGeom>
                <a:solidFill>
                  <a:srgbClr val="6D9D0C"/>
                </a:solid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34" name="Freeform 1057">
                  <a:extLst>
                    <a:ext uri="{FF2B5EF4-FFF2-40B4-BE49-F238E27FC236}">
                      <a16:creationId xmlns:a16="http://schemas.microsoft.com/office/drawing/2014/main" id="{E1B89180-2CF2-D1E4-9360-457CC31C253D}"/>
                    </a:ext>
                  </a:extLst>
                </p:cNvPr>
                <p:cNvSpPr>
                  <a:spLocks/>
                </p:cNvSpPr>
                <p:nvPr/>
              </p:nvSpPr>
              <p:spPr bwMode="auto">
                <a:xfrm>
                  <a:off x="6306166" y="2871836"/>
                  <a:ext cx="63141" cy="68860"/>
                </a:xfrm>
                <a:custGeom>
                  <a:avLst/>
                  <a:gdLst>
                    <a:gd name="T0" fmla="*/ 10 w 21"/>
                    <a:gd name="T1" fmla="*/ 0 h 24"/>
                    <a:gd name="T2" fmla="*/ 21 w 21"/>
                    <a:gd name="T3" fmla="*/ 24 h 24"/>
                    <a:gd name="T4" fmla="*/ 0 w 21"/>
                    <a:gd name="T5" fmla="*/ 24 h 24"/>
                    <a:gd name="T6" fmla="*/ 10 w 21"/>
                    <a:gd name="T7" fmla="*/ 0 h 24"/>
                  </a:gdLst>
                  <a:ahLst/>
                  <a:cxnLst>
                    <a:cxn ang="0">
                      <a:pos x="T0" y="T1"/>
                    </a:cxn>
                    <a:cxn ang="0">
                      <a:pos x="T2" y="T3"/>
                    </a:cxn>
                    <a:cxn ang="0">
                      <a:pos x="T4" y="T5"/>
                    </a:cxn>
                    <a:cxn ang="0">
                      <a:pos x="T6" y="T7"/>
                    </a:cxn>
                  </a:cxnLst>
                  <a:rect l="0" t="0" r="r" b="b"/>
                  <a:pathLst>
                    <a:path w="21" h="24">
                      <a:moveTo>
                        <a:pt x="10" y="0"/>
                      </a:moveTo>
                      <a:lnTo>
                        <a:pt x="21" y="24"/>
                      </a:lnTo>
                      <a:lnTo>
                        <a:pt x="0" y="24"/>
                      </a:lnTo>
                      <a:lnTo>
                        <a:pt x="10" y="0"/>
                      </a:lnTo>
                      <a:close/>
                    </a:path>
                  </a:pathLst>
                </a:custGeom>
                <a:solidFill>
                  <a:srgbClr val="385723"/>
                </a:solidFill>
                <a:ln w="158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35" name="Freeform 1058">
                  <a:extLst>
                    <a:ext uri="{FF2B5EF4-FFF2-40B4-BE49-F238E27FC236}">
                      <a16:creationId xmlns:a16="http://schemas.microsoft.com/office/drawing/2014/main" id="{A757FEB3-6937-E9D5-A045-92C010CB0D39}"/>
                    </a:ext>
                  </a:extLst>
                </p:cNvPr>
                <p:cNvSpPr>
                  <a:spLocks/>
                </p:cNvSpPr>
                <p:nvPr/>
              </p:nvSpPr>
              <p:spPr bwMode="auto">
                <a:xfrm>
                  <a:off x="5921304" y="2774285"/>
                  <a:ext cx="63141" cy="71729"/>
                </a:xfrm>
                <a:custGeom>
                  <a:avLst/>
                  <a:gdLst>
                    <a:gd name="T0" fmla="*/ 10 w 21"/>
                    <a:gd name="T1" fmla="*/ 0 h 25"/>
                    <a:gd name="T2" fmla="*/ 21 w 21"/>
                    <a:gd name="T3" fmla="*/ 25 h 25"/>
                    <a:gd name="T4" fmla="*/ 0 w 21"/>
                    <a:gd name="T5" fmla="*/ 25 h 25"/>
                    <a:gd name="T6" fmla="*/ 10 w 21"/>
                    <a:gd name="T7" fmla="*/ 0 h 25"/>
                  </a:gdLst>
                  <a:ahLst/>
                  <a:cxnLst>
                    <a:cxn ang="0">
                      <a:pos x="T0" y="T1"/>
                    </a:cxn>
                    <a:cxn ang="0">
                      <a:pos x="T2" y="T3"/>
                    </a:cxn>
                    <a:cxn ang="0">
                      <a:pos x="T4" y="T5"/>
                    </a:cxn>
                    <a:cxn ang="0">
                      <a:pos x="T6" y="T7"/>
                    </a:cxn>
                  </a:cxnLst>
                  <a:rect l="0" t="0" r="r" b="b"/>
                  <a:pathLst>
                    <a:path w="21" h="25">
                      <a:moveTo>
                        <a:pt x="10" y="0"/>
                      </a:moveTo>
                      <a:lnTo>
                        <a:pt x="21" y="25"/>
                      </a:lnTo>
                      <a:lnTo>
                        <a:pt x="0" y="25"/>
                      </a:lnTo>
                      <a:lnTo>
                        <a:pt x="10" y="0"/>
                      </a:lnTo>
                      <a:close/>
                    </a:path>
                  </a:pathLst>
                </a:custGeom>
                <a:solidFill>
                  <a:srgbClr val="385723"/>
                </a:solidFill>
                <a:ln w="158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36" name="Freeform 1059">
                  <a:extLst>
                    <a:ext uri="{FF2B5EF4-FFF2-40B4-BE49-F238E27FC236}">
                      <a16:creationId xmlns:a16="http://schemas.microsoft.com/office/drawing/2014/main" id="{5A8ADAF2-006F-7612-2EEE-1B05C736CAFC}"/>
                    </a:ext>
                  </a:extLst>
                </p:cNvPr>
                <p:cNvSpPr>
                  <a:spLocks/>
                </p:cNvSpPr>
                <p:nvPr/>
              </p:nvSpPr>
              <p:spPr bwMode="auto">
                <a:xfrm>
                  <a:off x="5500362" y="3081284"/>
                  <a:ext cx="60135" cy="68860"/>
                </a:xfrm>
                <a:custGeom>
                  <a:avLst/>
                  <a:gdLst>
                    <a:gd name="T0" fmla="*/ 10 w 20"/>
                    <a:gd name="T1" fmla="*/ 0 h 24"/>
                    <a:gd name="T2" fmla="*/ 20 w 20"/>
                    <a:gd name="T3" fmla="*/ 24 h 24"/>
                    <a:gd name="T4" fmla="*/ 0 w 20"/>
                    <a:gd name="T5" fmla="*/ 24 h 24"/>
                    <a:gd name="T6" fmla="*/ 10 w 20"/>
                    <a:gd name="T7" fmla="*/ 0 h 24"/>
                  </a:gdLst>
                  <a:ahLst/>
                  <a:cxnLst>
                    <a:cxn ang="0">
                      <a:pos x="T0" y="T1"/>
                    </a:cxn>
                    <a:cxn ang="0">
                      <a:pos x="T2" y="T3"/>
                    </a:cxn>
                    <a:cxn ang="0">
                      <a:pos x="T4" y="T5"/>
                    </a:cxn>
                    <a:cxn ang="0">
                      <a:pos x="T6" y="T7"/>
                    </a:cxn>
                  </a:cxnLst>
                  <a:rect l="0" t="0" r="r" b="b"/>
                  <a:pathLst>
                    <a:path w="20" h="24">
                      <a:moveTo>
                        <a:pt x="10" y="0"/>
                      </a:moveTo>
                      <a:lnTo>
                        <a:pt x="20" y="24"/>
                      </a:lnTo>
                      <a:lnTo>
                        <a:pt x="0" y="24"/>
                      </a:lnTo>
                      <a:lnTo>
                        <a:pt x="10" y="0"/>
                      </a:lnTo>
                      <a:close/>
                    </a:path>
                  </a:pathLst>
                </a:custGeom>
                <a:solidFill>
                  <a:srgbClr val="6D9D0C"/>
                </a:solidFill>
                <a:ln w="158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37" name="Freeform 1061">
                  <a:extLst>
                    <a:ext uri="{FF2B5EF4-FFF2-40B4-BE49-F238E27FC236}">
                      <a16:creationId xmlns:a16="http://schemas.microsoft.com/office/drawing/2014/main" id="{85FAE994-497B-B75E-966D-5C2BA6F37334}"/>
                    </a:ext>
                  </a:extLst>
                </p:cNvPr>
                <p:cNvSpPr>
                  <a:spLocks/>
                </p:cNvSpPr>
                <p:nvPr/>
              </p:nvSpPr>
              <p:spPr bwMode="auto">
                <a:xfrm>
                  <a:off x="4691551" y="4521599"/>
                  <a:ext cx="63141" cy="65991"/>
                </a:xfrm>
                <a:custGeom>
                  <a:avLst/>
                  <a:gdLst>
                    <a:gd name="T0" fmla="*/ 11 w 21"/>
                    <a:gd name="T1" fmla="*/ 0 h 23"/>
                    <a:gd name="T2" fmla="*/ 21 w 21"/>
                    <a:gd name="T3" fmla="*/ 23 h 23"/>
                    <a:gd name="T4" fmla="*/ 0 w 21"/>
                    <a:gd name="T5" fmla="*/ 23 h 23"/>
                    <a:gd name="T6" fmla="*/ 11 w 21"/>
                    <a:gd name="T7" fmla="*/ 0 h 23"/>
                  </a:gdLst>
                  <a:ahLst/>
                  <a:cxnLst>
                    <a:cxn ang="0">
                      <a:pos x="T0" y="T1"/>
                    </a:cxn>
                    <a:cxn ang="0">
                      <a:pos x="T2" y="T3"/>
                    </a:cxn>
                    <a:cxn ang="0">
                      <a:pos x="T4" y="T5"/>
                    </a:cxn>
                    <a:cxn ang="0">
                      <a:pos x="T6" y="T7"/>
                    </a:cxn>
                  </a:cxnLst>
                  <a:rect l="0" t="0" r="r" b="b"/>
                  <a:pathLst>
                    <a:path w="21" h="23">
                      <a:moveTo>
                        <a:pt x="11" y="0"/>
                      </a:moveTo>
                      <a:lnTo>
                        <a:pt x="21" y="23"/>
                      </a:lnTo>
                      <a:lnTo>
                        <a:pt x="0" y="23"/>
                      </a:lnTo>
                      <a:lnTo>
                        <a:pt x="11" y="0"/>
                      </a:lnTo>
                      <a:close/>
                    </a:path>
                  </a:pathLst>
                </a:custGeom>
                <a:solidFill>
                  <a:srgbClr val="385723"/>
                </a:solidFill>
                <a:ln w="158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38" name="Freeform 1062">
                  <a:extLst>
                    <a:ext uri="{FF2B5EF4-FFF2-40B4-BE49-F238E27FC236}">
                      <a16:creationId xmlns:a16="http://schemas.microsoft.com/office/drawing/2014/main" id="{86BCF3C4-40B6-60B7-9B59-C3D68920C44E}"/>
                    </a:ext>
                  </a:extLst>
                </p:cNvPr>
                <p:cNvSpPr>
                  <a:spLocks/>
                </p:cNvSpPr>
                <p:nvPr/>
              </p:nvSpPr>
              <p:spPr bwMode="auto">
                <a:xfrm>
                  <a:off x="4303683" y="4920411"/>
                  <a:ext cx="63141" cy="71729"/>
                </a:xfrm>
                <a:custGeom>
                  <a:avLst/>
                  <a:gdLst>
                    <a:gd name="T0" fmla="*/ 11 w 21"/>
                    <a:gd name="T1" fmla="*/ 0 h 25"/>
                    <a:gd name="T2" fmla="*/ 21 w 21"/>
                    <a:gd name="T3" fmla="*/ 25 h 25"/>
                    <a:gd name="T4" fmla="*/ 0 w 21"/>
                    <a:gd name="T5" fmla="*/ 25 h 25"/>
                    <a:gd name="T6" fmla="*/ 11 w 21"/>
                    <a:gd name="T7" fmla="*/ 0 h 25"/>
                  </a:gdLst>
                  <a:ahLst/>
                  <a:cxnLst>
                    <a:cxn ang="0">
                      <a:pos x="T0" y="T1"/>
                    </a:cxn>
                    <a:cxn ang="0">
                      <a:pos x="T2" y="T3"/>
                    </a:cxn>
                    <a:cxn ang="0">
                      <a:pos x="T4" y="T5"/>
                    </a:cxn>
                    <a:cxn ang="0">
                      <a:pos x="T6" y="T7"/>
                    </a:cxn>
                  </a:cxnLst>
                  <a:rect l="0" t="0" r="r" b="b"/>
                  <a:pathLst>
                    <a:path w="21" h="25">
                      <a:moveTo>
                        <a:pt x="11" y="0"/>
                      </a:moveTo>
                      <a:lnTo>
                        <a:pt x="21" y="25"/>
                      </a:lnTo>
                      <a:lnTo>
                        <a:pt x="0" y="25"/>
                      </a:lnTo>
                      <a:lnTo>
                        <a:pt x="11" y="0"/>
                      </a:lnTo>
                      <a:close/>
                    </a:path>
                  </a:pathLst>
                </a:custGeom>
                <a:solidFill>
                  <a:srgbClr val="385723"/>
                </a:solidFill>
                <a:ln w="158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39" name="Freeform 1063">
                  <a:extLst>
                    <a:ext uri="{FF2B5EF4-FFF2-40B4-BE49-F238E27FC236}">
                      <a16:creationId xmlns:a16="http://schemas.microsoft.com/office/drawing/2014/main" id="{ECEF3CB6-64F1-B5F6-BEF1-59F643A89A6C}"/>
                    </a:ext>
                  </a:extLst>
                </p:cNvPr>
                <p:cNvSpPr>
                  <a:spLocks/>
                </p:cNvSpPr>
                <p:nvPr/>
              </p:nvSpPr>
              <p:spPr bwMode="auto">
                <a:xfrm>
                  <a:off x="3885748" y="5078215"/>
                  <a:ext cx="63141" cy="68860"/>
                </a:xfrm>
                <a:custGeom>
                  <a:avLst/>
                  <a:gdLst>
                    <a:gd name="T0" fmla="*/ 10 w 21"/>
                    <a:gd name="T1" fmla="*/ 0 h 24"/>
                    <a:gd name="T2" fmla="*/ 21 w 21"/>
                    <a:gd name="T3" fmla="*/ 24 h 24"/>
                    <a:gd name="T4" fmla="*/ 0 w 21"/>
                    <a:gd name="T5" fmla="*/ 24 h 24"/>
                    <a:gd name="T6" fmla="*/ 10 w 21"/>
                    <a:gd name="T7" fmla="*/ 0 h 24"/>
                  </a:gdLst>
                  <a:ahLst/>
                  <a:cxnLst>
                    <a:cxn ang="0">
                      <a:pos x="T0" y="T1"/>
                    </a:cxn>
                    <a:cxn ang="0">
                      <a:pos x="T2" y="T3"/>
                    </a:cxn>
                    <a:cxn ang="0">
                      <a:pos x="T4" y="T5"/>
                    </a:cxn>
                    <a:cxn ang="0">
                      <a:pos x="T6" y="T7"/>
                    </a:cxn>
                  </a:cxnLst>
                  <a:rect l="0" t="0" r="r" b="b"/>
                  <a:pathLst>
                    <a:path w="21" h="24">
                      <a:moveTo>
                        <a:pt x="10" y="0"/>
                      </a:moveTo>
                      <a:lnTo>
                        <a:pt x="21" y="24"/>
                      </a:lnTo>
                      <a:lnTo>
                        <a:pt x="0" y="24"/>
                      </a:lnTo>
                      <a:lnTo>
                        <a:pt x="10" y="0"/>
                      </a:lnTo>
                      <a:close/>
                    </a:path>
                  </a:pathLst>
                </a:custGeom>
                <a:solidFill>
                  <a:srgbClr val="6D9D0C"/>
                </a:solidFill>
                <a:ln w="158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40" name="Freeform 1064">
                  <a:extLst>
                    <a:ext uri="{FF2B5EF4-FFF2-40B4-BE49-F238E27FC236}">
                      <a16:creationId xmlns:a16="http://schemas.microsoft.com/office/drawing/2014/main" id="{C6773CE8-8130-5E6E-5512-414904B678A1}"/>
                    </a:ext>
                  </a:extLst>
                </p:cNvPr>
                <p:cNvSpPr>
                  <a:spLocks/>
                </p:cNvSpPr>
                <p:nvPr/>
              </p:nvSpPr>
              <p:spPr bwMode="auto">
                <a:xfrm>
                  <a:off x="3500886" y="5106906"/>
                  <a:ext cx="63141" cy="71729"/>
                </a:xfrm>
                <a:custGeom>
                  <a:avLst/>
                  <a:gdLst>
                    <a:gd name="T0" fmla="*/ 10 w 21"/>
                    <a:gd name="T1" fmla="*/ 0 h 25"/>
                    <a:gd name="T2" fmla="*/ 21 w 21"/>
                    <a:gd name="T3" fmla="*/ 25 h 25"/>
                    <a:gd name="T4" fmla="*/ 0 w 21"/>
                    <a:gd name="T5" fmla="*/ 25 h 25"/>
                    <a:gd name="T6" fmla="*/ 10 w 21"/>
                    <a:gd name="T7" fmla="*/ 0 h 25"/>
                  </a:gdLst>
                  <a:ahLst/>
                  <a:cxnLst>
                    <a:cxn ang="0">
                      <a:pos x="T0" y="T1"/>
                    </a:cxn>
                    <a:cxn ang="0">
                      <a:pos x="T2" y="T3"/>
                    </a:cxn>
                    <a:cxn ang="0">
                      <a:pos x="T4" y="T5"/>
                    </a:cxn>
                    <a:cxn ang="0">
                      <a:pos x="T6" y="T7"/>
                    </a:cxn>
                  </a:cxnLst>
                  <a:rect l="0" t="0" r="r" b="b"/>
                  <a:pathLst>
                    <a:path w="21" h="25">
                      <a:moveTo>
                        <a:pt x="10" y="0"/>
                      </a:moveTo>
                      <a:lnTo>
                        <a:pt x="21" y="25"/>
                      </a:lnTo>
                      <a:lnTo>
                        <a:pt x="0" y="25"/>
                      </a:lnTo>
                      <a:lnTo>
                        <a:pt x="10" y="0"/>
                      </a:lnTo>
                      <a:close/>
                    </a:path>
                  </a:pathLst>
                </a:custGeom>
                <a:solidFill>
                  <a:srgbClr val="6D9D0C"/>
                </a:solidFill>
                <a:ln w="158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41" name="Freeform 1065">
                  <a:extLst>
                    <a:ext uri="{FF2B5EF4-FFF2-40B4-BE49-F238E27FC236}">
                      <a16:creationId xmlns:a16="http://schemas.microsoft.com/office/drawing/2014/main" id="{C0E7EF0C-B9B7-D164-82DE-B97620D6DBE7}"/>
                    </a:ext>
                  </a:extLst>
                </p:cNvPr>
                <p:cNvSpPr>
                  <a:spLocks/>
                </p:cNvSpPr>
                <p:nvPr/>
              </p:nvSpPr>
              <p:spPr bwMode="auto">
                <a:xfrm>
                  <a:off x="3076937" y="5118383"/>
                  <a:ext cx="63141" cy="71729"/>
                </a:xfrm>
                <a:custGeom>
                  <a:avLst/>
                  <a:gdLst>
                    <a:gd name="T0" fmla="*/ 11 w 21"/>
                    <a:gd name="T1" fmla="*/ 0 h 25"/>
                    <a:gd name="T2" fmla="*/ 21 w 21"/>
                    <a:gd name="T3" fmla="*/ 25 h 25"/>
                    <a:gd name="T4" fmla="*/ 0 w 21"/>
                    <a:gd name="T5" fmla="*/ 25 h 25"/>
                    <a:gd name="T6" fmla="*/ 11 w 21"/>
                    <a:gd name="T7" fmla="*/ 0 h 25"/>
                  </a:gdLst>
                  <a:ahLst/>
                  <a:cxnLst>
                    <a:cxn ang="0">
                      <a:pos x="T0" y="T1"/>
                    </a:cxn>
                    <a:cxn ang="0">
                      <a:pos x="T2" y="T3"/>
                    </a:cxn>
                    <a:cxn ang="0">
                      <a:pos x="T4" y="T5"/>
                    </a:cxn>
                    <a:cxn ang="0">
                      <a:pos x="T6" y="T7"/>
                    </a:cxn>
                  </a:cxnLst>
                  <a:rect l="0" t="0" r="r" b="b"/>
                  <a:pathLst>
                    <a:path w="21" h="25">
                      <a:moveTo>
                        <a:pt x="11" y="0"/>
                      </a:moveTo>
                      <a:lnTo>
                        <a:pt x="21" y="25"/>
                      </a:lnTo>
                      <a:lnTo>
                        <a:pt x="0" y="25"/>
                      </a:lnTo>
                      <a:lnTo>
                        <a:pt x="11" y="0"/>
                      </a:lnTo>
                      <a:close/>
                    </a:path>
                  </a:pathLst>
                </a:custGeom>
                <a:solidFill>
                  <a:srgbClr val="6D9D0C"/>
                </a:solidFill>
                <a:ln w="158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42" name="Freeform 1066">
                  <a:extLst>
                    <a:ext uri="{FF2B5EF4-FFF2-40B4-BE49-F238E27FC236}">
                      <a16:creationId xmlns:a16="http://schemas.microsoft.com/office/drawing/2014/main" id="{1BAB0FAF-7E97-DD20-F9B5-DBABF99983FA}"/>
                    </a:ext>
                  </a:extLst>
                </p:cNvPr>
                <p:cNvSpPr>
                  <a:spLocks/>
                </p:cNvSpPr>
                <p:nvPr/>
              </p:nvSpPr>
              <p:spPr bwMode="auto">
                <a:xfrm>
                  <a:off x="2692076" y="5121252"/>
                  <a:ext cx="66148" cy="71729"/>
                </a:xfrm>
                <a:custGeom>
                  <a:avLst/>
                  <a:gdLst>
                    <a:gd name="T0" fmla="*/ 11 w 22"/>
                    <a:gd name="T1" fmla="*/ 0 h 25"/>
                    <a:gd name="T2" fmla="*/ 22 w 22"/>
                    <a:gd name="T3" fmla="*/ 25 h 25"/>
                    <a:gd name="T4" fmla="*/ 0 w 22"/>
                    <a:gd name="T5" fmla="*/ 25 h 25"/>
                    <a:gd name="T6" fmla="*/ 11 w 22"/>
                    <a:gd name="T7" fmla="*/ 0 h 25"/>
                  </a:gdLst>
                  <a:ahLst/>
                  <a:cxnLst>
                    <a:cxn ang="0">
                      <a:pos x="T0" y="T1"/>
                    </a:cxn>
                    <a:cxn ang="0">
                      <a:pos x="T2" y="T3"/>
                    </a:cxn>
                    <a:cxn ang="0">
                      <a:pos x="T4" y="T5"/>
                    </a:cxn>
                    <a:cxn ang="0">
                      <a:pos x="T6" y="T7"/>
                    </a:cxn>
                  </a:cxnLst>
                  <a:rect l="0" t="0" r="r" b="b"/>
                  <a:pathLst>
                    <a:path w="22" h="25">
                      <a:moveTo>
                        <a:pt x="11" y="0"/>
                      </a:moveTo>
                      <a:lnTo>
                        <a:pt x="22" y="25"/>
                      </a:lnTo>
                      <a:lnTo>
                        <a:pt x="0" y="25"/>
                      </a:lnTo>
                      <a:lnTo>
                        <a:pt x="11" y="0"/>
                      </a:lnTo>
                      <a:close/>
                    </a:path>
                  </a:pathLst>
                </a:custGeom>
                <a:solidFill>
                  <a:srgbClr val="6D9D0C"/>
                </a:solidFill>
                <a:ln w="158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43" name="Freeform 1067">
                  <a:extLst>
                    <a:ext uri="{FF2B5EF4-FFF2-40B4-BE49-F238E27FC236}">
                      <a16:creationId xmlns:a16="http://schemas.microsoft.com/office/drawing/2014/main" id="{7AA177AC-24E6-6006-5ACF-1707EBA358BD}"/>
                    </a:ext>
                  </a:extLst>
                </p:cNvPr>
                <p:cNvSpPr>
                  <a:spLocks/>
                </p:cNvSpPr>
                <p:nvPr/>
              </p:nvSpPr>
              <p:spPr bwMode="auto">
                <a:xfrm>
                  <a:off x="2271134" y="5118383"/>
                  <a:ext cx="63141" cy="71729"/>
                </a:xfrm>
                <a:custGeom>
                  <a:avLst/>
                  <a:gdLst>
                    <a:gd name="T0" fmla="*/ 10 w 21"/>
                    <a:gd name="T1" fmla="*/ 0 h 25"/>
                    <a:gd name="T2" fmla="*/ 21 w 21"/>
                    <a:gd name="T3" fmla="*/ 25 h 25"/>
                    <a:gd name="T4" fmla="*/ 0 w 21"/>
                    <a:gd name="T5" fmla="*/ 25 h 25"/>
                    <a:gd name="T6" fmla="*/ 10 w 21"/>
                    <a:gd name="T7" fmla="*/ 0 h 25"/>
                  </a:gdLst>
                  <a:ahLst/>
                  <a:cxnLst>
                    <a:cxn ang="0">
                      <a:pos x="T0" y="T1"/>
                    </a:cxn>
                    <a:cxn ang="0">
                      <a:pos x="T2" y="T3"/>
                    </a:cxn>
                    <a:cxn ang="0">
                      <a:pos x="T4" y="T5"/>
                    </a:cxn>
                    <a:cxn ang="0">
                      <a:pos x="T6" y="T7"/>
                    </a:cxn>
                  </a:cxnLst>
                  <a:rect l="0" t="0" r="r" b="b"/>
                  <a:pathLst>
                    <a:path w="21" h="25">
                      <a:moveTo>
                        <a:pt x="10" y="0"/>
                      </a:moveTo>
                      <a:lnTo>
                        <a:pt x="21" y="25"/>
                      </a:lnTo>
                      <a:lnTo>
                        <a:pt x="0" y="25"/>
                      </a:lnTo>
                      <a:lnTo>
                        <a:pt x="10" y="0"/>
                      </a:lnTo>
                      <a:close/>
                    </a:path>
                  </a:pathLst>
                </a:custGeom>
                <a:solidFill>
                  <a:srgbClr val="6D9D0C"/>
                </a:solidFill>
                <a:ln w="158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44" name="Line 1068">
                  <a:extLst>
                    <a:ext uri="{FF2B5EF4-FFF2-40B4-BE49-F238E27FC236}">
                      <a16:creationId xmlns:a16="http://schemas.microsoft.com/office/drawing/2014/main" id="{53F74503-386F-6DA3-58A8-2E3D322BD2D4}"/>
                    </a:ext>
                  </a:extLst>
                </p:cNvPr>
                <p:cNvSpPr>
                  <a:spLocks noChangeShapeType="1"/>
                </p:cNvSpPr>
                <p:nvPr/>
              </p:nvSpPr>
              <p:spPr bwMode="auto">
                <a:xfrm>
                  <a:off x="5951372" y="1907801"/>
                  <a:ext cx="0" cy="1578034"/>
                </a:xfrm>
                <a:prstGeom prst="line">
                  <a:avLst/>
                </a:prstGeom>
                <a:solidFill>
                  <a:srgbClr val="6D9D0C"/>
                </a:solid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45" name="Line 1069">
                  <a:extLst>
                    <a:ext uri="{FF2B5EF4-FFF2-40B4-BE49-F238E27FC236}">
                      <a16:creationId xmlns:a16="http://schemas.microsoft.com/office/drawing/2014/main" id="{B919AB05-6052-4425-A794-FC3E977F4D97}"/>
                    </a:ext>
                  </a:extLst>
                </p:cNvPr>
                <p:cNvSpPr>
                  <a:spLocks noChangeShapeType="1"/>
                </p:cNvSpPr>
                <p:nvPr/>
              </p:nvSpPr>
              <p:spPr bwMode="auto">
                <a:xfrm>
                  <a:off x="5921304" y="1907801"/>
                  <a:ext cx="63141" cy="0"/>
                </a:xfrm>
                <a:prstGeom prst="line">
                  <a:avLst/>
                </a:prstGeom>
                <a:solidFill>
                  <a:srgbClr val="6D9D0C"/>
                </a:solid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46" name="Line 1070">
                  <a:extLst>
                    <a:ext uri="{FF2B5EF4-FFF2-40B4-BE49-F238E27FC236}">
                      <a16:creationId xmlns:a16="http://schemas.microsoft.com/office/drawing/2014/main" id="{2B2EBFD0-D1C0-3368-E68E-1E20704D188A}"/>
                    </a:ext>
                  </a:extLst>
                </p:cNvPr>
                <p:cNvSpPr>
                  <a:spLocks noChangeShapeType="1"/>
                </p:cNvSpPr>
                <p:nvPr/>
              </p:nvSpPr>
              <p:spPr bwMode="auto">
                <a:xfrm flipH="1">
                  <a:off x="5921304" y="1907801"/>
                  <a:ext cx="63141" cy="0"/>
                </a:xfrm>
                <a:prstGeom prst="line">
                  <a:avLst/>
                </a:prstGeom>
                <a:solidFill>
                  <a:srgbClr val="6D9D0C"/>
                </a:solid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47" name="Line 1071">
                  <a:extLst>
                    <a:ext uri="{FF2B5EF4-FFF2-40B4-BE49-F238E27FC236}">
                      <a16:creationId xmlns:a16="http://schemas.microsoft.com/office/drawing/2014/main" id="{FE52F197-4659-F2AE-EB24-67A3986AC920}"/>
                    </a:ext>
                  </a:extLst>
                </p:cNvPr>
                <p:cNvSpPr>
                  <a:spLocks noChangeShapeType="1"/>
                </p:cNvSpPr>
                <p:nvPr/>
              </p:nvSpPr>
              <p:spPr bwMode="auto">
                <a:xfrm>
                  <a:off x="5921304" y="3485835"/>
                  <a:ext cx="63141" cy="0"/>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48" name="Line 1072">
                  <a:extLst>
                    <a:ext uri="{FF2B5EF4-FFF2-40B4-BE49-F238E27FC236}">
                      <a16:creationId xmlns:a16="http://schemas.microsoft.com/office/drawing/2014/main" id="{A0B85DA1-C9ED-AEFC-0E4C-0FE2A51F3A78}"/>
                    </a:ext>
                  </a:extLst>
                </p:cNvPr>
                <p:cNvSpPr>
                  <a:spLocks noChangeShapeType="1"/>
                </p:cNvSpPr>
                <p:nvPr/>
              </p:nvSpPr>
              <p:spPr bwMode="auto">
                <a:xfrm flipH="1">
                  <a:off x="5921304" y="3485835"/>
                  <a:ext cx="63141" cy="0"/>
                </a:xfrm>
                <a:prstGeom prst="line">
                  <a:avLst/>
                </a:prstGeom>
                <a:solidFill>
                  <a:srgbClr val="6D9D0C"/>
                </a:solidFill>
                <a:ln w="7938">
                  <a:solidFill>
                    <a:schemeClr val="bg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49" name="Line 1073">
                  <a:extLst>
                    <a:ext uri="{FF2B5EF4-FFF2-40B4-BE49-F238E27FC236}">
                      <a16:creationId xmlns:a16="http://schemas.microsoft.com/office/drawing/2014/main" id="{3745E2E0-6165-5566-DC00-0A12DD00CCF6}"/>
                    </a:ext>
                  </a:extLst>
                </p:cNvPr>
                <p:cNvSpPr>
                  <a:spLocks noChangeShapeType="1"/>
                </p:cNvSpPr>
                <p:nvPr/>
              </p:nvSpPr>
              <p:spPr bwMode="auto">
                <a:xfrm>
                  <a:off x="5530429" y="2682472"/>
                  <a:ext cx="0" cy="1093147"/>
                </a:xfrm>
                <a:prstGeom prst="line">
                  <a:avLst/>
                </a:prstGeom>
                <a:solidFill>
                  <a:srgbClr val="6D9D0C"/>
                </a:solid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50" name="Line 1074">
                  <a:extLst>
                    <a:ext uri="{FF2B5EF4-FFF2-40B4-BE49-F238E27FC236}">
                      <a16:creationId xmlns:a16="http://schemas.microsoft.com/office/drawing/2014/main" id="{6C1EA43F-0204-8E26-772C-33194F40251E}"/>
                    </a:ext>
                  </a:extLst>
                </p:cNvPr>
                <p:cNvSpPr>
                  <a:spLocks noChangeShapeType="1"/>
                </p:cNvSpPr>
                <p:nvPr/>
              </p:nvSpPr>
              <p:spPr bwMode="auto">
                <a:xfrm>
                  <a:off x="5500362" y="2682472"/>
                  <a:ext cx="60135" cy="0"/>
                </a:xfrm>
                <a:prstGeom prst="line">
                  <a:avLst/>
                </a:prstGeom>
                <a:solidFill>
                  <a:srgbClr val="6D9D0C"/>
                </a:solid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51" name="Line 1075">
                  <a:extLst>
                    <a:ext uri="{FF2B5EF4-FFF2-40B4-BE49-F238E27FC236}">
                      <a16:creationId xmlns:a16="http://schemas.microsoft.com/office/drawing/2014/main" id="{40CA3CEB-3425-65A0-47B1-40474634153F}"/>
                    </a:ext>
                  </a:extLst>
                </p:cNvPr>
                <p:cNvSpPr>
                  <a:spLocks noChangeShapeType="1"/>
                </p:cNvSpPr>
                <p:nvPr/>
              </p:nvSpPr>
              <p:spPr bwMode="auto">
                <a:xfrm flipH="1">
                  <a:off x="5500362" y="2682472"/>
                  <a:ext cx="60135" cy="0"/>
                </a:xfrm>
                <a:prstGeom prst="line">
                  <a:avLst/>
                </a:prstGeom>
                <a:solidFill>
                  <a:srgbClr val="6D9D0C"/>
                </a:solid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52" name="Line 1076">
                  <a:extLst>
                    <a:ext uri="{FF2B5EF4-FFF2-40B4-BE49-F238E27FC236}">
                      <a16:creationId xmlns:a16="http://schemas.microsoft.com/office/drawing/2014/main" id="{DF4D59A0-F192-1845-3129-87582341FD78}"/>
                    </a:ext>
                  </a:extLst>
                </p:cNvPr>
                <p:cNvSpPr>
                  <a:spLocks noChangeShapeType="1"/>
                </p:cNvSpPr>
                <p:nvPr/>
              </p:nvSpPr>
              <p:spPr bwMode="auto">
                <a:xfrm>
                  <a:off x="5500362" y="3775619"/>
                  <a:ext cx="60135" cy="0"/>
                </a:xfrm>
                <a:prstGeom prst="line">
                  <a:avLst/>
                </a:prstGeom>
                <a:solidFill>
                  <a:srgbClr val="6D9D0C"/>
                </a:solid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53" name="Line 1077">
                  <a:extLst>
                    <a:ext uri="{FF2B5EF4-FFF2-40B4-BE49-F238E27FC236}">
                      <a16:creationId xmlns:a16="http://schemas.microsoft.com/office/drawing/2014/main" id="{0D715329-DB18-93A1-B27F-0FD4255AAE4C}"/>
                    </a:ext>
                  </a:extLst>
                </p:cNvPr>
                <p:cNvSpPr>
                  <a:spLocks noChangeShapeType="1"/>
                </p:cNvSpPr>
                <p:nvPr/>
              </p:nvSpPr>
              <p:spPr bwMode="auto">
                <a:xfrm flipH="1">
                  <a:off x="5500362" y="3775619"/>
                  <a:ext cx="60135" cy="0"/>
                </a:xfrm>
                <a:prstGeom prst="line">
                  <a:avLst/>
                </a:prstGeom>
                <a:solidFill>
                  <a:srgbClr val="6D9D0C"/>
                </a:solid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54" name="Line 1078">
                  <a:extLst>
                    <a:ext uri="{FF2B5EF4-FFF2-40B4-BE49-F238E27FC236}">
                      <a16:creationId xmlns:a16="http://schemas.microsoft.com/office/drawing/2014/main" id="{7D446A97-0FA9-8A10-487F-41D1B7BCB0DD}"/>
                    </a:ext>
                  </a:extLst>
                </p:cNvPr>
                <p:cNvSpPr>
                  <a:spLocks noChangeShapeType="1"/>
                </p:cNvSpPr>
                <p:nvPr/>
              </p:nvSpPr>
              <p:spPr bwMode="auto">
                <a:xfrm>
                  <a:off x="5145568" y="3701021"/>
                  <a:ext cx="0" cy="1038633"/>
                </a:xfrm>
                <a:prstGeom prst="line">
                  <a:avLst/>
                </a:prstGeom>
                <a:solidFill>
                  <a:srgbClr val="6D9D0C"/>
                </a:solid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55" name="Line 1079">
                  <a:extLst>
                    <a:ext uri="{FF2B5EF4-FFF2-40B4-BE49-F238E27FC236}">
                      <a16:creationId xmlns:a16="http://schemas.microsoft.com/office/drawing/2014/main" id="{2C3263F9-6ECA-B8E4-7599-C828BF8E798B}"/>
                    </a:ext>
                  </a:extLst>
                </p:cNvPr>
                <p:cNvSpPr>
                  <a:spLocks noChangeShapeType="1"/>
                </p:cNvSpPr>
                <p:nvPr/>
              </p:nvSpPr>
              <p:spPr bwMode="auto">
                <a:xfrm>
                  <a:off x="5112494" y="3701021"/>
                  <a:ext cx="63141" cy="0"/>
                </a:xfrm>
                <a:prstGeom prst="line">
                  <a:avLst/>
                </a:prstGeom>
                <a:solidFill>
                  <a:srgbClr val="6D9D0C"/>
                </a:solid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56" name="Line 1080">
                  <a:extLst>
                    <a:ext uri="{FF2B5EF4-FFF2-40B4-BE49-F238E27FC236}">
                      <a16:creationId xmlns:a16="http://schemas.microsoft.com/office/drawing/2014/main" id="{8A4D1614-0B8C-7469-6893-A2468B50DF1D}"/>
                    </a:ext>
                  </a:extLst>
                </p:cNvPr>
                <p:cNvSpPr>
                  <a:spLocks noChangeShapeType="1"/>
                </p:cNvSpPr>
                <p:nvPr/>
              </p:nvSpPr>
              <p:spPr bwMode="auto">
                <a:xfrm flipH="1">
                  <a:off x="5112494" y="3701021"/>
                  <a:ext cx="63141" cy="0"/>
                </a:xfrm>
                <a:prstGeom prst="line">
                  <a:avLst/>
                </a:prstGeom>
                <a:solidFill>
                  <a:srgbClr val="6D9D0C"/>
                </a:solid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57" name="Line 1081">
                  <a:extLst>
                    <a:ext uri="{FF2B5EF4-FFF2-40B4-BE49-F238E27FC236}">
                      <a16:creationId xmlns:a16="http://schemas.microsoft.com/office/drawing/2014/main" id="{6E802319-4A91-BB3F-E14C-F3505E6F8ADB}"/>
                    </a:ext>
                  </a:extLst>
                </p:cNvPr>
                <p:cNvSpPr>
                  <a:spLocks noChangeShapeType="1"/>
                </p:cNvSpPr>
                <p:nvPr/>
              </p:nvSpPr>
              <p:spPr bwMode="auto">
                <a:xfrm>
                  <a:off x="5112494" y="4739655"/>
                  <a:ext cx="63141" cy="0"/>
                </a:xfrm>
                <a:prstGeom prst="line">
                  <a:avLst/>
                </a:prstGeom>
                <a:solidFill>
                  <a:srgbClr val="6D9D0C"/>
                </a:solid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58" name="Line 1082">
                  <a:extLst>
                    <a:ext uri="{FF2B5EF4-FFF2-40B4-BE49-F238E27FC236}">
                      <a16:creationId xmlns:a16="http://schemas.microsoft.com/office/drawing/2014/main" id="{0A5234AF-256A-2A6B-9EFA-E5C79D11EF12}"/>
                    </a:ext>
                  </a:extLst>
                </p:cNvPr>
                <p:cNvSpPr>
                  <a:spLocks noChangeShapeType="1"/>
                </p:cNvSpPr>
                <p:nvPr/>
              </p:nvSpPr>
              <p:spPr bwMode="auto">
                <a:xfrm flipH="1">
                  <a:off x="5112494" y="4739655"/>
                  <a:ext cx="63141" cy="0"/>
                </a:xfrm>
                <a:prstGeom prst="line">
                  <a:avLst/>
                </a:prstGeom>
                <a:solidFill>
                  <a:srgbClr val="6D9D0C"/>
                </a:solid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59" name="Line 1083">
                  <a:extLst>
                    <a:ext uri="{FF2B5EF4-FFF2-40B4-BE49-F238E27FC236}">
                      <a16:creationId xmlns:a16="http://schemas.microsoft.com/office/drawing/2014/main" id="{8057F5BB-4151-8CBB-968D-3FF45FDE84FC}"/>
                    </a:ext>
                  </a:extLst>
                </p:cNvPr>
                <p:cNvSpPr>
                  <a:spLocks noChangeShapeType="1"/>
                </p:cNvSpPr>
                <p:nvPr/>
              </p:nvSpPr>
              <p:spPr bwMode="auto">
                <a:xfrm>
                  <a:off x="4724626" y="4771215"/>
                  <a:ext cx="0" cy="332822"/>
                </a:xfrm>
                <a:prstGeom prst="line">
                  <a:avLst/>
                </a:prstGeom>
                <a:solidFill>
                  <a:srgbClr val="6D9D0C"/>
                </a:solid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60" name="Line 1084">
                  <a:extLst>
                    <a:ext uri="{FF2B5EF4-FFF2-40B4-BE49-F238E27FC236}">
                      <a16:creationId xmlns:a16="http://schemas.microsoft.com/office/drawing/2014/main" id="{4BE5239F-51DF-D92A-8478-691AB6609CAB}"/>
                    </a:ext>
                  </a:extLst>
                </p:cNvPr>
                <p:cNvSpPr>
                  <a:spLocks noChangeShapeType="1"/>
                </p:cNvSpPr>
                <p:nvPr/>
              </p:nvSpPr>
              <p:spPr bwMode="auto">
                <a:xfrm>
                  <a:off x="4691551" y="4771215"/>
                  <a:ext cx="63141" cy="0"/>
                </a:xfrm>
                <a:prstGeom prst="line">
                  <a:avLst/>
                </a:prstGeom>
                <a:solidFill>
                  <a:srgbClr val="6D9D0C"/>
                </a:solid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61" name="Line 1085">
                  <a:extLst>
                    <a:ext uri="{FF2B5EF4-FFF2-40B4-BE49-F238E27FC236}">
                      <a16:creationId xmlns:a16="http://schemas.microsoft.com/office/drawing/2014/main" id="{204030AE-12E2-9867-D154-6DF92FE72F2B}"/>
                    </a:ext>
                  </a:extLst>
                </p:cNvPr>
                <p:cNvSpPr>
                  <a:spLocks noChangeShapeType="1"/>
                </p:cNvSpPr>
                <p:nvPr/>
              </p:nvSpPr>
              <p:spPr bwMode="auto">
                <a:xfrm flipH="1">
                  <a:off x="4691551" y="4771215"/>
                  <a:ext cx="63141" cy="0"/>
                </a:xfrm>
                <a:prstGeom prst="line">
                  <a:avLst/>
                </a:prstGeom>
                <a:solidFill>
                  <a:srgbClr val="6D9D0C"/>
                </a:solid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62" name="Line 1086">
                  <a:extLst>
                    <a:ext uri="{FF2B5EF4-FFF2-40B4-BE49-F238E27FC236}">
                      <a16:creationId xmlns:a16="http://schemas.microsoft.com/office/drawing/2014/main" id="{D1B1F24D-8D25-A75A-7079-99BF4FD58C64}"/>
                    </a:ext>
                  </a:extLst>
                </p:cNvPr>
                <p:cNvSpPr>
                  <a:spLocks noChangeShapeType="1"/>
                </p:cNvSpPr>
                <p:nvPr/>
              </p:nvSpPr>
              <p:spPr bwMode="auto">
                <a:xfrm>
                  <a:off x="4691551" y="5104037"/>
                  <a:ext cx="63141" cy="0"/>
                </a:xfrm>
                <a:prstGeom prst="line">
                  <a:avLst/>
                </a:prstGeom>
                <a:solidFill>
                  <a:srgbClr val="6D9D0C"/>
                </a:solid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63" name="Line 1087">
                  <a:extLst>
                    <a:ext uri="{FF2B5EF4-FFF2-40B4-BE49-F238E27FC236}">
                      <a16:creationId xmlns:a16="http://schemas.microsoft.com/office/drawing/2014/main" id="{0F4340D5-5BC7-28EA-4B3F-F20B7CA76B10}"/>
                    </a:ext>
                  </a:extLst>
                </p:cNvPr>
                <p:cNvSpPr>
                  <a:spLocks noChangeShapeType="1"/>
                </p:cNvSpPr>
                <p:nvPr/>
              </p:nvSpPr>
              <p:spPr bwMode="auto">
                <a:xfrm flipH="1">
                  <a:off x="4691551" y="5104037"/>
                  <a:ext cx="63141" cy="0"/>
                </a:xfrm>
                <a:prstGeom prst="line">
                  <a:avLst/>
                </a:prstGeom>
                <a:solidFill>
                  <a:srgbClr val="6D9D0C"/>
                </a:solid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64" name="Line 1088">
                  <a:extLst>
                    <a:ext uri="{FF2B5EF4-FFF2-40B4-BE49-F238E27FC236}">
                      <a16:creationId xmlns:a16="http://schemas.microsoft.com/office/drawing/2014/main" id="{CC969435-D628-1082-A276-847606D0EBB7}"/>
                    </a:ext>
                  </a:extLst>
                </p:cNvPr>
                <p:cNvSpPr>
                  <a:spLocks noChangeShapeType="1"/>
                </p:cNvSpPr>
                <p:nvPr/>
              </p:nvSpPr>
              <p:spPr bwMode="auto">
                <a:xfrm>
                  <a:off x="4336757" y="5040916"/>
                  <a:ext cx="0" cy="137719"/>
                </a:xfrm>
                <a:prstGeom prst="line">
                  <a:avLst/>
                </a:prstGeom>
                <a:solidFill>
                  <a:srgbClr val="6D9D0C"/>
                </a:solid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65" name="Line 1089">
                  <a:extLst>
                    <a:ext uri="{FF2B5EF4-FFF2-40B4-BE49-F238E27FC236}">
                      <a16:creationId xmlns:a16="http://schemas.microsoft.com/office/drawing/2014/main" id="{7A69BF77-3A29-B655-D926-0445929D533B}"/>
                    </a:ext>
                  </a:extLst>
                </p:cNvPr>
                <p:cNvSpPr>
                  <a:spLocks noChangeShapeType="1"/>
                </p:cNvSpPr>
                <p:nvPr/>
              </p:nvSpPr>
              <p:spPr bwMode="auto">
                <a:xfrm>
                  <a:off x="4303683" y="5040916"/>
                  <a:ext cx="63141" cy="0"/>
                </a:xfrm>
                <a:prstGeom prst="line">
                  <a:avLst/>
                </a:prstGeom>
                <a:solidFill>
                  <a:srgbClr val="6D9D0C"/>
                </a:solid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66" name="Line 1090">
                  <a:extLst>
                    <a:ext uri="{FF2B5EF4-FFF2-40B4-BE49-F238E27FC236}">
                      <a16:creationId xmlns:a16="http://schemas.microsoft.com/office/drawing/2014/main" id="{ED614FFF-D3A4-0649-B7B9-997AF261F872}"/>
                    </a:ext>
                  </a:extLst>
                </p:cNvPr>
                <p:cNvSpPr>
                  <a:spLocks noChangeShapeType="1"/>
                </p:cNvSpPr>
                <p:nvPr/>
              </p:nvSpPr>
              <p:spPr bwMode="auto">
                <a:xfrm flipH="1">
                  <a:off x="4303683" y="5040916"/>
                  <a:ext cx="63141" cy="0"/>
                </a:xfrm>
                <a:prstGeom prst="line">
                  <a:avLst/>
                </a:prstGeom>
                <a:solidFill>
                  <a:srgbClr val="6D9D0C"/>
                </a:solid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67" name="Line 1091">
                  <a:extLst>
                    <a:ext uri="{FF2B5EF4-FFF2-40B4-BE49-F238E27FC236}">
                      <a16:creationId xmlns:a16="http://schemas.microsoft.com/office/drawing/2014/main" id="{7FF89224-1DF7-6440-931F-D2C2068E228E}"/>
                    </a:ext>
                  </a:extLst>
                </p:cNvPr>
                <p:cNvSpPr>
                  <a:spLocks noChangeShapeType="1"/>
                </p:cNvSpPr>
                <p:nvPr/>
              </p:nvSpPr>
              <p:spPr bwMode="auto">
                <a:xfrm>
                  <a:off x="4303683" y="5178635"/>
                  <a:ext cx="63141" cy="0"/>
                </a:xfrm>
                <a:prstGeom prst="line">
                  <a:avLst/>
                </a:prstGeom>
                <a:solidFill>
                  <a:srgbClr val="6D9D0C"/>
                </a:solid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68" name="Line 1092">
                  <a:extLst>
                    <a:ext uri="{FF2B5EF4-FFF2-40B4-BE49-F238E27FC236}">
                      <a16:creationId xmlns:a16="http://schemas.microsoft.com/office/drawing/2014/main" id="{FE7B4F39-C179-654F-D492-967A28A72A26}"/>
                    </a:ext>
                  </a:extLst>
                </p:cNvPr>
                <p:cNvSpPr>
                  <a:spLocks noChangeShapeType="1"/>
                </p:cNvSpPr>
                <p:nvPr/>
              </p:nvSpPr>
              <p:spPr bwMode="auto">
                <a:xfrm flipH="1">
                  <a:off x="4303683" y="5178635"/>
                  <a:ext cx="63141" cy="0"/>
                </a:xfrm>
                <a:prstGeom prst="line">
                  <a:avLst/>
                </a:prstGeom>
                <a:solidFill>
                  <a:srgbClr val="6D9D0C"/>
                </a:solid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69" name="Line 1093">
                  <a:extLst>
                    <a:ext uri="{FF2B5EF4-FFF2-40B4-BE49-F238E27FC236}">
                      <a16:creationId xmlns:a16="http://schemas.microsoft.com/office/drawing/2014/main" id="{41A791AD-C0E6-CE95-3E26-6B84B868AB06}"/>
                    </a:ext>
                  </a:extLst>
                </p:cNvPr>
                <p:cNvSpPr>
                  <a:spLocks noChangeShapeType="1"/>
                </p:cNvSpPr>
                <p:nvPr/>
              </p:nvSpPr>
              <p:spPr bwMode="auto">
                <a:xfrm>
                  <a:off x="3915815" y="5078215"/>
                  <a:ext cx="0" cy="111897"/>
                </a:xfrm>
                <a:prstGeom prst="line">
                  <a:avLst/>
                </a:prstGeom>
                <a:solidFill>
                  <a:srgbClr val="6D9D0C"/>
                </a:solid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70" name="Line 1094">
                  <a:extLst>
                    <a:ext uri="{FF2B5EF4-FFF2-40B4-BE49-F238E27FC236}">
                      <a16:creationId xmlns:a16="http://schemas.microsoft.com/office/drawing/2014/main" id="{B75548A5-1716-9464-91D7-F482C23272B9}"/>
                    </a:ext>
                  </a:extLst>
                </p:cNvPr>
                <p:cNvSpPr>
                  <a:spLocks noChangeShapeType="1"/>
                </p:cNvSpPr>
                <p:nvPr/>
              </p:nvSpPr>
              <p:spPr bwMode="auto">
                <a:xfrm>
                  <a:off x="3885748" y="5078215"/>
                  <a:ext cx="63141" cy="0"/>
                </a:xfrm>
                <a:prstGeom prst="line">
                  <a:avLst/>
                </a:prstGeom>
                <a:solidFill>
                  <a:srgbClr val="6D9D0C"/>
                </a:solid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71" name="Line 1095">
                  <a:extLst>
                    <a:ext uri="{FF2B5EF4-FFF2-40B4-BE49-F238E27FC236}">
                      <a16:creationId xmlns:a16="http://schemas.microsoft.com/office/drawing/2014/main" id="{CBAA1135-C126-0A0E-181F-C29C53C7991E}"/>
                    </a:ext>
                  </a:extLst>
                </p:cNvPr>
                <p:cNvSpPr>
                  <a:spLocks noChangeShapeType="1"/>
                </p:cNvSpPr>
                <p:nvPr/>
              </p:nvSpPr>
              <p:spPr bwMode="auto">
                <a:xfrm flipH="1">
                  <a:off x="3885748" y="5078215"/>
                  <a:ext cx="63141" cy="0"/>
                </a:xfrm>
                <a:prstGeom prst="line">
                  <a:avLst/>
                </a:prstGeom>
                <a:solidFill>
                  <a:srgbClr val="6D9D0C"/>
                </a:solid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72" name="Line 1096">
                  <a:extLst>
                    <a:ext uri="{FF2B5EF4-FFF2-40B4-BE49-F238E27FC236}">
                      <a16:creationId xmlns:a16="http://schemas.microsoft.com/office/drawing/2014/main" id="{0D0DC482-D44D-1EE7-ED27-273C3616EE98}"/>
                    </a:ext>
                  </a:extLst>
                </p:cNvPr>
                <p:cNvSpPr>
                  <a:spLocks noChangeShapeType="1"/>
                </p:cNvSpPr>
                <p:nvPr/>
              </p:nvSpPr>
              <p:spPr bwMode="auto">
                <a:xfrm>
                  <a:off x="3530954" y="5106906"/>
                  <a:ext cx="3007" cy="86075"/>
                </a:xfrm>
                <a:prstGeom prst="line">
                  <a:avLst/>
                </a:prstGeom>
                <a:solidFill>
                  <a:srgbClr val="6D9D0C"/>
                </a:solid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73" name="Line 1097">
                  <a:extLst>
                    <a:ext uri="{FF2B5EF4-FFF2-40B4-BE49-F238E27FC236}">
                      <a16:creationId xmlns:a16="http://schemas.microsoft.com/office/drawing/2014/main" id="{B4761B81-0A73-1226-60CE-098731DE6DBC}"/>
                    </a:ext>
                  </a:extLst>
                </p:cNvPr>
                <p:cNvSpPr>
                  <a:spLocks noChangeShapeType="1"/>
                </p:cNvSpPr>
                <p:nvPr/>
              </p:nvSpPr>
              <p:spPr bwMode="auto">
                <a:xfrm>
                  <a:off x="3500886" y="5106906"/>
                  <a:ext cx="63141" cy="0"/>
                </a:xfrm>
                <a:prstGeom prst="line">
                  <a:avLst/>
                </a:prstGeom>
                <a:solidFill>
                  <a:srgbClr val="6D9D0C"/>
                </a:solid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74" name="Line 1098">
                  <a:extLst>
                    <a:ext uri="{FF2B5EF4-FFF2-40B4-BE49-F238E27FC236}">
                      <a16:creationId xmlns:a16="http://schemas.microsoft.com/office/drawing/2014/main" id="{E0671E25-5D38-AFC2-2ED8-5EF600182E32}"/>
                    </a:ext>
                  </a:extLst>
                </p:cNvPr>
                <p:cNvSpPr>
                  <a:spLocks noChangeShapeType="1"/>
                </p:cNvSpPr>
                <p:nvPr/>
              </p:nvSpPr>
              <p:spPr bwMode="auto">
                <a:xfrm flipH="1">
                  <a:off x="3500886" y="5106906"/>
                  <a:ext cx="63141" cy="0"/>
                </a:xfrm>
                <a:prstGeom prst="line">
                  <a:avLst/>
                </a:prstGeom>
                <a:solidFill>
                  <a:srgbClr val="6D9D0C"/>
                </a:solid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75" name="Line 1099">
                  <a:extLst>
                    <a:ext uri="{FF2B5EF4-FFF2-40B4-BE49-F238E27FC236}">
                      <a16:creationId xmlns:a16="http://schemas.microsoft.com/office/drawing/2014/main" id="{E4C965C6-73F3-9A0E-8B18-655AF236839C}"/>
                    </a:ext>
                  </a:extLst>
                </p:cNvPr>
                <p:cNvSpPr>
                  <a:spLocks noChangeShapeType="1"/>
                </p:cNvSpPr>
                <p:nvPr/>
              </p:nvSpPr>
              <p:spPr bwMode="auto">
                <a:xfrm>
                  <a:off x="3110011" y="5118383"/>
                  <a:ext cx="3007" cy="74598"/>
                </a:xfrm>
                <a:prstGeom prst="line">
                  <a:avLst/>
                </a:prstGeom>
                <a:solidFill>
                  <a:srgbClr val="6D9D0C"/>
                </a:solid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76" name="Line 1100">
                  <a:extLst>
                    <a:ext uri="{FF2B5EF4-FFF2-40B4-BE49-F238E27FC236}">
                      <a16:creationId xmlns:a16="http://schemas.microsoft.com/office/drawing/2014/main" id="{5C174091-8A86-5759-DD4F-01C930F5A54E}"/>
                    </a:ext>
                  </a:extLst>
                </p:cNvPr>
                <p:cNvSpPr>
                  <a:spLocks noChangeShapeType="1"/>
                </p:cNvSpPr>
                <p:nvPr/>
              </p:nvSpPr>
              <p:spPr bwMode="auto">
                <a:xfrm>
                  <a:off x="3076937" y="5118383"/>
                  <a:ext cx="63141" cy="0"/>
                </a:xfrm>
                <a:prstGeom prst="line">
                  <a:avLst/>
                </a:prstGeom>
                <a:solidFill>
                  <a:srgbClr val="6D9D0C"/>
                </a:solid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77" name="Line 1101">
                  <a:extLst>
                    <a:ext uri="{FF2B5EF4-FFF2-40B4-BE49-F238E27FC236}">
                      <a16:creationId xmlns:a16="http://schemas.microsoft.com/office/drawing/2014/main" id="{BB24329C-88D5-FB45-6875-F53CCDDE1CB7}"/>
                    </a:ext>
                  </a:extLst>
                </p:cNvPr>
                <p:cNvSpPr>
                  <a:spLocks noChangeShapeType="1"/>
                </p:cNvSpPr>
                <p:nvPr/>
              </p:nvSpPr>
              <p:spPr bwMode="auto">
                <a:xfrm flipH="1">
                  <a:off x="3076937" y="5118383"/>
                  <a:ext cx="63141" cy="0"/>
                </a:xfrm>
                <a:prstGeom prst="line">
                  <a:avLst/>
                </a:prstGeom>
                <a:solidFill>
                  <a:srgbClr val="6D9D0C"/>
                </a:solid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78" name="Line 1102">
                  <a:extLst>
                    <a:ext uri="{FF2B5EF4-FFF2-40B4-BE49-F238E27FC236}">
                      <a16:creationId xmlns:a16="http://schemas.microsoft.com/office/drawing/2014/main" id="{80A8DE5D-9778-8663-7A72-1D314A27B601}"/>
                    </a:ext>
                  </a:extLst>
                </p:cNvPr>
                <p:cNvSpPr>
                  <a:spLocks noChangeShapeType="1"/>
                </p:cNvSpPr>
                <p:nvPr/>
              </p:nvSpPr>
              <p:spPr bwMode="auto">
                <a:xfrm>
                  <a:off x="2725150" y="5121252"/>
                  <a:ext cx="3007" cy="71729"/>
                </a:xfrm>
                <a:prstGeom prst="line">
                  <a:avLst/>
                </a:prstGeom>
                <a:solidFill>
                  <a:srgbClr val="6D9D0C"/>
                </a:solid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79" name="Line 1103">
                  <a:extLst>
                    <a:ext uri="{FF2B5EF4-FFF2-40B4-BE49-F238E27FC236}">
                      <a16:creationId xmlns:a16="http://schemas.microsoft.com/office/drawing/2014/main" id="{A2EBEB08-83F1-53FA-47F2-7D772D04DA91}"/>
                    </a:ext>
                  </a:extLst>
                </p:cNvPr>
                <p:cNvSpPr>
                  <a:spLocks noChangeShapeType="1"/>
                </p:cNvSpPr>
                <p:nvPr/>
              </p:nvSpPr>
              <p:spPr bwMode="auto">
                <a:xfrm>
                  <a:off x="2692076" y="5121252"/>
                  <a:ext cx="66148" cy="0"/>
                </a:xfrm>
                <a:prstGeom prst="line">
                  <a:avLst/>
                </a:prstGeom>
                <a:solidFill>
                  <a:srgbClr val="6D9D0C"/>
                </a:solid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80" name="Line 1104">
                  <a:extLst>
                    <a:ext uri="{FF2B5EF4-FFF2-40B4-BE49-F238E27FC236}">
                      <a16:creationId xmlns:a16="http://schemas.microsoft.com/office/drawing/2014/main" id="{B500C119-59AE-7D11-48B9-3FC97B1B5034}"/>
                    </a:ext>
                  </a:extLst>
                </p:cNvPr>
                <p:cNvSpPr>
                  <a:spLocks noChangeShapeType="1"/>
                </p:cNvSpPr>
                <p:nvPr/>
              </p:nvSpPr>
              <p:spPr bwMode="auto">
                <a:xfrm flipH="1">
                  <a:off x="2692076" y="5121252"/>
                  <a:ext cx="66148" cy="0"/>
                </a:xfrm>
                <a:prstGeom prst="line">
                  <a:avLst/>
                </a:prstGeom>
                <a:solidFill>
                  <a:srgbClr val="6D9D0C"/>
                </a:solid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81" name="Line 1105">
                  <a:extLst>
                    <a:ext uri="{FF2B5EF4-FFF2-40B4-BE49-F238E27FC236}">
                      <a16:creationId xmlns:a16="http://schemas.microsoft.com/office/drawing/2014/main" id="{DA4997CE-E5AE-60F3-495B-EB0EDA0B0DDA}"/>
                    </a:ext>
                  </a:extLst>
                </p:cNvPr>
                <p:cNvSpPr>
                  <a:spLocks noChangeShapeType="1"/>
                </p:cNvSpPr>
                <p:nvPr/>
              </p:nvSpPr>
              <p:spPr bwMode="auto">
                <a:xfrm>
                  <a:off x="2301201" y="5092560"/>
                  <a:ext cx="3007" cy="100420"/>
                </a:xfrm>
                <a:prstGeom prst="line">
                  <a:avLst/>
                </a:prstGeom>
                <a:solidFill>
                  <a:srgbClr val="6D9D0C"/>
                </a:solid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82" name="Line 1106">
                  <a:extLst>
                    <a:ext uri="{FF2B5EF4-FFF2-40B4-BE49-F238E27FC236}">
                      <a16:creationId xmlns:a16="http://schemas.microsoft.com/office/drawing/2014/main" id="{E26E9579-1E74-F174-F57D-A6C8A58E7C59}"/>
                    </a:ext>
                  </a:extLst>
                </p:cNvPr>
                <p:cNvSpPr>
                  <a:spLocks noChangeShapeType="1"/>
                </p:cNvSpPr>
                <p:nvPr/>
              </p:nvSpPr>
              <p:spPr bwMode="auto">
                <a:xfrm>
                  <a:off x="2271134" y="5092560"/>
                  <a:ext cx="63141" cy="0"/>
                </a:xfrm>
                <a:prstGeom prst="line">
                  <a:avLst/>
                </a:prstGeom>
                <a:solidFill>
                  <a:srgbClr val="6D9D0C"/>
                </a:solid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83" name="Line 1107">
                  <a:extLst>
                    <a:ext uri="{FF2B5EF4-FFF2-40B4-BE49-F238E27FC236}">
                      <a16:creationId xmlns:a16="http://schemas.microsoft.com/office/drawing/2014/main" id="{9269FA74-5067-6FA6-ACAD-9018CC5A0555}"/>
                    </a:ext>
                  </a:extLst>
                </p:cNvPr>
                <p:cNvSpPr>
                  <a:spLocks noChangeShapeType="1"/>
                </p:cNvSpPr>
                <p:nvPr/>
              </p:nvSpPr>
              <p:spPr bwMode="auto">
                <a:xfrm flipH="1">
                  <a:off x="2271134" y="5092560"/>
                  <a:ext cx="63141" cy="0"/>
                </a:xfrm>
                <a:prstGeom prst="line">
                  <a:avLst/>
                </a:prstGeom>
                <a:solidFill>
                  <a:srgbClr val="6D9D0C"/>
                </a:solidFill>
                <a:ln w="793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84" name="Rectangle 1108">
                  <a:extLst>
                    <a:ext uri="{FF2B5EF4-FFF2-40B4-BE49-F238E27FC236}">
                      <a16:creationId xmlns:a16="http://schemas.microsoft.com/office/drawing/2014/main" id="{3FB1EA2F-FA6C-1C82-DAB9-FE41B9CB2384}"/>
                    </a:ext>
                  </a:extLst>
                </p:cNvPr>
                <p:cNvSpPr>
                  <a:spLocks noChangeArrowheads="1"/>
                </p:cNvSpPr>
                <p:nvPr/>
              </p:nvSpPr>
              <p:spPr bwMode="auto">
                <a:xfrm>
                  <a:off x="5921304" y="2659519"/>
                  <a:ext cx="63141" cy="71729"/>
                </a:xfrm>
                <a:prstGeom prst="rect">
                  <a:avLst/>
                </a:prstGeom>
                <a:solidFill>
                  <a:schemeClr val="accent6">
                    <a:lumMod val="60000"/>
                    <a:lumOff val="40000"/>
                  </a:schemeClr>
                </a:solidFill>
                <a:ln w="1588">
                  <a:solidFill>
                    <a:srgbClr val="385723"/>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85" name="Rectangle 1109">
                  <a:extLst>
                    <a:ext uri="{FF2B5EF4-FFF2-40B4-BE49-F238E27FC236}">
                      <a16:creationId xmlns:a16="http://schemas.microsoft.com/office/drawing/2014/main" id="{80F38C79-071C-9E74-D113-70560E16EF6A}"/>
                    </a:ext>
                  </a:extLst>
                </p:cNvPr>
                <p:cNvSpPr>
                  <a:spLocks noChangeArrowheads="1"/>
                </p:cNvSpPr>
                <p:nvPr/>
              </p:nvSpPr>
              <p:spPr bwMode="auto">
                <a:xfrm>
                  <a:off x="5500362" y="3196051"/>
                  <a:ext cx="60135" cy="65991"/>
                </a:xfrm>
                <a:prstGeom prst="rect">
                  <a:avLst/>
                </a:prstGeom>
                <a:solidFill>
                  <a:schemeClr val="accent6">
                    <a:lumMod val="60000"/>
                    <a:lumOff val="40000"/>
                  </a:schemeClr>
                </a:solidFill>
                <a:ln w="1588">
                  <a:solidFill>
                    <a:srgbClr val="385723"/>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86" name="Rectangle 1110">
                  <a:extLst>
                    <a:ext uri="{FF2B5EF4-FFF2-40B4-BE49-F238E27FC236}">
                      <a16:creationId xmlns:a16="http://schemas.microsoft.com/office/drawing/2014/main" id="{53A13BA9-D4CB-67B2-C360-2412B03377C7}"/>
                    </a:ext>
                  </a:extLst>
                </p:cNvPr>
                <p:cNvSpPr>
                  <a:spLocks noChangeArrowheads="1"/>
                </p:cNvSpPr>
                <p:nvPr/>
              </p:nvSpPr>
              <p:spPr bwMode="auto">
                <a:xfrm>
                  <a:off x="5112494" y="4185908"/>
                  <a:ext cx="63141" cy="65991"/>
                </a:xfrm>
                <a:prstGeom prst="rect">
                  <a:avLst/>
                </a:prstGeom>
                <a:solidFill>
                  <a:schemeClr val="accent6">
                    <a:lumMod val="60000"/>
                    <a:lumOff val="40000"/>
                  </a:schemeClr>
                </a:solidFill>
                <a:ln w="1588">
                  <a:solidFill>
                    <a:srgbClr val="385723"/>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87" name="Rectangle 1111">
                  <a:extLst>
                    <a:ext uri="{FF2B5EF4-FFF2-40B4-BE49-F238E27FC236}">
                      <a16:creationId xmlns:a16="http://schemas.microsoft.com/office/drawing/2014/main" id="{7ABDA1B4-B3FD-8C13-3860-DF6E6DC6DE78}"/>
                    </a:ext>
                  </a:extLst>
                </p:cNvPr>
                <p:cNvSpPr>
                  <a:spLocks noChangeArrowheads="1"/>
                </p:cNvSpPr>
                <p:nvPr/>
              </p:nvSpPr>
              <p:spPr bwMode="auto">
                <a:xfrm>
                  <a:off x="4691551" y="4903196"/>
                  <a:ext cx="63141" cy="68860"/>
                </a:xfrm>
                <a:prstGeom prst="rect">
                  <a:avLst/>
                </a:prstGeom>
                <a:solidFill>
                  <a:schemeClr val="accent6">
                    <a:lumMod val="60000"/>
                    <a:lumOff val="40000"/>
                  </a:schemeClr>
                </a:solidFill>
                <a:ln w="1588">
                  <a:solidFill>
                    <a:srgbClr val="385723"/>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88" name="Rectangle 1112">
                  <a:extLst>
                    <a:ext uri="{FF2B5EF4-FFF2-40B4-BE49-F238E27FC236}">
                      <a16:creationId xmlns:a16="http://schemas.microsoft.com/office/drawing/2014/main" id="{A1AA4D23-8806-BC39-CDC8-6C3D93C1BA2A}"/>
                    </a:ext>
                  </a:extLst>
                </p:cNvPr>
                <p:cNvSpPr>
                  <a:spLocks noChangeArrowheads="1"/>
                </p:cNvSpPr>
                <p:nvPr/>
              </p:nvSpPr>
              <p:spPr bwMode="auto">
                <a:xfrm>
                  <a:off x="4303683" y="5075345"/>
                  <a:ext cx="63141" cy="68860"/>
                </a:xfrm>
                <a:prstGeom prst="rect">
                  <a:avLst/>
                </a:prstGeom>
                <a:solidFill>
                  <a:schemeClr val="accent6">
                    <a:lumMod val="60000"/>
                    <a:lumOff val="40000"/>
                  </a:schemeClr>
                </a:solidFill>
                <a:ln w="1588">
                  <a:solidFill>
                    <a:srgbClr val="385723"/>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89" name="Rectangle 1113">
                  <a:extLst>
                    <a:ext uri="{FF2B5EF4-FFF2-40B4-BE49-F238E27FC236}">
                      <a16:creationId xmlns:a16="http://schemas.microsoft.com/office/drawing/2014/main" id="{DA4DBA7A-695D-CB71-462B-BEB34932C59D}"/>
                    </a:ext>
                  </a:extLst>
                </p:cNvPr>
                <p:cNvSpPr>
                  <a:spLocks noChangeArrowheads="1"/>
                </p:cNvSpPr>
                <p:nvPr/>
              </p:nvSpPr>
              <p:spPr bwMode="auto">
                <a:xfrm>
                  <a:off x="3885748" y="5101168"/>
                  <a:ext cx="63141" cy="71729"/>
                </a:xfrm>
                <a:prstGeom prst="rect">
                  <a:avLst/>
                </a:prstGeom>
                <a:solidFill>
                  <a:schemeClr val="accent6">
                    <a:lumMod val="60000"/>
                    <a:lumOff val="40000"/>
                  </a:schemeClr>
                </a:solidFill>
                <a:ln w="1588">
                  <a:solidFill>
                    <a:srgbClr val="385723"/>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90" name="Rectangle 1114">
                  <a:extLst>
                    <a:ext uri="{FF2B5EF4-FFF2-40B4-BE49-F238E27FC236}">
                      <a16:creationId xmlns:a16="http://schemas.microsoft.com/office/drawing/2014/main" id="{CFFD3F41-E79F-3E37-6D4A-FDEA04A670EC}"/>
                    </a:ext>
                  </a:extLst>
                </p:cNvPr>
                <p:cNvSpPr>
                  <a:spLocks noChangeArrowheads="1"/>
                </p:cNvSpPr>
                <p:nvPr/>
              </p:nvSpPr>
              <p:spPr bwMode="auto">
                <a:xfrm>
                  <a:off x="3500886" y="5118383"/>
                  <a:ext cx="63141" cy="71729"/>
                </a:xfrm>
                <a:prstGeom prst="rect">
                  <a:avLst/>
                </a:prstGeom>
                <a:solidFill>
                  <a:schemeClr val="accent6">
                    <a:lumMod val="60000"/>
                    <a:lumOff val="40000"/>
                  </a:schemeClr>
                </a:solidFill>
                <a:ln w="1588">
                  <a:solidFill>
                    <a:srgbClr val="385723"/>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91" name="Rectangle 1115">
                  <a:extLst>
                    <a:ext uri="{FF2B5EF4-FFF2-40B4-BE49-F238E27FC236}">
                      <a16:creationId xmlns:a16="http://schemas.microsoft.com/office/drawing/2014/main" id="{C75EA73B-073A-E544-11B4-C8B713C81272}"/>
                    </a:ext>
                  </a:extLst>
                </p:cNvPr>
                <p:cNvSpPr>
                  <a:spLocks noChangeArrowheads="1"/>
                </p:cNvSpPr>
                <p:nvPr/>
              </p:nvSpPr>
              <p:spPr bwMode="auto">
                <a:xfrm>
                  <a:off x="3076937" y="5126990"/>
                  <a:ext cx="63141" cy="71729"/>
                </a:xfrm>
                <a:prstGeom prst="rect">
                  <a:avLst/>
                </a:prstGeom>
                <a:solidFill>
                  <a:schemeClr val="accent6">
                    <a:lumMod val="60000"/>
                    <a:lumOff val="40000"/>
                  </a:schemeClr>
                </a:solidFill>
                <a:ln w="1588">
                  <a:solidFill>
                    <a:srgbClr val="385723"/>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92" name="Rectangle 1116">
                  <a:extLst>
                    <a:ext uri="{FF2B5EF4-FFF2-40B4-BE49-F238E27FC236}">
                      <a16:creationId xmlns:a16="http://schemas.microsoft.com/office/drawing/2014/main" id="{FAC285AC-5E36-F0F9-F955-7E268B813402}"/>
                    </a:ext>
                  </a:extLst>
                </p:cNvPr>
                <p:cNvSpPr>
                  <a:spLocks noChangeArrowheads="1"/>
                </p:cNvSpPr>
                <p:nvPr/>
              </p:nvSpPr>
              <p:spPr bwMode="auto">
                <a:xfrm>
                  <a:off x="2692076" y="5132728"/>
                  <a:ext cx="66148" cy="71729"/>
                </a:xfrm>
                <a:prstGeom prst="rect">
                  <a:avLst/>
                </a:prstGeom>
                <a:solidFill>
                  <a:schemeClr val="accent6">
                    <a:lumMod val="60000"/>
                    <a:lumOff val="40000"/>
                  </a:schemeClr>
                </a:solidFill>
                <a:ln w="1588">
                  <a:solidFill>
                    <a:srgbClr val="385723"/>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93" name="Rectangle 1117">
                  <a:extLst>
                    <a:ext uri="{FF2B5EF4-FFF2-40B4-BE49-F238E27FC236}">
                      <a16:creationId xmlns:a16="http://schemas.microsoft.com/office/drawing/2014/main" id="{5E9D9613-0D04-0913-E673-975621CCA855}"/>
                    </a:ext>
                  </a:extLst>
                </p:cNvPr>
                <p:cNvSpPr>
                  <a:spLocks noChangeArrowheads="1"/>
                </p:cNvSpPr>
                <p:nvPr/>
              </p:nvSpPr>
              <p:spPr bwMode="auto">
                <a:xfrm>
                  <a:off x="2271134" y="5121252"/>
                  <a:ext cx="63141" cy="71729"/>
                </a:xfrm>
                <a:prstGeom prst="rect">
                  <a:avLst/>
                </a:prstGeom>
                <a:solidFill>
                  <a:schemeClr val="accent6">
                    <a:lumMod val="60000"/>
                    <a:lumOff val="40000"/>
                  </a:schemeClr>
                </a:solidFill>
                <a:ln w="1588">
                  <a:solidFill>
                    <a:srgbClr val="385723"/>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94" name="Rectangle 1128">
                  <a:extLst>
                    <a:ext uri="{FF2B5EF4-FFF2-40B4-BE49-F238E27FC236}">
                      <a16:creationId xmlns:a16="http://schemas.microsoft.com/office/drawing/2014/main" id="{26A7257F-A1BF-F8B6-78B2-7B1D003FCC88}"/>
                    </a:ext>
                  </a:extLst>
                </p:cNvPr>
                <p:cNvSpPr>
                  <a:spLocks noChangeArrowheads="1"/>
                </p:cNvSpPr>
                <p:nvPr/>
              </p:nvSpPr>
              <p:spPr bwMode="auto">
                <a:xfrm rot="16200000">
                  <a:off x="91454" y="3067154"/>
                  <a:ext cx="1925202" cy="405909"/>
                </a:xfrm>
                <a:prstGeom prst="rect">
                  <a:avLst/>
                </a:prstGeom>
                <a:solidFill>
                  <a:srgbClr val="FFFFFF"/>
                </a:solidFill>
                <a:ln w="9525">
                  <a:noFill/>
                  <a:miter lim="800000"/>
                  <a:headEnd/>
                  <a:tailEnd/>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%Activation</a:t>
                  </a:r>
                  <a:endParaRPr kumimoji="0" lang="fr-FR" alt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795" name="Freeform 1061">
                  <a:extLst>
                    <a:ext uri="{FF2B5EF4-FFF2-40B4-BE49-F238E27FC236}">
                      <a16:creationId xmlns:a16="http://schemas.microsoft.com/office/drawing/2014/main" id="{C96F2529-B7CA-0B3A-4285-B4DF211DD92A}"/>
                    </a:ext>
                  </a:extLst>
                </p:cNvPr>
                <p:cNvSpPr>
                  <a:spLocks/>
                </p:cNvSpPr>
                <p:nvPr/>
              </p:nvSpPr>
              <p:spPr bwMode="auto">
                <a:xfrm>
                  <a:off x="5120134" y="3779837"/>
                  <a:ext cx="63141" cy="65991"/>
                </a:xfrm>
                <a:custGeom>
                  <a:avLst/>
                  <a:gdLst>
                    <a:gd name="T0" fmla="*/ 11 w 21"/>
                    <a:gd name="T1" fmla="*/ 0 h 23"/>
                    <a:gd name="T2" fmla="*/ 21 w 21"/>
                    <a:gd name="T3" fmla="*/ 23 h 23"/>
                    <a:gd name="T4" fmla="*/ 0 w 21"/>
                    <a:gd name="T5" fmla="*/ 23 h 23"/>
                    <a:gd name="T6" fmla="*/ 11 w 21"/>
                    <a:gd name="T7" fmla="*/ 0 h 23"/>
                  </a:gdLst>
                  <a:ahLst/>
                  <a:cxnLst>
                    <a:cxn ang="0">
                      <a:pos x="T0" y="T1"/>
                    </a:cxn>
                    <a:cxn ang="0">
                      <a:pos x="T2" y="T3"/>
                    </a:cxn>
                    <a:cxn ang="0">
                      <a:pos x="T4" y="T5"/>
                    </a:cxn>
                    <a:cxn ang="0">
                      <a:pos x="T6" y="T7"/>
                    </a:cxn>
                  </a:cxnLst>
                  <a:rect l="0" t="0" r="r" b="b"/>
                  <a:pathLst>
                    <a:path w="21" h="23">
                      <a:moveTo>
                        <a:pt x="11" y="0"/>
                      </a:moveTo>
                      <a:lnTo>
                        <a:pt x="21" y="23"/>
                      </a:lnTo>
                      <a:lnTo>
                        <a:pt x="0" y="23"/>
                      </a:lnTo>
                      <a:lnTo>
                        <a:pt x="11" y="0"/>
                      </a:lnTo>
                      <a:close/>
                    </a:path>
                  </a:pathLst>
                </a:custGeom>
                <a:solidFill>
                  <a:srgbClr val="385723"/>
                </a:solidFill>
                <a:ln w="1588">
                  <a:solidFill>
                    <a:srgbClr val="385723"/>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2193" name="Groupe 1149">
              <a:extLst>
                <a:ext uri="{FF2B5EF4-FFF2-40B4-BE49-F238E27FC236}">
                  <a16:creationId xmlns:a16="http://schemas.microsoft.com/office/drawing/2014/main" id="{F31B12FC-D322-C699-D706-D5C5766CBC2D}"/>
                </a:ext>
              </a:extLst>
            </p:cNvPr>
            <p:cNvGrpSpPr/>
            <p:nvPr/>
          </p:nvGrpSpPr>
          <p:grpSpPr>
            <a:xfrm>
              <a:off x="3455843" y="1767265"/>
              <a:ext cx="882379" cy="723179"/>
              <a:chOff x="3783680" y="2758418"/>
              <a:chExt cx="882379" cy="723179"/>
            </a:xfrm>
          </p:grpSpPr>
          <p:sp>
            <p:nvSpPr>
              <p:cNvPr id="2194" name="Rectangle 2193">
                <a:extLst>
                  <a:ext uri="{FF2B5EF4-FFF2-40B4-BE49-F238E27FC236}">
                    <a16:creationId xmlns:a16="http://schemas.microsoft.com/office/drawing/2014/main" id="{8BDE3802-B18B-ECA0-2055-F42BAA481242}"/>
                  </a:ext>
                </a:extLst>
              </p:cNvPr>
              <p:cNvSpPr/>
              <p:nvPr/>
            </p:nvSpPr>
            <p:spPr bwMode="auto">
              <a:xfrm>
                <a:off x="3783680" y="2835223"/>
                <a:ext cx="108000" cy="108000"/>
              </a:xfrm>
              <a:prstGeom prst="rect">
                <a:avLst/>
              </a:prstGeom>
              <a:solidFill>
                <a:schemeClr val="accent6">
                  <a:lumMod val="60000"/>
                  <a:lumOff val="40000"/>
                </a:schemeClr>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1600" b="1"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2195" name="Triangle isocèle 1152">
                <a:extLst>
                  <a:ext uri="{FF2B5EF4-FFF2-40B4-BE49-F238E27FC236}">
                    <a16:creationId xmlns:a16="http://schemas.microsoft.com/office/drawing/2014/main" id="{A525B9FD-F066-6718-16B4-05B76634858D}"/>
                  </a:ext>
                </a:extLst>
              </p:cNvPr>
              <p:cNvSpPr/>
              <p:nvPr/>
            </p:nvSpPr>
            <p:spPr bwMode="auto">
              <a:xfrm>
                <a:off x="3783680" y="3073160"/>
                <a:ext cx="108000" cy="108000"/>
              </a:xfrm>
              <a:prstGeom prst="triangle">
                <a:avLst/>
              </a:prstGeom>
              <a:solidFill>
                <a:srgbClr val="385723"/>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1600" b="1"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2196" name="Triangle isocèle 1153">
                <a:extLst>
                  <a:ext uri="{FF2B5EF4-FFF2-40B4-BE49-F238E27FC236}">
                    <a16:creationId xmlns:a16="http://schemas.microsoft.com/office/drawing/2014/main" id="{AB76DD00-AF21-FAF7-0CF3-1801B7829286}"/>
                  </a:ext>
                </a:extLst>
              </p:cNvPr>
              <p:cNvSpPr/>
              <p:nvPr/>
            </p:nvSpPr>
            <p:spPr bwMode="auto">
              <a:xfrm flipV="1">
                <a:off x="3783680" y="3281403"/>
                <a:ext cx="108000" cy="108000"/>
              </a:xfrm>
              <a:prstGeom prst="triangle">
                <a:avLst/>
              </a:prstGeom>
              <a:solidFill>
                <a:schemeClr val="bg1">
                  <a:lumMod val="50000"/>
                </a:schemeClr>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1600" b="1"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2197" name="Rectangle 2196">
                <a:extLst>
                  <a:ext uri="{FF2B5EF4-FFF2-40B4-BE49-F238E27FC236}">
                    <a16:creationId xmlns:a16="http://schemas.microsoft.com/office/drawing/2014/main" id="{F7229B4F-8E58-FEB8-5AB8-66B9157755B5}"/>
                  </a:ext>
                </a:extLst>
              </p:cNvPr>
              <p:cNvSpPr/>
              <p:nvPr/>
            </p:nvSpPr>
            <p:spPr>
              <a:xfrm>
                <a:off x="3891680" y="2758418"/>
                <a:ext cx="774379" cy="276999"/>
              </a:xfrm>
              <a:prstGeom prst="rect">
                <a:avLst/>
              </a:prstGeom>
              <a:solidFill>
                <a:schemeClr val="bg1"/>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Arial" pitchFamily="34" charset="0"/>
                    <a:ea typeface="MS PGothic" pitchFamily="34" charset="-128"/>
                    <a:cs typeface="Arial" pitchFamily="34" charset="0"/>
                  </a:rPr>
                  <a:t>hPPAR</a:t>
                </a:r>
                <a:r>
                  <a:rPr kumimoji="0" lang="en-US" sz="1200" b="0" i="1" u="none" strike="noStrike" kern="1200" cap="none" spc="0" normalizeH="0" baseline="0" noProof="0" dirty="0">
                    <a:ln>
                      <a:noFill/>
                    </a:ln>
                    <a:solidFill>
                      <a:prstClr val="black"/>
                    </a:solidFill>
                    <a:effectLst/>
                    <a:uLnTx/>
                    <a:uFillTx/>
                    <a:latin typeface="Symbol" panose="05050102010706020507" pitchFamily="18" charset="2"/>
                    <a:ea typeface="MS PGothic" pitchFamily="34" charset="-128"/>
                    <a:cs typeface="Arial" pitchFamily="34" charset="0"/>
                  </a:rPr>
                  <a:t>a</a:t>
                </a:r>
                <a:endParaRPr kumimoji="0" lang="fr-FR" sz="1200" b="0" i="1" u="none" strike="noStrike" kern="1200" cap="none" spc="0" normalizeH="0" baseline="0" noProof="0" dirty="0">
                  <a:ln>
                    <a:noFill/>
                  </a:ln>
                  <a:solidFill>
                    <a:prstClr val="black"/>
                  </a:solidFill>
                  <a:effectLst/>
                  <a:uLnTx/>
                  <a:uFillTx/>
                  <a:latin typeface="Symbol" panose="05050102010706020507" pitchFamily="18" charset="2"/>
                  <a:ea typeface="+mn-ea"/>
                  <a:cs typeface="+mn-cs"/>
                </a:endParaRPr>
              </a:p>
            </p:txBody>
          </p:sp>
          <p:sp>
            <p:nvSpPr>
              <p:cNvPr id="2198" name="Rectangle 2197">
                <a:extLst>
                  <a:ext uri="{FF2B5EF4-FFF2-40B4-BE49-F238E27FC236}">
                    <a16:creationId xmlns:a16="http://schemas.microsoft.com/office/drawing/2014/main" id="{8A630355-9FF1-929D-48DB-8A600BE24D50}"/>
                  </a:ext>
                </a:extLst>
              </p:cNvPr>
              <p:cNvSpPr/>
              <p:nvPr/>
            </p:nvSpPr>
            <p:spPr>
              <a:xfrm>
                <a:off x="3891680" y="2996355"/>
                <a:ext cx="751937" cy="276999"/>
              </a:xfrm>
              <a:prstGeom prst="rect">
                <a:avLst/>
              </a:prstGeom>
              <a:solidFill>
                <a:schemeClr val="bg1"/>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Arial" pitchFamily="34" charset="0"/>
                    <a:ea typeface="MS PGothic" pitchFamily="34" charset="-128"/>
                    <a:cs typeface="Arial" pitchFamily="34" charset="0"/>
                  </a:rPr>
                  <a:t>hPPAR</a:t>
                </a:r>
                <a:r>
                  <a:rPr kumimoji="0" lang="en-US" sz="1200" b="0" i="1" u="none" strike="noStrike" kern="1200" cap="none" spc="0" normalizeH="0" baseline="0" noProof="0" dirty="0">
                    <a:ln>
                      <a:noFill/>
                    </a:ln>
                    <a:solidFill>
                      <a:prstClr val="black"/>
                    </a:solidFill>
                    <a:effectLst/>
                    <a:uLnTx/>
                    <a:uFillTx/>
                    <a:latin typeface="Symbol" panose="05050102010706020507" pitchFamily="18" charset="2"/>
                    <a:ea typeface="MS PGothic" pitchFamily="34" charset="-128"/>
                    <a:cs typeface="Arial" pitchFamily="34" charset="0"/>
                  </a:rPr>
                  <a:t>d</a:t>
                </a:r>
                <a:endParaRPr kumimoji="0" lang="fr-FR" sz="1200" b="0" i="1" u="none" strike="noStrike" kern="1200" cap="none" spc="0" normalizeH="0" baseline="0" noProof="0" dirty="0">
                  <a:ln>
                    <a:noFill/>
                  </a:ln>
                  <a:solidFill>
                    <a:prstClr val="black"/>
                  </a:solidFill>
                  <a:effectLst/>
                  <a:uLnTx/>
                  <a:uFillTx/>
                  <a:latin typeface="Symbol" panose="05050102010706020507" pitchFamily="18" charset="2"/>
                  <a:ea typeface="+mn-ea"/>
                  <a:cs typeface="+mn-cs"/>
                </a:endParaRPr>
              </a:p>
            </p:txBody>
          </p:sp>
          <p:sp>
            <p:nvSpPr>
              <p:cNvPr id="2199" name="Rectangle 2198">
                <a:extLst>
                  <a:ext uri="{FF2B5EF4-FFF2-40B4-BE49-F238E27FC236}">
                    <a16:creationId xmlns:a16="http://schemas.microsoft.com/office/drawing/2014/main" id="{501234FE-B153-2EBB-9F19-71504163A4AC}"/>
                  </a:ext>
                </a:extLst>
              </p:cNvPr>
              <p:cNvSpPr/>
              <p:nvPr/>
            </p:nvSpPr>
            <p:spPr>
              <a:xfrm>
                <a:off x="3891680" y="3204598"/>
                <a:ext cx="739113" cy="276999"/>
              </a:xfrm>
              <a:prstGeom prst="rect">
                <a:avLst/>
              </a:prstGeom>
              <a:solidFill>
                <a:schemeClr val="bg1"/>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Arial" pitchFamily="34" charset="0"/>
                    <a:ea typeface="MS PGothic" pitchFamily="34" charset="-128"/>
                    <a:cs typeface="Arial" pitchFamily="34" charset="0"/>
                  </a:rPr>
                  <a:t>hPPAR</a:t>
                </a:r>
                <a:r>
                  <a:rPr kumimoji="0" lang="en-US" sz="1200" b="0" i="1" u="none" strike="noStrike" kern="1200" cap="none" spc="0" normalizeH="0" baseline="0" noProof="0" dirty="0">
                    <a:ln>
                      <a:noFill/>
                    </a:ln>
                    <a:solidFill>
                      <a:prstClr val="black"/>
                    </a:solidFill>
                    <a:effectLst/>
                    <a:uLnTx/>
                    <a:uFillTx/>
                    <a:latin typeface="Symbol" panose="05050102010706020507" pitchFamily="18" charset="2"/>
                    <a:ea typeface="MS PGothic" pitchFamily="34" charset="-128"/>
                    <a:cs typeface="Arial" pitchFamily="34" charset="0"/>
                  </a:rPr>
                  <a:t>g</a:t>
                </a:r>
                <a:endParaRPr kumimoji="0" lang="fr-FR" sz="1200" b="0" i="1" u="none" strike="noStrike" kern="1200" cap="none" spc="0" normalizeH="0" baseline="0" noProof="0" dirty="0">
                  <a:ln>
                    <a:noFill/>
                  </a:ln>
                  <a:solidFill>
                    <a:prstClr val="black"/>
                  </a:solidFill>
                  <a:effectLst/>
                  <a:uLnTx/>
                  <a:uFillTx/>
                  <a:latin typeface="Symbol" panose="05050102010706020507" pitchFamily="18" charset="2"/>
                  <a:ea typeface="+mn-ea"/>
                  <a:cs typeface="+mn-cs"/>
                </a:endParaRPr>
              </a:p>
            </p:txBody>
          </p:sp>
        </p:grpSp>
      </p:grpSp>
      <p:sp>
        <p:nvSpPr>
          <p:cNvPr id="4" name="Text Placeholder 7">
            <a:extLst>
              <a:ext uri="{FF2B5EF4-FFF2-40B4-BE49-F238E27FC236}">
                <a16:creationId xmlns:a16="http://schemas.microsoft.com/office/drawing/2014/main" id="{9BD3FAAA-4629-8A6F-D959-ABFE6793A8B0}"/>
              </a:ext>
            </a:extLst>
          </p:cNvPr>
          <p:cNvSpPr>
            <a:spLocks noGrp="1"/>
          </p:cNvSpPr>
          <p:nvPr>
            <p:ph type="body" idx="15"/>
          </p:nvPr>
        </p:nvSpPr>
        <p:spPr>
          <a:xfrm>
            <a:off x="316972" y="6990172"/>
            <a:ext cx="10080000" cy="261555"/>
          </a:xfrm>
        </p:spPr>
        <p:txBody>
          <a:bodyPr/>
          <a:lstStyle/>
          <a:p>
            <a:r>
              <a:rPr lang="en-US" dirty="0"/>
              <a:t>TZD: Thiazolidinediones</a:t>
            </a:r>
          </a:p>
        </p:txBody>
      </p:sp>
      <p:sp>
        <p:nvSpPr>
          <p:cNvPr id="2202" name="Espace réservé du contenu 2">
            <a:extLst>
              <a:ext uri="{FF2B5EF4-FFF2-40B4-BE49-F238E27FC236}">
                <a16:creationId xmlns:a16="http://schemas.microsoft.com/office/drawing/2014/main" id="{DCC02A68-7952-E9E3-772D-BA8F61E806A9}"/>
              </a:ext>
            </a:extLst>
          </p:cNvPr>
          <p:cNvSpPr txBox="1">
            <a:spLocks/>
          </p:cNvSpPr>
          <p:nvPr/>
        </p:nvSpPr>
        <p:spPr bwMode="auto">
          <a:xfrm>
            <a:off x="259795" y="4500563"/>
            <a:ext cx="10116000" cy="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36000" bIns="108000" numCol="1" anchor="b" anchorCtr="0" compatLnSpc="1">
            <a:prstTxWarp prst="textNoShape">
              <a:avLst/>
            </a:prstTxWarp>
            <a:noAutofit/>
          </a:bodyPr>
          <a:lstStyle>
            <a:lvl1pPr marL="266700" indent="-266700" algn="l" defTabSz="1076190" rtl="0" eaLnBrk="0" fontAlgn="base" hangingPunct="0">
              <a:spcBef>
                <a:spcPct val="50000"/>
              </a:spcBef>
              <a:spcAft>
                <a:spcPct val="0"/>
              </a:spcAft>
              <a:buClr>
                <a:srgbClr val="669800"/>
              </a:buClr>
              <a:buFont typeface="Wingdings 3" panose="05040102010807070707" pitchFamily="18" charset="2"/>
              <a:buChar char="u"/>
              <a:defRPr sz="1600" b="1">
                <a:solidFill>
                  <a:schemeClr val="tx1">
                    <a:lumMod val="75000"/>
                    <a:lumOff val="25000"/>
                  </a:schemeClr>
                </a:solidFill>
                <a:latin typeface="+mn-lt"/>
                <a:ea typeface="+mn-ea"/>
                <a:cs typeface="+mn-cs"/>
              </a:defRPr>
            </a:lvl1pPr>
            <a:lvl2pPr marL="542925" indent="-276225" algn="l" defTabSz="1076190" rtl="0" eaLnBrk="0" fontAlgn="base" hangingPunct="0">
              <a:spcBef>
                <a:spcPct val="50000"/>
              </a:spcBef>
              <a:spcAft>
                <a:spcPct val="0"/>
              </a:spcAft>
              <a:buClr>
                <a:srgbClr val="669800"/>
              </a:buClr>
              <a:buSzPct val="100000"/>
              <a:buFont typeface="Arial" panose="020B0604020202020204" pitchFamily="34" charset="0"/>
              <a:buChar char="–"/>
              <a:defRPr sz="1400" b="0">
                <a:solidFill>
                  <a:schemeClr val="tx1">
                    <a:lumMod val="75000"/>
                    <a:lumOff val="25000"/>
                  </a:schemeClr>
                </a:solidFill>
                <a:latin typeface="+mn-lt"/>
              </a:defRPr>
            </a:lvl2pPr>
            <a:lvl3pPr marL="809625" indent="-266700" algn="l" defTabSz="1076190" rtl="0" eaLnBrk="0" fontAlgn="base" hangingPunct="0">
              <a:spcBef>
                <a:spcPct val="50000"/>
              </a:spcBef>
              <a:spcAft>
                <a:spcPct val="0"/>
              </a:spcAft>
              <a:buClr>
                <a:srgbClr val="669800"/>
              </a:buClr>
              <a:buSzPct val="80000"/>
              <a:buFont typeface="Wingdings" panose="05000000000000000000" pitchFamily="2" charset="2"/>
              <a:buChar char="l"/>
              <a:defRPr sz="1400" b="0">
                <a:solidFill>
                  <a:schemeClr val="tx1">
                    <a:lumMod val="75000"/>
                    <a:lumOff val="25000"/>
                  </a:schemeClr>
                </a:solidFill>
                <a:latin typeface="+mn-lt"/>
              </a:defRPr>
            </a:lvl3pPr>
            <a:lvl4pPr marL="1076325" indent="-266700" algn="l" defTabSz="1076190" rtl="0" eaLnBrk="0" fontAlgn="base" hangingPunct="0">
              <a:spcBef>
                <a:spcPct val="50000"/>
              </a:spcBef>
              <a:spcAft>
                <a:spcPct val="0"/>
              </a:spcAft>
              <a:buClr>
                <a:srgbClr val="669800"/>
              </a:buClr>
              <a:buSzPct val="100000"/>
              <a:buFont typeface="Arial" panose="020B0604020202020204" pitchFamily="34" charset="0"/>
              <a:buChar char="–"/>
              <a:defRPr sz="1400" b="0">
                <a:solidFill>
                  <a:schemeClr val="tx1">
                    <a:lumMod val="75000"/>
                    <a:lumOff val="25000"/>
                  </a:schemeClr>
                </a:solidFill>
                <a:latin typeface="+mn-lt"/>
              </a:defRPr>
            </a:lvl4pPr>
            <a:lvl5pPr marL="5102712" indent="-306233" algn="l" defTabSz="1076190" rtl="0" eaLnBrk="0" fontAlgn="base" hangingPunct="0">
              <a:spcBef>
                <a:spcPct val="50000"/>
              </a:spcBef>
              <a:spcAft>
                <a:spcPct val="0"/>
              </a:spcAft>
              <a:buSzPct val="100000"/>
              <a:buChar char="-"/>
              <a:defRPr sz="1600" b="1">
                <a:solidFill>
                  <a:schemeClr val="tx1"/>
                </a:solidFill>
                <a:latin typeface="+mn-lt"/>
              </a:defRPr>
            </a:lvl5pPr>
            <a:lvl6pPr marL="5606684" indent="-306233" algn="l" defTabSz="1076190" rtl="0" eaLnBrk="0" fontAlgn="base" hangingPunct="0">
              <a:spcBef>
                <a:spcPct val="50000"/>
              </a:spcBef>
              <a:spcAft>
                <a:spcPct val="0"/>
              </a:spcAft>
              <a:buSzPct val="100000"/>
              <a:buChar char="-"/>
              <a:defRPr sz="1764" b="1">
                <a:solidFill>
                  <a:schemeClr val="tx1"/>
                </a:solidFill>
                <a:latin typeface="+mn-lt"/>
              </a:defRPr>
            </a:lvl6pPr>
            <a:lvl7pPr marL="6110655" indent="-306233" algn="l" defTabSz="1076190" rtl="0" eaLnBrk="0" fontAlgn="base" hangingPunct="0">
              <a:spcBef>
                <a:spcPct val="50000"/>
              </a:spcBef>
              <a:spcAft>
                <a:spcPct val="0"/>
              </a:spcAft>
              <a:buSzPct val="100000"/>
              <a:buChar char="-"/>
              <a:defRPr sz="1764" b="1">
                <a:solidFill>
                  <a:schemeClr val="tx1"/>
                </a:solidFill>
                <a:latin typeface="+mn-lt"/>
              </a:defRPr>
            </a:lvl7pPr>
            <a:lvl8pPr marL="6614627" indent="-306233" algn="l" defTabSz="1076190" rtl="0" eaLnBrk="0" fontAlgn="base" hangingPunct="0">
              <a:spcBef>
                <a:spcPct val="50000"/>
              </a:spcBef>
              <a:spcAft>
                <a:spcPct val="0"/>
              </a:spcAft>
              <a:buSzPct val="100000"/>
              <a:buChar char="-"/>
              <a:defRPr sz="1764" b="1">
                <a:solidFill>
                  <a:schemeClr val="tx1"/>
                </a:solidFill>
                <a:latin typeface="+mn-lt"/>
              </a:defRPr>
            </a:lvl8pPr>
            <a:lvl9pPr marL="7118598" indent="-306233" algn="l" defTabSz="1076190" rtl="0" eaLnBrk="0" fontAlgn="base" hangingPunct="0">
              <a:spcBef>
                <a:spcPct val="50000"/>
              </a:spcBef>
              <a:spcAft>
                <a:spcPct val="0"/>
              </a:spcAft>
              <a:buSzPct val="100000"/>
              <a:buChar char="-"/>
              <a:defRPr sz="1764" b="1">
                <a:solidFill>
                  <a:schemeClr val="tx1"/>
                </a:solidFill>
                <a:latin typeface="+mn-lt"/>
              </a:defRPr>
            </a:lvl9pPr>
          </a:lstStyle>
          <a:p>
            <a:pPr marL="0" indent="0">
              <a:spcBef>
                <a:spcPct val="0"/>
              </a:spcBef>
              <a:buNone/>
              <a:defRPr/>
            </a:pPr>
            <a:r>
              <a:rPr kumimoji="0" lang="en-US" sz="1600" b="1" i="0" strike="noStrike" kern="1200" cap="none" spc="0" normalizeH="0" baseline="0" noProof="0" dirty="0">
                <a:ln>
                  <a:noFill/>
                </a:ln>
                <a:solidFill>
                  <a:srgbClr val="385723"/>
                </a:solidFill>
                <a:effectLst/>
                <a:uLnTx/>
                <a:uFillTx/>
                <a:latin typeface="Arial"/>
                <a:ea typeface="+mn-ea"/>
                <a:cs typeface="+mn-cs"/>
              </a:rPr>
              <a:t>Pan-PPAR activity likely required for efficacy </a:t>
            </a:r>
            <a:r>
              <a:rPr lang="en-US" sz="1600" b="1" dirty="0">
                <a:solidFill>
                  <a:srgbClr val="385723"/>
                </a:solidFill>
                <a:latin typeface="Arial"/>
              </a:rPr>
              <a:t>across MASH disease drivers</a:t>
            </a:r>
          </a:p>
        </p:txBody>
      </p:sp>
    </p:spTree>
    <p:extLst>
      <p:ext uri="{BB962C8B-B14F-4D97-AF65-F5344CB8AC3E}">
        <p14:creationId xmlns:p14="http://schemas.microsoft.com/office/powerpoint/2010/main" val="3523489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23" imgH="499" progId="TCLayout.ActiveDocument.1">
                  <p:embed/>
                </p:oleObj>
              </mc:Choice>
              <mc:Fallback>
                <p:oleObj name="think-cell Slide" r:id="rId5" imgW="523" imgH="499" progId="TCLayout.ActiveDocument.1">
                  <p:embed/>
                  <p:pic>
                    <p:nvPicPr>
                      <p:cNvPr id="6" name="Object 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2"/>
            </p:custDataLst>
          </p:nvPr>
        </p:nvSpPr>
        <p:spPr bwMode="auto">
          <a:xfrm>
            <a:off x="0" y="0"/>
            <a:ext cx="158750" cy="158750"/>
          </a:xfrm>
          <a:prstGeom prst="rect">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2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sym typeface="Arial" panose="020B0604020202020204" pitchFamily="34" charset="0"/>
            </a:endParaRPr>
          </a:p>
        </p:txBody>
      </p:sp>
      <p:graphicFrame>
        <p:nvGraphicFramePr>
          <p:cNvPr id="1150" name="Group 61"/>
          <p:cNvGraphicFramePr>
            <a:graphicFrameLocks noGrp="1"/>
          </p:cNvGraphicFramePr>
          <p:nvPr>
            <p:extLst>
              <p:ext uri="{D42A27DB-BD31-4B8C-83A1-F6EECF244321}">
                <p14:modId xmlns:p14="http://schemas.microsoft.com/office/powerpoint/2010/main" val="2213991484"/>
              </p:ext>
            </p:extLst>
          </p:nvPr>
        </p:nvGraphicFramePr>
        <p:xfrm>
          <a:off x="316018" y="1475661"/>
          <a:ext cx="5029888" cy="2405680"/>
        </p:xfrm>
        <a:graphic>
          <a:graphicData uri="http://schemas.openxmlformats.org/drawingml/2006/table">
            <a:tbl>
              <a:tblPr/>
              <a:tblGrid>
                <a:gridCol w="1536249">
                  <a:extLst>
                    <a:ext uri="{9D8B030D-6E8A-4147-A177-3AD203B41FA5}">
                      <a16:colId xmlns:a16="http://schemas.microsoft.com/office/drawing/2014/main" val="20000"/>
                    </a:ext>
                  </a:extLst>
                </a:gridCol>
                <a:gridCol w="1102719">
                  <a:extLst>
                    <a:ext uri="{9D8B030D-6E8A-4147-A177-3AD203B41FA5}">
                      <a16:colId xmlns:a16="http://schemas.microsoft.com/office/drawing/2014/main" val="20001"/>
                    </a:ext>
                  </a:extLst>
                </a:gridCol>
                <a:gridCol w="1238792">
                  <a:extLst>
                    <a:ext uri="{9D8B030D-6E8A-4147-A177-3AD203B41FA5}">
                      <a16:colId xmlns:a16="http://schemas.microsoft.com/office/drawing/2014/main" val="20002"/>
                    </a:ext>
                  </a:extLst>
                </a:gridCol>
                <a:gridCol w="1152128">
                  <a:extLst>
                    <a:ext uri="{9D8B030D-6E8A-4147-A177-3AD203B41FA5}">
                      <a16:colId xmlns:a16="http://schemas.microsoft.com/office/drawing/2014/main" val="20003"/>
                    </a:ext>
                  </a:extLst>
                </a:gridCol>
              </a:tblGrid>
              <a:tr h="428155">
                <a:tc>
                  <a:txBody>
                    <a:bodyPr/>
                    <a:lstStyle/>
                    <a:p>
                      <a:pPr marL="166688" marR="0" lvl="1" indent="-166688" algn="l" defTabSz="914400" rtl="0" eaLnBrk="0" fontAlgn="base" latinLnBrk="0" hangingPunct="0">
                        <a:lnSpc>
                          <a:spcPct val="100000"/>
                        </a:lnSpc>
                        <a:spcBef>
                          <a:spcPct val="50000"/>
                        </a:spcBef>
                        <a:spcAft>
                          <a:spcPts val="600"/>
                        </a:spcAft>
                        <a:buClr>
                          <a:srgbClr val="99FF33"/>
                        </a:buClr>
                        <a:buSzPct val="140000"/>
                        <a:buFont typeface="Wingdings" pitchFamily="2" charset="2"/>
                        <a:buNone/>
                        <a:tabLst/>
                      </a:pPr>
                      <a:r>
                        <a:rPr kumimoji="0" lang="en-US" sz="1400" b="1" i="0" u="none" strike="noStrike" cap="none" normalizeH="0" baseline="0" dirty="0">
                          <a:ln>
                            <a:noFill/>
                          </a:ln>
                          <a:solidFill>
                            <a:schemeClr val="tx1">
                              <a:lumMod val="95000"/>
                              <a:lumOff val="5000"/>
                            </a:schemeClr>
                          </a:solidFill>
                          <a:effectLst/>
                          <a:latin typeface="Arial" pitchFamily="34" charset="0"/>
                          <a:ea typeface="MS PGothic" pitchFamily="34" charset="-128"/>
                          <a:cs typeface="Arial" pitchFamily="34" charset="0"/>
                        </a:rPr>
                        <a:t>Compound</a:t>
                      </a:r>
                    </a:p>
                  </a:txBody>
                  <a:tcPr marL="36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lgDash"/>
                      <a:round/>
                      <a:headEnd type="none" w="med" len="med"/>
                      <a:tailEnd type="none" w="med" len="med"/>
                    </a:lnB>
                    <a:lnTlToBr>
                      <a:noFill/>
                    </a:lnTlToBr>
                    <a:lnBlToTr>
                      <a:noFill/>
                    </a:lnBlToTr>
                    <a:noFill/>
                  </a:tcPr>
                </a:tc>
                <a:tc>
                  <a:txBody>
                    <a:bodyPr/>
                    <a:lstStyle/>
                    <a:p>
                      <a:pPr algn="ctr"/>
                      <a:r>
                        <a:rPr lang="fr-FR" sz="1400" b="1" dirty="0" err="1">
                          <a:solidFill>
                            <a:schemeClr val="bg1"/>
                          </a:solidFill>
                        </a:rPr>
                        <a:t>PPAR</a:t>
                      </a:r>
                      <a:r>
                        <a:rPr lang="fr-FR" sz="1400" b="1" dirty="0" err="1">
                          <a:solidFill>
                            <a:schemeClr val="bg1"/>
                          </a:solidFill>
                          <a:latin typeface="Symbol" pitchFamily="18" charset="2"/>
                        </a:rPr>
                        <a:t>a</a:t>
                      </a:r>
                      <a:r>
                        <a:rPr lang="fr-FR" sz="1400" b="1" dirty="0">
                          <a:solidFill>
                            <a:schemeClr val="bg1"/>
                          </a:solidFill>
                          <a:latin typeface="Symbol" pitchFamily="18" charset="2"/>
                        </a:rPr>
                        <a:t> </a:t>
                      </a:r>
                    </a:p>
                    <a:p>
                      <a:pPr algn="ctr"/>
                      <a:r>
                        <a:rPr lang="fr-FR" sz="1400" b="1" kern="1200" dirty="0">
                          <a:solidFill>
                            <a:schemeClr val="bg1"/>
                          </a:solidFill>
                          <a:latin typeface="+mn-lt"/>
                          <a:ea typeface="+mn-ea"/>
                          <a:cs typeface="+mn-cs"/>
                        </a:rPr>
                        <a:t>EC50 (</a:t>
                      </a:r>
                      <a:r>
                        <a:rPr lang="fr-FR" sz="1400" b="1" kern="1200" dirty="0" err="1">
                          <a:solidFill>
                            <a:schemeClr val="bg1"/>
                          </a:solidFill>
                          <a:latin typeface="+mn-lt"/>
                          <a:ea typeface="+mn-ea"/>
                          <a:cs typeface="+mn-cs"/>
                        </a:rPr>
                        <a:t>nM</a:t>
                      </a:r>
                      <a:r>
                        <a:rPr lang="fr-FR" sz="1400" b="1" kern="1200" dirty="0">
                          <a:solidFill>
                            <a:schemeClr val="bg1"/>
                          </a:solidFill>
                          <a:latin typeface="+mn-lt"/>
                          <a:ea typeface="+mn-ea"/>
                          <a:cs typeface="+mn-cs"/>
                        </a:rPr>
                        <a:t>)</a:t>
                      </a:r>
                    </a:p>
                  </a:txBody>
                  <a:tcPr marL="36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lgDash"/>
                      <a:round/>
                      <a:headEnd type="none" w="med" len="med"/>
                      <a:tailEnd type="none" w="med" len="med"/>
                    </a:lnB>
                    <a:lnTlToBr>
                      <a:noFill/>
                    </a:lnTlToBr>
                    <a:lnBlToTr>
                      <a:noFill/>
                    </a:lnBlToTr>
                    <a:solidFill>
                      <a:srgbClr val="A9C570"/>
                    </a:solidFill>
                  </a:tcPr>
                </a:tc>
                <a:tc>
                  <a:txBody>
                    <a:bodyPr/>
                    <a:lstStyle/>
                    <a:p>
                      <a:pPr algn="ctr"/>
                      <a:r>
                        <a:rPr lang="fr-FR" sz="1400" b="1" dirty="0" err="1">
                          <a:solidFill>
                            <a:schemeClr val="bg1"/>
                          </a:solidFill>
                        </a:rPr>
                        <a:t>PPAR</a:t>
                      </a:r>
                      <a:r>
                        <a:rPr lang="fr-FR" sz="1400" b="1" dirty="0" err="1">
                          <a:solidFill>
                            <a:schemeClr val="bg1"/>
                          </a:solidFill>
                          <a:latin typeface="Symbol" pitchFamily="18" charset="2"/>
                        </a:rPr>
                        <a:t>d</a:t>
                      </a:r>
                      <a:endParaRPr lang="fr-FR" sz="1400" b="1" dirty="0">
                        <a:solidFill>
                          <a:schemeClr val="bg1"/>
                        </a:solidFill>
                        <a:latin typeface="Symbol" pitchFamily="18" charset="2"/>
                      </a:endParaRPr>
                    </a:p>
                    <a:p>
                      <a:pPr algn="ctr"/>
                      <a:r>
                        <a:rPr lang="fr-FR" sz="1400" b="1" kern="1200" dirty="0">
                          <a:solidFill>
                            <a:schemeClr val="bg1"/>
                          </a:solidFill>
                          <a:latin typeface="+mn-lt"/>
                          <a:ea typeface="+mn-ea"/>
                          <a:cs typeface="+mn-cs"/>
                        </a:rPr>
                        <a:t>EC50 (</a:t>
                      </a:r>
                      <a:r>
                        <a:rPr lang="fr-FR" sz="1400" b="1" kern="1200" dirty="0" err="1">
                          <a:solidFill>
                            <a:schemeClr val="bg1"/>
                          </a:solidFill>
                          <a:latin typeface="+mn-lt"/>
                          <a:ea typeface="+mn-ea"/>
                          <a:cs typeface="+mn-cs"/>
                        </a:rPr>
                        <a:t>nM</a:t>
                      </a:r>
                      <a:r>
                        <a:rPr lang="fr-FR" sz="1400" b="1" kern="1200" dirty="0">
                          <a:solidFill>
                            <a:schemeClr val="bg1"/>
                          </a:solidFill>
                          <a:latin typeface="+mn-lt"/>
                          <a:ea typeface="+mn-ea"/>
                          <a:cs typeface="+mn-cs"/>
                        </a:rPr>
                        <a:t>)</a:t>
                      </a:r>
                      <a:endParaRPr lang="fr-FR" sz="1400" b="1" dirty="0">
                        <a:solidFill>
                          <a:schemeClr val="bg1"/>
                        </a:solidFill>
                        <a:latin typeface="Symbol" pitchFamily="18" charset="2"/>
                      </a:endParaRPr>
                    </a:p>
                  </a:txBody>
                  <a:tcPr marL="36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lgDash"/>
                      <a:round/>
                      <a:headEnd type="none" w="med" len="med"/>
                      <a:tailEnd type="none" w="med" len="med"/>
                    </a:lnB>
                    <a:lnTlToBr>
                      <a:noFill/>
                    </a:lnTlToBr>
                    <a:lnBlToTr>
                      <a:noFill/>
                    </a:lnBlToTr>
                    <a:solidFill>
                      <a:srgbClr val="6D9C0B"/>
                    </a:solidFill>
                  </a:tcPr>
                </a:tc>
                <a:tc>
                  <a:txBody>
                    <a:bodyPr/>
                    <a:lstStyle/>
                    <a:p>
                      <a:pPr algn="ctr"/>
                      <a:r>
                        <a:rPr lang="fr-FR" sz="1400" b="1" dirty="0" err="1">
                          <a:solidFill>
                            <a:schemeClr val="bg1"/>
                          </a:solidFill>
                          <a:latin typeface="Arial" panose="020B0604020202020204" pitchFamily="34" charset="0"/>
                          <a:cs typeface="Arial" panose="020B0604020202020204" pitchFamily="34" charset="0"/>
                        </a:rPr>
                        <a:t>PPAR</a:t>
                      </a:r>
                      <a:r>
                        <a:rPr lang="fr-FR" sz="1400" b="1" dirty="0" err="1">
                          <a:solidFill>
                            <a:schemeClr val="bg1"/>
                          </a:solidFill>
                          <a:latin typeface="Symbol" panose="05050102010706020507" pitchFamily="18" charset="2"/>
                          <a:cs typeface="Arial" panose="020B0604020202020204" pitchFamily="34" charset="0"/>
                        </a:rPr>
                        <a:t>g</a:t>
                      </a:r>
                      <a:endParaRPr lang="fr-FR" sz="1400" b="1" dirty="0">
                        <a:solidFill>
                          <a:schemeClr val="bg1"/>
                        </a:solidFill>
                        <a:latin typeface="Symbol" panose="05050102010706020507" pitchFamily="18" charset="2"/>
                        <a:cs typeface="Arial" panose="020B0604020202020204" pitchFamily="34" charset="0"/>
                      </a:endParaRPr>
                    </a:p>
                    <a:p>
                      <a:pPr algn="ctr"/>
                      <a:r>
                        <a:rPr lang="fr-FR" sz="1400" b="1" kern="1200" dirty="0">
                          <a:solidFill>
                            <a:schemeClr val="bg1"/>
                          </a:solidFill>
                          <a:latin typeface="Arial" panose="020B0604020202020204" pitchFamily="34" charset="0"/>
                          <a:ea typeface="+mn-ea"/>
                          <a:cs typeface="Arial" panose="020B0604020202020204" pitchFamily="34" charset="0"/>
                        </a:rPr>
                        <a:t>EC50</a:t>
                      </a:r>
                      <a:r>
                        <a:rPr lang="fr-FR" sz="1400" b="1" kern="1200" dirty="0">
                          <a:solidFill>
                            <a:schemeClr val="bg1"/>
                          </a:solidFill>
                          <a:latin typeface="+mn-lt"/>
                          <a:ea typeface="+mn-ea"/>
                          <a:cs typeface="+mn-cs"/>
                        </a:rPr>
                        <a:t> (</a:t>
                      </a:r>
                      <a:r>
                        <a:rPr lang="fr-FR" sz="1400" b="1" kern="1200" dirty="0" err="1">
                          <a:solidFill>
                            <a:schemeClr val="bg1"/>
                          </a:solidFill>
                          <a:latin typeface="+mn-lt"/>
                          <a:ea typeface="+mn-ea"/>
                          <a:cs typeface="+mn-cs"/>
                        </a:rPr>
                        <a:t>nM</a:t>
                      </a:r>
                      <a:r>
                        <a:rPr lang="fr-FR" sz="1400" b="1" kern="1200" dirty="0">
                          <a:solidFill>
                            <a:schemeClr val="bg1"/>
                          </a:solidFill>
                          <a:latin typeface="+mn-lt"/>
                          <a:ea typeface="+mn-ea"/>
                          <a:cs typeface="+mn-cs"/>
                        </a:rPr>
                        <a:t>)</a:t>
                      </a:r>
                      <a:endParaRPr lang="fr-FR" sz="1400" b="1" dirty="0">
                        <a:solidFill>
                          <a:schemeClr val="bg1"/>
                        </a:solidFill>
                        <a:latin typeface="Arial" panose="020B0604020202020204" pitchFamily="34" charset="0"/>
                        <a:cs typeface="Arial" panose="020B0604020202020204" pitchFamily="34" charset="0"/>
                      </a:endParaRPr>
                    </a:p>
                  </a:txBody>
                  <a:tcPr marL="36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lgDash"/>
                      <a:round/>
                      <a:headEnd type="none" w="med" len="med"/>
                      <a:tailEnd type="none" w="med" len="med"/>
                    </a:lnB>
                    <a:lnTlToBr>
                      <a:noFill/>
                    </a:lnTlToBr>
                    <a:lnBlToTr>
                      <a:noFill/>
                    </a:lnBlToTr>
                    <a:solidFill>
                      <a:srgbClr val="E36F0E"/>
                    </a:solidFill>
                  </a:tcPr>
                </a:tc>
                <a:extLst>
                  <a:ext uri="{0D108BD9-81ED-4DB2-BD59-A6C34878D82A}">
                    <a16:rowId xmlns:a16="http://schemas.microsoft.com/office/drawing/2014/main" val="10000"/>
                  </a:ext>
                </a:extLst>
              </a:tr>
              <a:tr h="0">
                <a:tc>
                  <a:txBody>
                    <a:bodyPr/>
                    <a:lstStyle/>
                    <a:p>
                      <a:pPr marL="0" indent="0">
                        <a:buClr>
                          <a:srgbClr val="669800"/>
                        </a:buClr>
                        <a:buFont typeface="Wingdings 3" panose="05040102010807070707" pitchFamily="18" charset="2"/>
                        <a:buNone/>
                      </a:pPr>
                      <a:endParaRPr lang="fr-FR" sz="100" b="1" baseline="30000" dirty="0">
                        <a:solidFill>
                          <a:srgbClr val="385723"/>
                        </a:solidFill>
                        <a:latin typeface="Arial" panose="020B0604020202020204" pitchFamily="34" charset="0"/>
                        <a:cs typeface="Arial" panose="020B0604020202020204" pitchFamily="34" charset="0"/>
                      </a:endParaRPr>
                    </a:p>
                  </a:txBody>
                  <a:tcPr marL="36000" marR="36000" marT="36000" marB="36000" anchor="ctr">
                    <a:lnL w="12700" cap="flat" cmpd="sng" algn="ctr">
                      <a:noFill/>
                      <a:prstDash val="lgDash"/>
                      <a:round/>
                      <a:headEnd type="none" w="med" len="med"/>
                      <a:tailEnd type="none" w="med" len="med"/>
                    </a:lnL>
                    <a:lnR w="12700" cap="flat" cmpd="sng" algn="ctr">
                      <a:noFill/>
                      <a:prstDash val="solid"/>
                      <a:round/>
                      <a:headEnd type="none" w="med" len="med"/>
                      <a:tailEnd type="none" w="med" len="med"/>
                    </a:lnR>
                    <a:lnT w="12700" cap="flat" cmpd="sng" algn="ctr">
                      <a:noFill/>
                      <a:prstDash val="lgDash"/>
                      <a:round/>
                      <a:headEnd type="none" w="med" len="med"/>
                      <a:tailEnd type="none" w="med" len="med"/>
                    </a:lnT>
                    <a:lnB w="12700" cap="flat" cmpd="sng" algn="ctr">
                      <a:solidFill>
                        <a:srgbClr val="6D9C0B"/>
                      </a:solidFill>
                      <a:prstDash val="solid"/>
                      <a:round/>
                      <a:headEnd type="none" w="med" len="med"/>
                      <a:tailEnd type="none" w="med" len="med"/>
                    </a:lnB>
                    <a:lnTlToBr>
                      <a:noFill/>
                    </a:lnTlToBr>
                    <a:lnBlToTr>
                      <a:noFill/>
                    </a:lnBlToTr>
                    <a:noFill/>
                  </a:tcPr>
                </a:tc>
                <a:tc>
                  <a:txBody>
                    <a:bodyPr/>
                    <a:lstStyle/>
                    <a:p>
                      <a:pPr algn="ctr"/>
                      <a:endParaRPr lang="fr-FR" sz="100" b="1" dirty="0">
                        <a:solidFill>
                          <a:srgbClr val="385723"/>
                        </a:solidFill>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lgDash"/>
                      <a:round/>
                      <a:headEnd type="none" w="med" len="med"/>
                      <a:tailEnd type="none" w="med" len="med"/>
                    </a:lnT>
                    <a:lnB w="12700" cap="flat" cmpd="sng" algn="ctr">
                      <a:solidFill>
                        <a:srgbClr val="6D9C0B"/>
                      </a:solidFill>
                      <a:prstDash val="solid"/>
                      <a:round/>
                      <a:headEnd type="none" w="med" len="med"/>
                      <a:tailEnd type="none" w="med" len="med"/>
                    </a:lnB>
                    <a:lnTlToBr>
                      <a:noFill/>
                    </a:lnTlToBr>
                    <a:lnBlToTr>
                      <a:noFill/>
                    </a:lnBlToTr>
                    <a:noFill/>
                  </a:tcPr>
                </a:tc>
                <a:tc>
                  <a:txBody>
                    <a:bodyPr/>
                    <a:lstStyle/>
                    <a:p>
                      <a:pPr algn="ctr"/>
                      <a:endParaRPr lang="fr-FR" sz="100" b="1" dirty="0">
                        <a:solidFill>
                          <a:srgbClr val="385723"/>
                        </a:solidFill>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lgDash"/>
                      <a:round/>
                      <a:headEnd type="none" w="med" len="med"/>
                      <a:tailEnd type="none" w="med" len="med"/>
                    </a:lnT>
                    <a:lnB w="12700" cap="flat" cmpd="sng" algn="ctr">
                      <a:solidFill>
                        <a:srgbClr val="6D9C0B"/>
                      </a:solidFill>
                      <a:prstDash val="solid"/>
                      <a:round/>
                      <a:headEnd type="none" w="med" len="med"/>
                      <a:tailEnd type="none" w="med" len="med"/>
                    </a:lnB>
                    <a:lnTlToBr>
                      <a:noFill/>
                    </a:lnTlToBr>
                    <a:lnBlToTr>
                      <a:noFill/>
                    </a:lnBlToTr>
                    <a:noFill/>
                  </a:tcPr>
                </a:tc>
                <a:tc>
                  <a:txBody>
                    <a:bodyPr/>
                    <a:lstStyle/>
                    <a:p>
                      <a:pPr algn="ctr"/>
                      <a:endParaRPr lang="fr-FR" sz="100" b="1" dirty="0">
                        <a:solidFill>
                          <a:srgbClr val="385723"/>
                        </a:solidFill>
                      </a:endParaRPr>
                    </a:p>
                  </a:txBody>
                  <a:tcPr marL="36000" marR="36000" marT="36000" marB="36000" anchor="ctr">
                    <a:lnL w="12700" cap="flat" cmpd="sng" algn="ctr">
                      <a:noFill/>
                      <a:prstDash val="solid"/>
                      <a:round/>
                      <a:headEnd type="none" w="med" len="med"/>
                      <a:tailEnd type="none" w="med" len="med"/>
                    </a:lnL>
                    <a:lnR w="12700" cap="flat" cmpd="sng" algn="ctr">
                      <a:noFill/>
                      <a:prstDash val="lgDash"/>
                      <a:round/>
                      <a:headEnd type="none" w="med" len="med"/>
                      <a:tailEnd type="none" w="med" len="med"/>
                    </a:lnR>
                    <a:lnT w="12700" cap="flat" cmpd="sng" algn="ctr">
                      <a:noFill/>
                      <a:prstDash val="lgDash"/>
                      <a:round/>
                      <a:headEnd type="none" w="med" len="med"/>
                      <a:tailEnd type="none" w="med" len="med"/>
                    </a:lnT>
                    <a:lnB w="12700" cap="flat" cmpd="sng" algn="ctr">
                      <a:solidFill>
                        <a:srgbClr val="6D9C0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34815270"/>
                  </a:ext>
                </a:extLst>
              </a:tr>
              <a:tr h="275302">
                <a:tc>
                  <a:txBody>
                    <a:bodyPr/>
                    <a:lstStyle/>
                    <a:p>
                      <a:pPr marL="0" indent="0">
                        <a:buClr>
                          <a:srgbClr val="669800"/>
                        </a:buClr>
                        <a:buFont typeface="Wingdings 3" panose="05040102010807070707" pitchFamily="18" charset="2"/>
                        <a:buNone/>
                      </a:pPr>
                      <a:r>
                        <a:rPr lang="fr-FR" sz="1400" b="1" dirty="0" err="1">
                          <a:solidFill>
                            <a:srgbClr val="6D9C0B"/>
                          </a:solidFill>
                          <a:latin typeface="Arial" panose="020B0604020202020204" pitchFamily="34" charset="0"/>
                          <a:cs typeface="Arial" panose="020B0604020202020204" pitchFamily="34" charset="0"/>
                        </a:rPr>
                        <a:t>Lanifibranor</a:t>
                      </a:r>
                      <a:r>
                        <a:rPr lang="fr-FR" sz="1400" b="1" dirty="0">
                          <a:solidFill>
                            <a:srgbClr val="6D9C0B"/>
                          </a:solidFill>
                          <a:latin typeface="Arial" panose="020B0604020202020204" pitchFamily="34" charset="0"/>
                          <a:cs typeface="Arial" panose="020B0604020202020204" pitchFamily="34" charset="0"/>
                        </a:rPr>
                        <a:t>*</a:t>
                      </a:r>
                      <a:endParaRPr lang="fr-FR" sz="1400" b="1" baseline="30000" dirty="0">
                        <a:solidFill>
                          <a:srgbClr val="6D9C0B"/>
                        </a:solidFill>
                        <a:latin typeface="Arial" panose="020B0604020202020204" pitchFamily="34" charset="0"/>
                        <a:cs typeface="Arial" panose="020B0604020202020204" pitchFamily="34" charset="0"/>
                      </a:endParaRPr>
                    </a:p>
                  </a:txBody>
                  <a:tcPr marL="36000" marR="36000" marT="36000" marB="36000" anchor="ctr">
                    <a:lnL w="12700" cap="flat" cmpd="sng" algn="ctr">
                      <a:solidFill>
                        <a:srgbClr val="6D9C0B"/>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rgbClr val="6D9C0B"/>
                      </a:solidFill>
                      <a:prstDash val="solid"/>
                      <a:round/>
                      <a:headEnd type="none" w="med" len="med"/>
                      <a:tailEnd type="none" w="med" len="med"/>
                    </a:lnT>
                    <a:lnB w="12700" cap="flat" cmpd="sng" algn="ctr">
                      <a:solidFill>
                        <a:srgbClr val="6D9C0B"/>
                      </a:solidFill>
                      <a:prstDash val="solid"/>
                      <a:round/>
                      <a:headEnd type="none" w="med" len="med"/>
                      <a:tailEnd type="none" w="med" len="med"/>
                    </a:lnB>
                    <a:lnTlToBr>
                      <a:noFill/>
                    </a:lnTlToBr>
                    <a:lnBlToTr>
                      <a:noFill/>
                    </a:lnBlToTr>
                    <a:noFill/>
                  </a:tcPr>
                </a:tc>
                <a:tc>
                  <a:txBody>
                    <a:bodyPr/>
                    <a:lstStyle/>
                    <a:p>
                      <a:pPr algn="ctr"/>
                      <a:r>
                        <a:rPr lang="fr-FR" sz="1400" b="1" dirty="0">
                          <a:solidFill>
                            <a:srgbClr val="6D9C0B"/>
                          </a:solidFill>
                        </a:rPr>
                        <a:t>1630</a:t>
                      </a:r>
                    </a:p>
                  </a:txBody>
                  <a:tcPr marL="36000" marR="36000" marT="36000" marB="3600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rgbClr val="6D9C0B"/>
                      </a:solidFill>
                      <a:prstDash val="solid"/>
                      <a:round/>
                      <a:headEnd type="none" w="med" len="med"/>
                      <a:tailEnd type="none" w="med" len="med"/>
                    </a:lnT>
                    <a:lnB w="12700" cap="flat" cmpd="sng" algn="ctr">
                      <a:solidFill>
                        <a:srgbClr val="6D9C0B"/>
                      </a:solidFill>
                      <a:prstDash val="solid"/>
                      <a:round/>
                      <a:headEnd type="none" w="med" len="med"/>
                      <a:tailEnd type="none" w="med" len="med"/>
                    </a:lnB>
                    <a:lnTlToBr>
                      <a:noFill/>
                    </a:lnTlToBr>
                    <a:lnBlToTr>
                      <a:noFill/>
                    </a:lnBlToTr>
                    <a:noFill/>
                  </a:tcPr>
                </a:tc>
                <a:tc>
                  <a:txBody>
                    <a:bodyPr/>
                    <a:lstStyle/>
                    <a:p>
                      <a:pPr algn="ctr"/>
                      <a:r>
                        <a:rPr lang="fr-FR" sz="1400" b="1" dirty="0">
                          <a:solidFill>
                            <a:srgbClr val="6D9C0B"/>
                          </a:solidFill>
                        </a:rPr>
                        <a:t>850</a:t>
                      </a:r>
                    </a:p>
                  </a:txBody>
                  <a:tcPr marL="36000" marR="36000" marT="36000" marB="36000" anchor="ctr">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rgbClr val="6D9C0B"/>
                      </a:solidFill>
                      <a:prstDash val="solid"/>
                      <a:round/>
                      <a:headEnd type="none" w="med" len="med"/>
                      <a:tailEnd type="none" w="med" len="med"/>
                    </a:lnT>
                    <a:lnB w="12700" cap="flat" cmpd="sng" algn="ctr">
                      <a:solidFill>
                        <a:srgbClr val="6D9C0B"/>
                      </a:solidFill>
                      <a:prstDash val="solid"/>
                      <a:round/>
                      <a:headEnd type="none" w="med" len="med"/>
                      <a:tailEnd type="none" w="med" len="med"/>
                    </a:lnB>
                    <a:lnTlToBr>
                      <a:noFill/>
                    </a:lnTlToBr>
                    <a:lnBlToTr>
                      <a:noFill/>
                    </a:lnBlToTr>
                    <a:noFill/>
                  </a:tcPr>
                </a:tc>
                <a:tc>
                  <a:txBody>
                    <a:bodyPr/>
                    <a:lstStyle/>
                    <a:p>
                      <a:pPr algn="ctr"/>
                      <a:r>
                        <a:rPr lang="fr-FR" sz="1400" b="1" dirty="0">
                          <a:solidFill>
                            <a:srgbClr val="6D9C0B"/>
                          </a:solidFill>
                        </a:rPr>
                        <a:t>230</a:t>
                      </a:r>
                    </a:p>
                  </a:txBody>
                  <a:tcPr marL="36000" marR="36000" marT="36000" marB="36000" anchor="ctr">
                    <a:lnL w="12700" cap="flat" cmpd="sng" algn="ctr">
                      <a:solidFill>
                        <a:schemeClr val="accent6">
                          <a:lumMod val="20000"/>
                          <a:lumOff val="80000"/>
                        </a:schemeClr>
                      </a:solidFill>
                      <a:prstDash val="solid"/>
                      <a:round/>
                      <a:headEnd type="none" w="med" len="med"/>
                      <a:tailEnd type="none" w="med" len="med"/>
                    </a:lnL>
                    <a:lnR w="12700" cap="flat" cmpd="sng" algn="ctr">
                      <a:solidFill>
                        <a:srgbClr val="6D9C0B"/>
                      </a:solidFill>
                      <a:prstDash val="solid"/>
                      <a:round/>
                      <a:headEnd type="none" w="med" len="med"/>
                      <a:tailEnd type="none" w="med" len="med"/>
                    </a:lnR>
                    <a:lnT w="12700" cap="flat" cmpd="sng" algn="ctr">
                      <a:solidFill>
                        <a:srgbClr val="6D9C0B"/>
                      </a:solidFill>
                      <a:prstDash val="solid"/>
                      <a:round/>
                      <a:headEnd type="none" w="med" len="med"/>
                      <a:tailEnd type="none" w="med" len="med"/>
                    </a:lnT>
                    <a:lnB w="12700" cap="flat" cmpd="sng" algn="ctr">
                      <a:solidFill>
                        <a:srgbClr val="6D9C0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0">
                <a:tc>
                  <a:txBody>
                    <a:bodyPr/>
                    <a:lstStyle/>
                    <a:p>
                      <a:pPr marL="0" indent="0">
                        <a:buFont typeface="Wingdings 3" panose="05040102010807070707" pitchFamily="18" charset="2"/>
                        <a:buNone/>
                      </a:pPr>
                      <a:endParaRPr lang="fr-FR" sz="100" b="0" i="1" dirty="0">
                        <a:solidFill>
                          <a:schemeClr val="bg1">
                            <a:lumMod val="50000"/>
                          </a:schemeClr>
                        </a:solidFill>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6D9C0B"/>
                      </a:solidFill>
                      <a:prstDash val="solid"/>
                      <a:round/>
                      <a:headEnd type="none" w="med" len="med"/>
                      <a:tailEnd type="none" w="med" len="med"/>
                    </a:lnT>
                    <a:lnB w="12700" cap="flat" cmpd="sng" algn="ctr">
                      <a:noFill/>
                      <a:prstDash val="lgDash"/>
                      <a:round/>
                      <a:headEnd type="none" w="med" len="med"/>
                      <a:tailEnd type="none" w="med" len="med"/>
                    </a:lnB>
                    <a:lnTlToBr>
                      <a:noFill/>
                    </a:lnTlToBr>
                    <a:lnBlToTr>
                      <a:noFill/>
                    </a:lnBlToTr>
                    <a:noFill/>
                  </a:tcPr>
                </a:tc>
                <a:tc>
                  <a:txBody>
                    <a:bodyPr/>
                    <a:lstStyle/>
                    <a:p>
                      <a:pPr algn="ctr"/>
                      <a:endParaRPr lang="fr-FR" sz="100" b="0" i="1" dirty="0">
                        <a:solidFill>
                          <a:schemeClr val="bg1">
                            <a:lumMod val="50000"/>
                          </a:schemeClr>
                        </a:solidFill>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6D9C0B"/>
                      </a:solidFill>
                      <a:prstDash val="solid"/>
                      <a:round/>
                      <a:headEnd type="none" w="med" len="med"/>
                      <a:tailEnd type="none" w="med" len="med"/>
                    </a:lnT>
                    <a:lnB w="12700" cap="flat" cmpd="sng" algn="ctr">
                      <a:noFill/>
                      <a:prstDash val="lgDash"/>
                      <a:round/>
                      <a:headEnd type="none" w="med" len="med"/>
                      <a:tailEnd type="none" w="med" len="med"/>
                    </a:lnB>
                    <a:lnTlToBr>
                      <a:noFill/>
                    </a:lnTlToBr>
                    <a:lnBlToTr>
                      <a:noFill/>
                    </a:lnBlToTr>
                    <a:noFill/>
                  </a:tcPr>
                </a:tc>
                <a:tc>
                  <a:txBody>
                    <a:bodyPr/>
                    <a:lstStyle/>
                    <a:p>
                      <a:pPr algn="ctr"/>
                      <a:endParaRPr lang="fr-FR" sz="100" b="0" i="1" dirty="0">
                        <a:solidFill>
                          <a:schemeClr val="bg1">
                            <a:lumMod val="50000"/>
                          </a:schemeClr>
                        </a:solidFill>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6D9C0B"/>
                      </a:solidFill>
                      <a:prstDash val="solid"/>
                      <a:round/>
                      <a:headEnd type="none" w="med" len="med"/>
                      <a:tailEnd type="none" w="med" len="med"/>
                    </a:lnT>
                    <a:lnB w="12700" cap="flat" cmpd="sng" algn="ctr">
                      <a:noFill/>
                      <a:prstDash val="lgDash"/>
                      <a:round/>
                      <a:headEnd type="none" w="med" len="med"/>
                      <a:tailEnd type="none" w="med" len="med"/>
                    </a:lnB>
                    <a:lnTlToBr>
                      <a:noFill/>
                    </a:lnTlToBr>
                    <a:lnBlToTr>
                      <a:noFill/>
                    </a:lnBlToTr>
                    <a:noFill/>
                  </a:tcPr>
                </a:tc>
                <a:tc>
                  <a:txBody>
                    <a:bodyPr/>
                    <a:lstStyle/>
                    <a:p>
                      <a:pPr algn="ctr"/>
                      <a:endParaRPr lang="fr-FR" sz="100" b="0" i="1" dirty="0">
                        <a:solidFill>
                          <a:schemeClr val="bg1">
                            <a:lumMod val="50000"/>
                          </a:schemeClr>
                        </a:solidFill>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noFill/>
                      <a:prstDash val="lgDash"/>
                      <a:round/>
                      <a:headEnd type="none" w="med" len="med"/>
                      <a:tailEnd type="none" w="med" len="med"/>
                    </a:lnR>
                    <a:lnT w="12700" cap="flat" cmpd="sng" algn="ctr">
                      <a:solidFill>
                        <a:srgbClr val="6D9C0B"/>
                      </a:solidFill>
                      <a:prstDash val="solid"/>
                      <a:round/>
                      <a:headEnd type="none" w="med" len="med"/>
                      <a:tailEnd type="none" w="med" len="med"/>
                    </a:lnT>
                    <a:lnB w="12700" cap="flat" cmpd="sng" algn="ctr">
                      <a:noFill/>
                      <a:prstDash val="lgDash"/>
                      <a:round/>
                      <a:headEnd type="none" w="med" len="med"/>
                      <a:tailEnd type="none" w="med" len="med"/>
                    </a:lnB>
                    <a:lnTlToBr>
                      <a:noFill/>
                    </a:lnTlToBr>
                    <a:lnBlToTr>
                      <a:noFill/>
                    </a:lnBlToTr>
                    <a:noFill/>
                  </a:tcPr>
                </a:tc>
                <a:extLst>
                  <a:ext uri="{0D108BD9-81ED-4DB2-BD59-A6C34878D82A}">
                    <a16:rowId xmlns:a16="http://schemas.microsoft.com/office/drawing/2014/main" val="1264704152"/>
                  </a:ext>
                </a:extLst>
              </a:tr>
              <a:tr h="244984">
                <a:tc>
                  <a:txBody>
                    <a:bodyPr/>
                    <a:lstStyle/>
                    <a:p>
                      <a:pPr marL="0" indent="0">
                        <a:buFont typeface="Wingdings 3" panose="05040102010807070707" pitchFamily="18" charset="2"/>
                        <a:buNone/>
                      </a:pPr>
                      <a:r>
                        <a:rPr lang="fr-FR" sz="1400" b="0" i="1" dirty="0" err="1">
                          <a:solidFill>
                            <a:schemeClr val="bg1">
                              <a:lumMod val="50000"/>
                            </a:schemeClr>
                          </a:solidFill>
                        </a:rPr>
                        <a:t>Fenofibrate</a:t>
                      </a:r>
                      <a:endParaRPr lang="fr-FR" sz="1400" b="0" i="1" dirty="0">
                        <a:solidFill>
                          <a:schemeClr val="bg1">
                            <a:lumMod val="50000"/>
                          </a:schemeClr>
                        </a:solidFill>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lgDash"/>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FR" sz="1400" b="0" i="1" dirty="0">
                          <a:solidFill>
                            <a:schemeClr val="bg1">
                              <a:lumMod val="50000"/>
                            </a:schemeClr>
                          </a:solidFill>
                        </a:rPr>
                        <a:t>2400</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lgDash"/>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FR" sz="1400" b="0" i="1" dirty="0">
                          <a:solidFill>
                            <a:schemeClr val="bg1">
                              <a:lumMod val="50000"/>
                            </a:schemeClr>
                          </a:solidFill>
                        </a:rPr>
                        <a:t>-</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lgDash"/>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FR" sz="1400" b="0" i="1" dirty="0">
                          <a:solidFill>
                            <a:schemeClr val="bg1">
                              <a:lumMod val="50000"/>
                            </a:schemeClr>
                          </a:solidFill>
                        </a:rPr>
                        <a:t>-</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lgDash"/>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244984">
                <a:tc>
                  <a:txBody>
                    <a:bodyPr/>
                    <a:lstStyle/>
                    <a:p>
                      <a:pPr marL="0" indent="0">
                        <a:buFont typeface="Wingdings 3" panose="05040102010807070707" pitchFamily="18" charset="2"/>
                        <a:buNone/>
                      </a:pPr>
                      <a:r>
                        <a:rPr lang="fr-FR" sz="1400" b="0" i="1" dirty="0" err="1">
                          <a:solidFill>
                            <a:schemeClr val="bg1">
                              <a:lumMod val="50000"/>
                            </a:schemeClr>
                          </a:solidFill>
                        </a:rPr>
                        <a:t>Pioglitazone</a:t>
                      </a:r>
                      <a:endParaRPr lang="fr-FR" sz="1400" b="0" i="1" dirty="0">
                        <a:solidFill>
                          <a:schemeClr val="bg1">
                            <a:lumMod val="50000"/>
                          </a:schemeClr>
                        </a:solidFill>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FR" sz="1400" b="0" i="1" dirty="0">
                          <a:solidFill>
                            <a:schemeClr val="bg1">
                              <a:lumMod val="50000"/>
                            </a:schemeClr>
                          </a:solidFill>
                        </a:rPr>
                        <a:t>-</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FR" sz="1400" b="0" i="1" dirty="0">
                          <a:solidFill>
                            <a:schemeClr val="bg1">
                              <a:lumMod val="50000"/>
                            </a:schemeClr>
                          </a:solidFill>
                        </a:rPr>
                        <a:t>-</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FR" sz="1400" b="0" i="1" dirty="0">
                          <a:solidFill>
                            <a:schemeClr val="bg1">
                              <a:lumMod val="50000"/>
                            </a:schemeClr>
                          </a:solidFill>
                        </a:rPr>
                        <a:t>263</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3"/>
                  </a:ext>
                </a:extLst>
              </a:tr>
              <a:tr h="244984">
                <a:tc>
                  <a:txBody>
                    <a:bodyPr/>
                    <a:lstStyle/>
                    <a:p>
                      <a:pPr marL="0" indent="0">
                        <a:buFont typeface="Wingdings 3" panose="05040102010807070707" pitchFamily="18" charset="2"/>
                        <a:buNone/>
                      </a:pPr>
                      <a:r>
                        <a:rPr lang="fr-FR" sz="1400" b="0" i="1" baseline="0" dirty="0" err="1">
                          <a:solidFill>
                            <a:schemeClr val="bg1">
                              <a:lumMod val="50000"/>
                            </a:schemeClr>
                          </a:solidFill>
                        </a:rPr>
                        <a:t>Rosiglitazone</a:t>
                      </a:r>
                      <a:endParaRPr lang="fr-FR" sz="1400" b="0" i="1" baseline="0" dirty="0">
                        <a:solidFill>
                          <a:schemeClr val="bg1">
                            <a:lumMod val="50000"/>
                          </a:schemeClr>
                        </a:solidFill>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FR" sz="1400" b="0" i="1" kern="1200" dirty="0">
                          <a:solidFill>
                            <a:schemeClr val="bg1">
                              <a:lumMod val="50000"/>
                            </a:schemeClr>
                          </a:solidFill>
                          <a:latin typeface="+mn-lt"/>
                          <a:ea typeface="+mn-ea"/>
                          <a:cs typeface="+mn-cs"/>
                        </a:rPr>
                        <a:t>-</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FR" sz="1400" b="0" i="1" kern="1200" dirty="0">
                          <a:solidFill>
                            <a:schemeClr val="bg1">
                              <a:lumMod val="50000"/>
                            </a:schemeClr>
                          </a:solidFill>
                          <a:latin typeface="+mn-lt"/>
                          <a:ea typeface="+mn-ea"/>
                          <a:cs typeface="+mn-cs"/>
                        </a:rPr>
                        <a:t>-</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kumimoji="0" lang="fr-FR" sz="1400" b="0" i="1" u="none" strike="noStrike" kern="1200" cap="none" spc="0" normalizeH="0" baseline="0" noProof="0" dirty="0">
                          <a:ln>
                            <a:noFill/>
                          </a:ln>
                          <a:solidFill>
                            <a:schemeClr val="bg1">
                              <a:lumMod val="50000"/>
                            </a:schemeClr>
                          </a:solidFill>
                          <a:effectLst/>
                          <a:uLnTx/>
                          <a:uFillTx/>
                          <a:latin typeface="+mn-lt"/>
                          <a:ea typeface="+mn-ea"/>
                          <a:cs typeface="+mn-cs"/>
                        </a:rPr>
                        <a:t>13</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4"/>
                  </a:ext>
                </a:extLst>
              </a:tr>
              <a:tr h="244984">
                <a:tc>
                  <a:txBody>
                    <a:bodyPr/>
                    <a:lstStyle/>
                    <a:p>
                      <a:pPr marL="0" indent="0">
                        <a:buFont typeface="Wingdings 3" panose="05040102010807070707" pitchFamily="18" charset="2"/>
                        <a:buNone/>
                      </a:pPr>
                      <a:r>
                        <a:rPr lang="fr-FR" sz="1400" b="0" i="1" dirty="0" err="1">
                          <a:solidFill>
                            <a:schemeClr val="bg1">
                              <a:lumMod val="50000"/>
                            </a:schemeClr>
                          </a:solidFill>
                        </a:rPr>
                        <a:t>Elafibranor</a:t>
                      </a:r>
                      <a:r>
                        <a:rPr lang="fr-FR" sz="1400" b="0" i="1" baseline="30000" dirty="0">
                          <a:solidFill>
                            <a:schemeClr val="bg1">
                              <a:lumMod val="50000"/>
                            </a:schemeClr>
                          </a:solidFill>
                        </a:rPr>
                        <a:t>**</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FR" sz="1400" b="0" i="1" kern="1200" dirty="0">
                          <a:solidFill>
                            <a:schemeClr val="bg1">
                              <a:lumMod val="50000"/>
                            </a:schemeClr>
                          </a:solidFill>
                          <a:latin typeface="+mn-lt"/>
                          <a:ea typeface="+mn-ea"/>
                          <a:cs typeface="+mn-cs"/>
                        </a:rPr>
                        <a:t>10</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FR" sz="1400" b="0" i="1" kern="1200" dirty="0">
                          <a:solidFill>
                            <a:schemeClr val="bg1">
                              <a:lumMod val="50000"/>
                            </a:schemeClr>
                          </a:solidFill>
                          <a:latin typeface="+mn-lt"/>
                          <a:ea typeface="+mn-ea"/>
                          <a:cs typeface="+mn-cs"/>
                          <a:sym typeface="Wingdings" panose="05000000000000000000" pitchFamily="2" charset="2"/>
                        </a:rPr>
                        <a:t>100</a:t>
                      </a:r>
                      <a:endParaRPr lang="fr-FR" sz="1400" b="0" i="1" kern="1200" dirty="0">
                        <a:solidFill>
                          <a:schemeClr val="bg1">
                            <a:lumMod val="50000"/>
                          </a:schemeClr>
                        </a:solidFill>
                        <a:latin typeface="+mn-lt"/>
                        <a:ea typeface="+mn-ea"/>
                        <a:cs typeface="+mn-cs"/>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1400" b="0" i="1" dirty="0">
                          <a:solidFill>
                            <a:schemeClr val="bg1">
                              <a:lumMod val="50000"/>
                            </a:schemeClr>
                          </a:solidFill>
                        </a:rPr>
                        <a:t>-</a:t>
                      </a:r>
                      <a:endParaRPr kumimoji="0" lang="fr-FR" sz="1400" b="0" i="1" u="none" strike="noStrike" kern="1200" cap="none" spc="0" normalizeH="0" baseline="0" noProof="0" dirty="0">
                        <a:ln>
                          <a:noFill/>
                        </a:ln>
                        <a:solidFill>
                          <a:schemeClr val="bg1">
                            <a:lumMod val="50000"/>
                          </a:schemeClr>
                        </a:solidFill>
                        <a:effectLst/>
                        <a:uLnTx/>
                        <a:uFillTx/>
                        <a:latin typeface="+mn-lt"/>
                        <a:ea typeface="+mn-ea"/>
                        <a:cs typeface="+mn-cs"/>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5"/>
                  </a:ext>
                </a:extLst>
              </a:tr>
              <a:tr h="244984">
                <a:tc>
                  <a:txBody>
                    <a:bodyPr/>
                    <a:lstStyle/>
                    <a:p>
                      <a:pPr marL="0" indent="0">
                        <a:buFont typeface="Wingdings 3" panose="05040102010807070707" pitchFamily="18" charset="2"/>
                        <a:buNone/>
                      </a:pPr>
                      <a:r>
                        <a:rPr lang="fr-FR" sz="1400" b="0" i="1" dirty="0" err="1">
                          <a:solidFill>
                            <a:schemeClr val="bg1">
                              <a:lumMod val="50000"/>
                            </a:schemeClr>
                          </a:solidFill>
                        </a:rPr>
                        <a:t>Seladelpar</a:t>
                      </a:r>
                      <a:r>
                        <a:rPr lang="fr-FR" sz="1400" b="0" i="1" baseline="30000" dirty="0">
                          <a:solidFill>
                            <a:schemeClr val="bg1">
                              <a:lumMod val="50000"/>
                            </a:schemeClr>
                          </a:solidFill>
                        </a:rPr>
                        <a:t>^</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FR" sz="1400" b="0" i="1" kern="1200" dirty="0">
                          <a:solidFill>
                            <a:schemeClr val="bg1">
                              <a:lumMod val="50000"/>
                            </a:schemeClr>
                          </a:solidFill>
                          <a:latin typeface="+mn-lt"/>
                          <a:ea typeface="+mn-ea"/>
                          <a:cs typeface="+mn-cs"/>
                        </a:rPr>
                        <a:t>-</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fr-FR" sz="1400" b="0" i="1" kern="1200" dirty="0">
                          <a:solidFill>
                            <a:schemeClr val="bg1">
                              <a:lumMod val="50000"/>
                            </a:schemeClr>
                          </a:solidFill>
                          <a:latin typeface="+mn-lt"/>
                          <a:ea typeface="+mn-ea"/>
                          <a:cs typeface="+mn-cs"/>
                          <a:sym typeface="Wingdings" panose="05000000000000000000" pitchFamily="2" charset="2"/>
                        </a:rPr>
                        <a:t>2</a:t>
                      </a:r>
                      <a:endParaRPr lang="fr-FR" sz="1400" b="0" i="1" kern="1200" dirty="0">
                        <a:solidFill>
                          <a:schemeClr val="bg1">
                            <a:lumMod val="50000"/>
                          </a:schemeClr>
                        </a:solidFill>
                        <a:latin typeface="+mn-lt"/>
                        <a:ea typeface="+mn-ea"/>
                        <a:cs typeface="+mn-cs"/>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1400" b="0" i="1" dirty="0">
                          <a:solidFill>
                            <a:schemeClr val="bg1">
                              <a:lumMod val="50000"/>
                            </a:schemeClr>
                          </a:solidFill>
                        </a:rPr>
                        <a:t>-</a:t>
                      </a:r>
                      <a:endParaRPr kumimoji="0" lang="fr-FR" sz="1400" b="0" i="1" u="none" strike="noStrike" kern="1200" cap="none" spc="0" normalizeH="0" baseline="0" noProof="0" dirty="0">
                        <a:ln>
                          <a:noFill/>
                        </a:ln>
                        <a:solidFill>
                          <a:schemeClr val="bg1">
                            <a:lumMod val="50000"/>
                          </a:schemeClr>
                        </a:solidFill>
                        <a:effectLst/>
                        <a:uLnTx/>
                        <a:uFillTx/>
                        <a:latin typeface="+mn-lt"/>
                        <a:ea typeface="+mn-ea"/>
                        <a:cs typeface="+mn-cs"/>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6"/>
                  </a:ext>
                </a:extLst>
              </a:tr>
            </a:tbl>
          </a:graphicData>
        </a:graphic>
      </p:graphicFrame>
      <p:sp>
        <p:nvSpPr>
          <p:cNvPr id="1152" name="Espace réservé du contenu 2"/>
          <p:cNvSpPr txBox="1">
            <a:spLocks/>
          </p:cNvSpPr>
          <p:nvPr/>
        </p:nvSpPr>
        <p:spPr bwMode="auto">
          <a:xfrm>
            <a:off x="305906" y="1339517"/>
            <a:ext cx="5191108" cy="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36000" bIns="108000" numCol="1" anchor="b" anchorCtr="0" compatLnSpc="1">
            <a:prstTxWarp prst="textNoShape">
              <a:avLst/>
            </a:prstTxWarp>
            <a:noAutofit/>
          </a:bodyPr>
          <a:lstStyle>
            <a:lvl1pPr marL="266700" indent="-266700" algn="l" defTabSz="1076190" rtl="0" eaLnBrk="0" fontAlgn="base" hangingPunct="0">
              <a:spcBef>
                <a:spcPct val="50000"/>
              </a:spcBef>
              <a:spcAft>
                <a:spcPct val="0"/>
              </a:spcAft>
              <a:buClr>
                <a:srgbClr val="669800"/>
              </a:buClr>
              <a:buFont typeface="Wingdings 3" panose="05040102010807070707" pitchFamily="18" charset="2"/>
              <a:buChar char="u"/>
              <a:defRPr sz="1600" b="1">
                <a:solidFill>
                  <a:schemeClr val="tx1">
                    <a:lumMod val="75000"/>
                    <a:lumOff val="25000"/>
                  </a:schemeClr>
                </a:solidFill>
                <a:latin typeface="+mn-lt"/>
                <a:ea typeface="+mn-ea"/>
                <a:cs typeface="+mn-cs"/>
              </a:defRPr>
            </a:lvl1pPr>
            <a:lvl2pPr marL="542925" indent="-276225" algn="l" defTabSz="1076190" rtl="0" eaLnBrk="0" fontAlgn="base" hangingPunct="0">
              <a:spcBef>
                <a:spcPct val="50000"/>
              </a:spcBef>
              <a:spcAft>
                <a:spcPct val="0"/>
              </a:spcAft>
              <a:buClr>
                <a:srgbClr val="669800"/>
              </a:buClr>
              <a:buSzPct val="100000"/>
              <a:buFont typeface="Arial" panose="020B0604020202020204" pitchFamily="34" charset="0"/>
              <a:buChar char="–"/>
              <a:defRPr sz="1400" b="0">
                <a:solidFill>
                  <a:schemeClr val="tx1">
                    <a:lumMod val="75000"/>
                    <a:lumOff val="25000"/>
                  </a:schemeClr>
                </a:solidFill>
                <a:latin typeface="+mn-lt"/>
              </a:defRPr>
            </a:lvl2pPr>
            <a:lvl3pPr marL="809625" indent="-266700" algn="l" defTabSz="1076190" rtl="0" eaLnBrk="0" fontAlgn="base" hangingPunct="0">
              <a:spcBef>
                <a:spcPct val="50000"/>
              </a:spcBef>
              <a:spcAft>
                <a:spcPct val="0"/>
              </a:spcAft>
              <a:buClr>
                <a:srgbClr val="669800"/>
              </a:buClr>
              <a:buSzPct val="80000"/>
              <a:buFont typeface="Wingdings" panose="05000000000000000000" pitchFamily="2" charset="2"/>
              <a:buChar char="l"/>
              <a:defRPr sz="1400" b="0">
                <a:solidFill>
                  <a:schemeClr val="tx1">
                    <a:lumMod val="75000"/>
                    <a:lumOff val="25000"/>
                  </a:schemeClr>
                </a:solidFill>
                <a:latin typeface="+mn-lt"/>
              </a:defRPr>
            </a:lvl3pPr>
            <a:lvl4pPr marL="1076325" indent="-266700" algn="l" defTabSz="1076190" rtl="0" eaLnBrk="0" fontAlgn="base" hangingPunct="0">
              <a:spcBef>
                <a:spcPct val="50000"/>
              </a:spcBef>
              <a:spcAft>
                <a:spcPct val="0"/>
              </a:spcAft>
              <a:buClr>
                <a:srgbClr val="669800"/>
              </a:buClr>
              <a:buSzPct val="100000"/>
              <a:buFont typeface="Arial" panose="020B0604020202020204" pitchFamily="34" charset="0"/>
              <a:buChar char="–"/>
              <a:defRPr sz="1400" b="0">
                <a:solidFill>
                  <a:schemeClr val="tx1">
                    <a:lumMod val="75000"/>
                    <a:lumOff val="25000"/>
                  </a:schemeClr>
                </a:solidFill>
                <a:latin typeface="+mn-lt"/>
              </a:defRPr>
            </a:lvl4pPr>
            <a:lvl5pPr marL="5102712" indent="-306233" algn="l" defTabSz="1076190" rtl="0" eaLnBrk="0" fontAlgn="base" hangingPunct="0">
              <a:spcBef>
                <a:spcPct val="50000"/>
              </a:spcBef>
              <a:spcAft>
                <a:spcPct val="0"/>
              </a:spcAft>
              <a:buSzPct val="100000"/>
              <a:buChar char="-"/>
              <a:defRPr sz="1600" b="1">
                <a:solidFill>
                  <a:schemeClr val="tx1"/>
                </a:solidFill>
                <a:latin typeface="+mn-lt"/>
              </a:defRPr>
            </a:lvl5pPr>
            <a:lvl6pPr marL="5606684" indent="-306233" algn="l" defTabSz="1076190" rtl="0" eaLnBrk="0" fontAlgn="base" hangingPunct="0">
              <a:spcBef>
                <a:spcPct val="50000"/>
              </a:spcBef>
              <a:spcAft>
                <a:spcPct val="0"/>
              </a:spcAft>
              <a:buSzPct val="100000"/>
              <a:buChar char="-"/>
              <a:defRPr sz="1764" b="1">
                <a:solidFill>
                  <a:schemeClr val="tx1"/>
                </a:solidFill>
                <a:latin typeface="+mn-lt"/>
              </a:defRPr>
            </a:lvl6pPr>
            <a:lvl7pPr marL="6110655" indent="-306233" algn="l" defTabSz="1076190" rtl="0" eaLnBrk="0" fontAlgn="base" hangingPunct="0">
              <a:spcBef>
                <a:spcPct val="50000"/>
              </a:spcBef>
              <a:spcAft>
                <a:spcPct val="0"/>
              </a:spcAft>
              <a:buSzPct val="100000"/>
              <a:buChar char="-"/>
              <a:defRPr sz="1764" b="1">
                <a:solidFill>
                  <a:schemeClr val="tx1"/>
                </a:solidFill>
                <a:latin typeface="+mn-lt"/>
              </a:defRPr>
            </a:lvl7pPr>
            <a:lvl8pPr marL="6614627" indent="-306233" algn="l" defTabSz="1076190" rtl="0" eaLnBrk="0" fontAlgn="base" hangingPunct="0">
              <a:spcBef>
                <a:spcPct val="50000"/>
              </a:spcBef>
              <a:spcAft>
                <a:spcPct val="0"/>
              </a:spcAft>
              <a:buSzPct val="100000"/>
              <a:buChar char="-"/>
              <a:defRPr sz="1764" b="1">
                <a:solidFill>
                  <a:schemeClr val="tx1"/>
                </a:solidFill>
                <a:latin typeface="+mn-lt"/>
              </a:defRPr>
            </a:lvl8pPr>
            <a:lvl9pPr marL="7118598" indent="-306233" algn="l" defTabSz="1076190" rtl="0" eaLnBrk="0" fontAlgn="base" hangingPunct="0">
              <a:spcBef>
                <a:spcPct val="50000"/>
              </a:spcBef>
              <a:spcAft>
                <a:spcPct val="0"/>
              </a:spcAft>
              <a:buSzPct val="100000"/>
              <a:buChar char="-"/>
              <a:defRPr sz="1764" b="1">
                <a:solidFill>
                  <a:schemeClr val="tx1"/>
                </a:solidFill>
                <a:latin typeface="+mn-lt"/>
              </a:defRPr>
            </a:lvl9pPr>
          </a:lstStyle>
          <a:p>
            <a:pPr marL="0" marR="0" lvl="0" indent="0" algn="l" defTabSz="1076190" rtl="0" eaLnBrk="0" fontAlgn="base" latinLnBrk="0" hangingPunct="0">
              <a:lnSpc>
                <a:spcPct val="100000"/>
              </a:lnSpc>
              <a:spcBef>
                <a:spcPct val="0"/>
              </a:spcBef>
              <a:spcAft>
                <a:spcPct val="0"/>
              </a:spcAft>
              <a:buClr>
                <a:srgbClr val="669800"/>
              </a:buClr>
              <a:buSzTx/>
              <a:buFont typeface="Wingdings 3" panose="05040102010807070707" pitchFamily="18" charset="2"/>
              <a:buNone/>
              <a:tabLst/>
              <a:defRPr/>
            </a:pPr>
            <a:r>
              <a:rPr kumimoji="0" lang="en-GB" sz="1600" b="1" i="0" u="none" strike="noStrike" kern="1200" cap="none" spc="0" normalizeH="0" baseline="0" noProof="0" dirty="0">
                <a:ln>
                  <a:noFill/>
                </a:ln>
                <a:solidFill>
                  <a:srgbClr val="385723"/>
                </a:solidFill>
                <a:effectLst/>
                <a:uLnTx/>
                <a:uFillTx/>
                <a:latin typeface="Arial"/>
                <a:ea typeface="+mn-ea"/>
                <a:cs typeface="+mn-cs"/>
              </a:rPr>
              <a:t>Moderate pan-PPAR agonist activity…</a:t>
            </a:r>
            <a:endParaRPr kumimoji="0" lang="fr-FR" sz="1600" b="1" i="0" u="none" strike="noStrike" kern="1200" cap="none" spc="0" normalizeH="0" baseline="0" noProof="0" dirty="0">
              <a:ln>
                <a:noFill/>
              </a:ln>
              <a:solidFill>
                <a:srgbClr val="385723"/>
              </a:solidFill>
              <a:effectLst/>
              <a:uLnTx/>
              <a:uFillTx/>
              <a:latin typeface="Arial"/>
              <a:ea typeface="+mn-ea"/>
              <a:cs typeface="+mn-cs"/>
            </a:endParaRPr>
          </a:p>
        </p:txBody>
      </p:sp>
      <p:sp>
        <p:nvSpPr>
          <p:cNvPr id="4" name="TextBox 3"/>
          <p:cNvSpPr txBox="1"/>
          <p:nvPr/>
        </p:nvSpPr>
        <p:spPr>
          <a:xfrm>
            <a:off x="259795" y="7020197"/>
            <a:ext cx="10116000" cy="188364"/>
          </a:xfrm>
          <a:prstGeom prst="rect">
            <a:avLst/>
          </a:prstGeom>
        </p:spPr>
        <p:txBody>
          <a:bodyPr lIns="0" tIns="36000" rIns="0" bIns="0" anchor="b">
            <a:noAutofit/>
          </a:bodyPr>
          <a:lstStyle>
            <a:lvl1pPr indent="0" defTabSz="1076190" eaLnBrk="0" fontAlgn="base" hangingPunct="0">
              <a:spcBef>
                <a:spcPct val="50000"/>
              </a:spcBef>
              <a:spcAft>
                <a:spcPct val="0"/>
              </a:spcAft>
              <a:buNone/>
              <a:defRPr sz="800" b="0" i="1">
                <a:latin typeface="+mj-lt"/>
              </a:defRPr>
            </a:lvl1pPr>
            <a:lvl2pPr indent="0" defTabSz="1076190" eaLnBrk="0" fontAlgn="base" hangingPunct="0">
              <a:spcBef>
                <a:spcPct val="50000"/>
              </a:spcBef>
              <a:spcAft>
                <a:spcPct val="0"/>
              </a:spcAft>
              <a:buSzPct val="100000"/>
              <a:buNone/>
              <a:defRPr sz="2000" b="1"/>
            </a:lvl2pPr>
            <a:lvl3pPr indent="0" defTabSz="1076190" eaLnBrk="0" fontAlgn="base" hangingPunct="0">
              <a:spcBef>
                <a:spcPct val="50000"/>
              </a:spcBef>
              <a:spcAft>
                <a:spcPct val="0"/>
              </a:spcAft>
              <a:buSzPct val="100000"/>
              <a:buNone/>
              <a:defRPr b="1"/>
            </a:lvl3pPr>
            <a:lvl4pPr indent="0" defTabSz="1076190" eaLnBrk="0" fontAlgn="base" hangingPunct="0">
              <a:spcBef>
                <a:spcPct val="50000"/>
              </a:spcBef>
              <a:spcAft>
                <a:spcPct val="0"/>
              </a:spcAft>
              <a:buSzPct val="100000"/>
              <a:buNone/>
              <a:defRPr sz="1600" b="1"/>
            </a:lvl4pPr>
            <a:lvl5pPr indent="0" defTabSz="1076190" eaLnBrk="0" fontAlgn="base" hangingPunct="0">
              <a:spcBef>
                <a:spcPct val="50000"/>
              </a:spcBef>
              <a:spcAft>
                <a:spcPct val="0"/>
              </a:spcAft>
              <a:buSzPct val="100000"/>
              <a:buNone/>
              <a:defRPr sz="1600" b="1"/>
            </a:lvl5pPr>
            <a:lvl6pPr indent="0" defTabSz="1076190" eaLnBrk="0" fontAlgn="base" hangingPunct="0">
              <a:spcBef>
                <a:spcPct val="50000"/>
              </a:spcBef>
              <a:spcAft>
                <a:spcPct val="0"/>
              </a:spcAft>
              <a:buSzPct val="100000"/>
              <a:buNone/>
              <a:defRPr sz="1600" b="1"/>
            </a:lvl6pPr>
            <a:lvl7pPr indent="0" defTabSz="1076190" eaLnBrk="0" fontAlgn="base" hangingPunct="0">
              <a:spcBef>
                <a:spcPct val="50000"/>
              </a:spcBef>
              <a:spcAft>
                <a:spcPct val="0"/>
              </a:spcAft>
              <a:buSzPct val="100000"/>
              <a:buNone/>
              <a:defRPr sz="1600" b="1"/>
            </a:lvl7pPr>
            <a:lvl8pPr indent="0" defTabSz="1076190" eaLnBrk="0" fontAlgn="base" hangingPunct="0">
              <a:spcBef>
                <a:spcPct val="50000"/>
              </a:spcBef>
              <a:spcAft>
                <a:spcPct val="0"/>
              </a:spcAft>
              <a:buSzPct val="100000"/>
              <a:buNone/>
              <a:defRPr sz="1600" b="1"/>
            </a:lvl8pPr>
            <a:lvl9pPr indent="0" defTabSz="1076190" eaLnBrk="0" fontAlgn="base" hangingPunct="0">
              <a:spcBef>
                <a:spcPct val="50000"/>
              </a:spcBef>
              <a:spcAft>
                <a:spcPct val="0"/>
              </a:spcAft>
              <a:buSzPct val="100000"/>
              <a:buNone/>
              <a:defRPr sz="1600" b="1"/>
            </a:lvl9pPr>
          </a:lstStyle>
          <a:p>
            <a:pPr marL="0" marR="0" lvl="0" indent="0" algn="l" defTabSz="1076190" rtl="0" eaLnBrk="0" fontAlgn="base" latinLnBrk="0" hangingPunct="0">
              <a:lnSpc>
                <a:spcPct val="100000"/>
              </a:lnSpc>
              <a:spcBef>
                <a:spcPct val="50000"/>
              </a:spcBef>
              <a:spcAft>
                <a:spcPct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a:ea typeface="+mn-ea"/>
                <a:cs typeface="+mn-cs"/>
              </a:rPr>
              <a:t>Source: * Company data ** </a:t>
            </a:r>
            <a:r>
              <a:rPr kumimoji="0" lang="en-GB" sz="800" b="0" i="0" u="none" strike="noStrike" kern="1200" cap="none" spc="0" normalizeH="0" baseline="0" noProof="0" dirty="0" err="1">
                <a:ln>
                  <a:noFill/>
                </a:ln>
                <a:solidFill>
                  <a:prstClr val="black"/>
                </a:solidFill>
                <a:effectLst/>
                <a:uLnTx/>
                <a:uFillTx/>
                <a:latin typeface="Arial"/>
                <a:ea typeface="+mn-ea"/>
                <a:cs typeface="+mn-cs"/>
              </a:rPr>
              <a:t>Hanf</a:t>
            </a:r>
            <a:r>
              <a:rPr kumimoji="0" lang="en-GB" sz="800" b="0" i="0" u="none" strike="noStrike" kern="1200" cap="none" spc="0" normalizeH="0" baseline="0" noProof="0" dirty="0">
                <a:ln>
                  <a:noFill/>
                </a:ln>
                <a:solidFill>
                  <a:prstClr val="black"/>
                </a:solidFill>
                <a:effectLst/>
                <a:uLnTx/>
                <a:uFillTx/>
                <a:latin typeface="Arial"/>
                <a:ea typeface="+mn-ea"/>
                <a:cs typeface="+mn-cs"/>
              </a:rPr>
              <a:t> R et al, Diabetes &amp; Vascular Dis Res 2014 ^ </a:t>
            </a:r>
            <a:r>
              <a:rPr kumimoji="0" lang="en-GB" sz="800" b="0" i="0" u="none" strike="noStrike" kern="1200" cap="none" spc="0" normalizeH="0" baseline="0" noProof="0" dirty="0" err="1">
                <a:ln>
                  <a:noFill/>
                </a:ln>
                <a:solidFill>
                  <a:prstClr val="black"/>
                </a:solidFill>
                <a:effectLst/>
                <a:uLnTx/>
                <a:uFillTx/>
                <a:latin typeface="Arial"/>
                <a:ea typeface="+mn-ea"/>
                <a:cs typeface="+mn-cs"/>
              </a:rPr>
              <a:t>Cymabay</a:t>
            </a:r>
            <a:r>
              <a:rPr kumimoji="0" lang="en-GB" sz="800" b="0" i="0" u="none" strike="noStrike" kern="1200" cap="none" spc="0" normalizeH="0" baseline="0" noProof="0" dirty="0">
                <a:ln>
                  <a:noFill/>
                </a:ln>
                <a:solidFill>
                  <a:prstClr val="black"/>
                </a:solidFill>
                <a:effectLst/>
                <a:uLnTx/>
                <a:uFillTx/>
                <a:latin typeface="Arial"/>
                <a:ea typeface="+mn-ea"/>
                <a:cs typeface="+mn-cs"/>
              </a:rPr>
              <a:t> company presentation ^^ J Med Chem. 2018 Feb 15. </a:t>
            </a:r>
            <a:r>
              <a:rPr kumimoji="0" lang="en-GB" sz="800" b="0" i="0" u="none" strike="noStrike" kern="1200" cap="none" spc="0" normalizeH="0" baseline="0" noProof="0" dirty="0" err="1">
                <a:ln>
                  <a:noFill/>
                </a:ln>
                <a:solidFill>
                  <a:prstClr val="black"/>
                </a:solidFill>
                <a:effectLst/>
                <a:uLnTx/>
                <a:uFillTx/>
                <a:latin typeface="Arial"/>
                <a:ea typeface="+mn-ea"/>
                <a:cs typeface="+mn-cs"/>
              </a:rPr>
              <a:t>doi</a:t>
            </a:r>
            <a:r>
              <a:rPr kumimoji="0" lang="en-GB" sz="800" b="0" i="0" u="none" strike="noStrike" kern="1200" cap="none" spc="0" normalizeH="0" baseline="0" noProof="0" dirty="0">
                <a:ln>
                  <a:noFill/>
                </a:ln>
                <a:solidFill>
                  <a:prstClr val="black"/>
                </a:solidFill>
                <a:effectLst/>
                <a:uLnTx/>
                <a:uFillTx/>
                <a:latin typeface="Arial"/>
                <a:ea typeface="+mn-ea"/>
                <a:cs typeface="+mn-cs"/>
              </a:rPr>
              <a:t>: 10.1021/acs.jmedchem.7b01285</a:t>
            </a:r>
          </a:p>
        </p:txBody>
      </p:sp>
      <p:sp>
        <p:nvSpPr>
          <p:cNvPr id="1137" name="Titre 3">
            <a:extLst>
              <a:ext uri="{FF2B5EF4-FFF2-40B4-BE49-F238E27FC236}">
                <a16:creationId xmlns:a16="http://schemas.microsoft.com/office/drawing/2014/main" id="{70BB3363-217B-2E41-8681-4A8A7DD9720E}"/>
              </a:ext>
            </a:extLst>
          </p:cNvPr>
          <p:cNvSpPr txBox="1">
            <a:spLocks/>
          </p:cNvSpPr>
          <p:nvPr/>
        </p:nvSpPr>
        <p:spPr>
          <a:xfrm>
            <a:off x="305906" y="77795"/>
            <a:ext cx="10080000" cy="831639"/>
          </a:xfrm>
          <a:prstGeom prst="rect">
            <a:avLst/>
          </a:prstGeom>
        </p:spPr>
        <p:txBody>
          <a:bodyPr lIns="0" tIns="36000" rIns="0" bIns="36000" anchor="ctr" anchorCtr="0">
            <a:noAutofit/>
          </a:bodyPr>
          <a:lstStyle>
            <a:lvl1pPr algn="l" defTabSz="1076190" rtl="0" eaLnBrk="0" fontAlgn="base" hangingPunct="0">
              <a:spcBef>
                <a:spcPct val="0"/>
              </a:spcBef>
              <a:spcAft>
                <a:spcPct val="0"/>
              </a:spcAft>
              <a:defRPr sz="2400" b="1">
                <a:solidFill>
                  <a:srgbClr val="669800"/>
                </a:solidFill>
                <a:latin typeface="+mj-lt"/>
                <a:ea typeface="+mj-ea"/>
                <a:cs typeface="+mj-cs"/>
              </a:defRPr>
            </a:lvl1pPr>
            <a:lvl2pPr algn="l" defTabSz="1076190" rtl="0" eaLnBrk="0" fontAlgn="base" hangingPunct="0">
              <a:spcBef>
                <a:spcPct val="0"/>
              </a:spcBef>
              <a:spcAft>
                <a:spcPct val="0"/>
              </a:spcAft>
              <a:defRPr sz="2205" b="1">
                <a:solidFill>
                  <a:srgbClr val="4B4B4D"/>
                </a:solidFill>
                <a:latin typeface="Arial" pitchFamily="34" charset="0"/>
              </a:defRPr>
            </a:lvl2pPr>
            <a:lvl3pPr algn="l" defTabSz="1076190" rtl="0" eaLnBrk="0" fontAlgn="base" hangingPunct="0">
              <a:spcBef>
                <a:spcPct val="0"/>
              </a:spcBef>
              <a:spcAft>
                <a:spcPct val="0"/>
              </a:spcAft>
              <a:defRPr sz="2205" b="1">
                <a:solidFill>
                  <a:srgbClr val="4B4B4D"/>
                </a:solidFill>
                <a:latin typeface="Arial" pitchFamily="34" charset="0"/>
              </a:defRPr>
            </a:lvl3pPr>
            <a:lvl4pPr algn="l" defTabSz="1076190" rtl="0" eaLnBrk="0" fontAlgn="base" hangingPunct="0">
              <a:spcBef>
                <a:spcPct val="0"/>
              </a:spcBef>
              <a:spcAft>
                <a:spcPct val="0"/>
              </a:spcAft>
              <a:defRPr sz="2205" b="1">
                <a:solidFill>
                  <a:srgbClr val="4B4B4D"/>
                </a:solidFill>
                <a:latin typeface="Arial" pitchFamily="34" charset="0"/>
              </a:defRPr>
            </a:lvl4pPr>
            <a:lvl5pPr algn="l" defTabSz="1076190" rtl="0" eaLnBrk="0" fontAlgn="base" hangingPunct="0">
              <a:spcBef>
                <a:spcPct val="0"/>
              </a:spcBef>
              <a:spcAft>
                <a:spcPct val="0"/>
              </a:spcAft>
              <a:defRPr sz="2205" b="1">
                <a:solidFill>
                  <a:srgbClr val="4B4B4D"/>
                </a:solidFill>
                <a:latin typeface="Arial" pitchFamily="34" charset="0"/>
              </a:defRPr>
            </a:lvl5pPr>
            <a:lvl6pPr marL="503972" algn="l" defTabSz="1076190" rtl="0" eaLnBrk="0" fontAlgn="base" hangingPunct="0">
              <a:spcBef>
                <a:spcPct val="0"/>
              </a:spcBef>
              <a:spcAft>
                <a:spcPct val="0"/>
              </a:spcAft>
              <a:defRPr sz="2425" b="1">
                <a:solidFill>
                  <a:schemeClr val="tx2"/>
                </a:solidFill>
                <a:latin typeface="Arial" pitchFamily="34" charset="0"/>
              </a:defRPr>
            </a:lvl6pPr>
            <a:lvl7pPr marL="1007943" algn="l" defTabSz="1076190" rtl="0" eaLnBrk="0" fontAlgn="base" hangingPunct="0">
              <a:spcBef>
                <a:spcPct val="0"/>
              </a:spcBef>
              <a:spcAft>
                <a:spcPct val="0"/>
              </a:spcAft>
              <a:defRPr sz="2425" b="1">
                <a:solidFill>
                  <a:schemeClr val="tx2"/>
                </a:solidFill>
                <a:latin typeface="Arial" pitchFamily="34" charset="0"/>
              </a:defRPr>
            </a:lvl7pPr>
            <a:lvl8pPr marL="1511915" algn="l" defTabSz="1076190" rtl="0" eaLnBrk="0" fontAlgn="base" hangingPunct="0">
              <a:spcBef>
                <a:spcPct val="0"/>
              </a:spcBef>
              <a:spcAft>
                <a:spcPct val="0"/>
              </a:spcAft>
              <a:defRPr sz="2425" b="1">
                <a:solidFill>
                  <a:schemeClr val="tx2"/>
                </a:solidFill>
                <a:latin typeface="Arial" pitchFamily="34" charset="0"/>
              </a:defRPr>
            </a:lvl8pPr>
            <a:lvl9pPr marL="2015886" algn="l" defTabSz="1076190" rtl="0" eaLnBrk="0" fontAlgn="base" hangingPunct="0">
              <a:spcBef>
                <a:spcPct val="0"/>
              </a:spcBef>
              <a:spcAft>
                <a:spcPct val="0"/>
              </a:spcAft>
              <a:defRPr sz="2425" b="1">
                <a:solidFill>
                  <a:schemeClr val="tx2"/>
                </a:solidFill>
                <a:latin typeface="Arial" pitchFamily="34" charset="0"/>
              </a:defRPr>
            </a:lvl9pPr>
          </a:lstStyle>
          <a:p>
            <a:pPr marL="0" marR="0" lvl="0" indent="0" algn="l" defTabSz="1076190" rtl="0" eaLnBrk="0" fontAlgn="base" latinLnBrk="0" hangingPunct="0">
              <a:lnSpc>
                <a:spcPct val="100000"/>
              </a:lnSpc>
              <a:spcBef>
                <a:spcPct val="0"/>
              </a:spcBef>
              <a:spcAft>
                <a:spcPct val="0"/>
              </a:spcAft>
              <a:buClrTx/>
              <a:buSzTx/>
              <a:buFontTx/>
              <a:buNone/>
              <a:tabLst/>
              <a:defRPr/>
            </a:pPr>
            <a:r>
              <a:rPr kumimoji="0" lang="en-GB" sz="2200" i="0" u="none" strike="noStrike" kern="0" cap="none" spc="0" normalizeH="0" baseline="0" noProof="0" dirty="0">
                <a:ln>
                  <a:noFill/>
                </a:ln>
                <a:solidFill>
                  <a:srgbClr val="669900"/>
                </a:solidFill>
                <a:effectLst/>
                <a:uLnTx/>
                <a:uFillTx/>
                <a:latin typeface="Arial"/>
                <a:ea typeface="+mn-ea"/>
                <a:cs typeface="+mn-cs"/>
              </a:rPr>
              <a:t>Balanced PPAR activity with differential binding/target engagement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err="1">
                <a:ln>
                  <a:noFill/>
                </a:ln>
                <a:solidFill>
                  <a:srgbClr val="669900"/>
                </a:solidFill>
                <a:effectLst/>
                <a:uLnTx/>
                <a:uFillTx/>
                <a:latin typeface="Arial"/>
                <a:ea typeface="+mn-ea"/>
                <a:cs typeface="Calibri" panose="020F0502020204030204" pitchFamily="34" charset="0"/>
              </a:rPr>
              <a:t>Lanifibranor</a:t>
            </a:r>
            <a:r>
              <a:rPr kumimoji="0" lang="en-US" sz="1600" b="0" i="1" u="none" strike="noStrike" kern="1200" cap="none" spc="0" normalizeH="0" baseline="0" noProof="0" dirty="0">
                <a:ln>
                  <a:noFill/>
                </a:ln>
                <a:solidFill>
                  <a:srgbClr val="669900"/>
                </a:solidFill>
                <a:effectLst/>
                <a:uLnTx/>
                <a:uFillTx/>
                <a:latin typeface="Arial"/>
                <a:ea typeface="+mn-ea"/>
                <a:cs typeface="Calibri" panose="020F0502020204030204" pitchFamily="34" charset="0"/>
              </a:rPr>
              <a:t> </a:t>
            </a:r>
            <a:r>
              <a:rPr kumimoji="0" lang="en-GB" sz="1600" b="0" i="1" u="none" strike="noStrike" kern="0" cap="none" spc="0" normalizeH="0" baseline="0" noProof="0" dirty="0">
                <a:ln>
                  <a:noFill/>
                </a:ln>
                <a:solidFill>
                  <a:srgbClr val="669900"/>
                </a:solidFill>
                <a:effectLst/>
                <a:uLnTx/>
                <a:uFillTx/>
                <a:latin typeface="Arial"/>
                <a:ea typeface="+mn-ea"/>
                <a:cs typeface="+mn-cs"/>
              </a:rPr>
              <a:t>did not lead to the a</a:t>
            </a:r>
            <a:r>
              <a:rPr kumimoji="0" lang="en-GB" sz="1600" b="0" i="1" u="none" strike="noStrike" kern="1200" cap="none" spc="0" normalizeH="0" baseline="0" noProof="0" dirty="0">
                <a:ln>
                  <a:noFill/>
                </a:ln>
                <a:solidFill>
                  <a:srgbClr val="669900"/>
                </a:solidFill>
                <a:effectLst/>
                <a:uLnTx/>
                <a:uFillTx/>
                <a:latin typeface="Arial"/>
                <a:ea typeface="+mn-ea"/>
                <a:cs typeface="+mn-cs"/>
              </a:rPr>
              <a:t>dverse events and toxicity previously seen in single/dual PPAR agonists</a:t>
            </a:r>
          </a:p>
        </p:txBody>
      </p:sp>
      <p:pic>
        <p:nvPicPr>
          <p:cNvPr id="1134" name="Image 1144">
            <a:extLst>
              <a:ext uri="{FF2B5EF4-FFF2-40B4-BE49-F238E27FC236}">
                <a16:creationId xmlns:a16="http://schemas.microsoft.com/office/drawing/2014/main" id="{EB7C30AB-C508-4AB5-B563-33F9B2F3C11E}"/>
              </a:ext>
            </a:extLst>
          </p:cNvPr>
          <p:cNvPicPr/>
          <p:nvPr/>
        </p:nvPicPr>
        <p:blipFill>
          <a:blip r:embed="rId7" cstate="print"/>
          <a:stretch>
            <a:fillRect/>
          </a:stretch>
        </p:blipFill>
        <p:spPr>
          <a:xfrm rot="5400000">
            <a:off x="7068485" y="749890"/>
            <a:ext cx="1883432" cy="3456383"/>
          </a:xfrm>
          <a:prstGeom prst="rect">
            <a:avLst/>
          </a:prstGeom>
          <a:ln w="6350">
            <a:noFill/>
          </a:ln>
        </p:spPr>
      </p:pic>
      <p:sp>
        <p:nvSpPr>
          <p:cNvPr id="1141" name="Espace réservé du contenu 2">
            <a:extLst>
              <a:ext uri="{FF2B5EF4-FFF2-40B4-BE49-F238E27FC236}">
                <a16:creationId xmlns:a16="http://schemas.microsoft.com/office/drawing/2014/main" id="{A5673B4A-9416-44EB-B8CC-02F19B940E20}"/>
              </a:ext>
            </a:extLst>
          </p:cNvPr>
          <p:cNvSpPr txBox="1">
            <a:spLocks/>
          </p:cNvSpPr>
          <p:nvPr/>
        </p:nvSpPr>
        <p:spPr bwMode="auto">
          <a:xfrm>
            <a:off x="6049745" y="1331565"/>
            <a:ext cx="4254545" cy="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36000" bIns="108000" numCol="1" anchor="b" anchorCtr="0" compatLnSpc="1">
            <a:prstTxWarp prst="textNoShape">
              <a:avLst/>
            </a:prstTxWarp>
            <a:noAutofit/>
          </a:bodyPr>
          <a:lstStyle>
            <a:lvl1pPr marL="266700" indent="-266700" algn="l" defTabSz="1076190" rtl="0" eaLnBrk="0" fontAlgn="base" hangingPunct="0">
              <a:spcBef>
                <a:spcPct val="50000"/>
              </a:spcBef>
              <a:spcAft>
                <a:spcPct val="0"/>
              </a:spcAft>
              <a:buClr>
                <a:srgbClr val="669800"/>
              </a:buClr>
              <a:buFont typeface="Wingdings 3" panose="05040102010807070707" pitchFamily="18" charset="2"/>
              <a:buChar char="u"/>
              <a:defRPr sz="1600" b="1">
                <a:solidFill>
                  <a:schemeClr val="tx1">
                    <a:lumMod val="75000"/>
                    <a:lumOff val="25000"/>
                  </a:schemeClr>
                </a:solidFill>
                <a:latin typeface="+mn-lt"/>
                <a:ea typeface="+mn-ea"/>
                <a:cs typeface="+mn-cs"/>
              </a:defRPr>
            </a:lvl1pPr>
            <a:lvl2pPr marL="542925" indent="-276225" algn="l" defTabSz="1076190" rtl="0" eaLnBrk="0" fontAlgn="base" hangingPunct="0">
              <a:spcBef>
                <a:spcPct val="50000"/>
              </a:spcBef>
              <a:spcAft>
                <a:spcPct val="0"/>
              </a:spcAft>
              <a:buClr>
                <a:srgbClr val="669800"/>
              </a:buClr>
              <a:buSzPct val="100000"/>
              <a:buFont typeface="Arial" panose="020B0604020202020204" pitchFamily="34" charset="0"/>
              <a:buChar char="–"/>
              <a:defRPr sz="1400" b="0">
                <a:solidFill>
                  <a:schemeClr val="tx1">
                    <a:lumMod val="75000"/>
                    <a:lumOff val="25000"/>
                  </a:schemeClr>
                </a:solidFill>
                <a:latin typeface="+mn-lt"/>
              </a:defRPr>
            </a:lvl2pPr>
            <a:lvl3pPr marL="809625" indent="-266700" algn="l" defTabSz="1076190" rtl="0" eaLnBrk="0" fontAlgn="base" hangingPunct="0">
              <a:spcBef>
                <a:spcPct val="50000"/>
              </a:spcBef>
              <a:spcAft>
                <a:spcPct val="0"/>
              </a:spcAft>
              <a:buClr>
                <a:srgbClr val="669800"/>
              </a:buClr>
              <a:buSzPct val="80000"/>
              <a:buFont typeface="Wingdings" panose="05000000000000000000" pitchFamily="2" charset="2"/>
              <a:buChar char="l"/>
              <a:defRPr sz="1400" b="0">
                <a:solidFill>
                  <a:schemeClr val="tx1">
                    <a:lumMod val="75000"/>
                    <a:lumOff val="25000"/>
                  </a:schemeClr>
                </a:solidFill>
                <a:latin typeface="+mn-lt"/>
              </a:defRPr>
            </a:lvl3pPr>
            <a:lvl4pPr marL="1076325" indent="-266700" algn="l" defTabSz="1076190" rtl="0" eaLnBrk="0" fontAlgn="base" hangingPunct="0">
              <a:spcBef>
                <a:spcPct val="50000"/>
              </a:spcBef>
              <a:spcAft>
                <a:spcPct val="0"/>
              </a:spcAft>
              <a:buClr>
                <a:srgbClr val="669800"/>
              </a:buClr>
              <a:buSzPct val="100000"/>
              <a:buFont typeface="Arial" panose="020B0604020202020204" pitchFamily="34" charset="0"/>
              <a:buChar char="–"/>
              <a:defRPr sz="1400" b="0">
                <a:solidFill>
                  <a:schemeClr val="tx1">
                    <a:lumMod val="75000"/>
                    <a:lumOff val="25000"/>
                  </a:schemeClr>
                </a:solidFill>
                <a:latin typeface="+mn-lt"/>
              </a:defRPr>
            </a:lvl4pPr>
            <a:lvl5pPr marL="5102712" indent="-306233" algn="l" defTabSz="1076190" rtl="0" eaLnBrk="0" fontAlgn="base" hangingPunct="0">
              <a:spcBef>
                <a:spcPct val="50000"/>
              </a:spcBef>
              <a:spcAft>
                <a:spcPct val="0"/>
              </a:spcAft>
              <a:buSzPct val="100000"/>
              <a:buChar char="-"/>
              <a:defRPr sz="1600" b="1">
                <a:solidFill>
                  <a:schemeClr val="tx1"/>
                </a:solidFill>
                <a:latin typeface="+mn-lt"/>
              </a:defRPr>
            </a:lvl5pPr>
            <a:lvl6pPr marL="5606684" indent="-306233" algn="l" defTabSz="1076190" rtl="0" eaLnBrk="0" fontAlgn="base" hangingPunct="0">
              <a:spcBef>
                <a:spcPct val="50000"/>
              </a:spcBef>
              <a:spcAft>
                <a:spcPct val="0"/>
              </a:spcAft>
              <a:buSzPct val="100000"/>
              <a:buChar char="-"/>
              <a:defRPr sz="1764" b="1">
                <a:solidFill>
                  <a:schemeClr val="tx1"/>
                </a:solidFill>
                <a:latin typeface="+mn-lt"/>
              </a:defRPr>
            </a:lvl6pPr>
            <a:lvl7pPr marL="6110655" indent="-306233" algn="l" defTabSz="1076190" rtl="0" eaLnBrk="0" fontAlgn="base" hangingPunct="0">
              <a:spcBef>
                <a:spcPct val="50000"/>
              </a:spcBef>
              <a:spcAft>
                <a:spcPct val="0"/>
              </a:spcAft>
              <a:buSzPct val="100000"/>
              <a:buChar char="-"/>
              <a:defRPr sz="1764" b="1">
                <a:solidFill>
                  <a:schemeClr val="tx1"/>
                </a:solidFill>
                <a:latin typeface="+mn-lt"/>
              </a:defRPr>
            </a:lvl7pPr>
            <a:lvl8pPr marL="6614627" indent="-306233" algn="l" defTabSz="1076190" rtl="0" eaLnBrk="0" fontAlgn="base" hangingPunct="0">
              <a:spcBef>
                <a:spcPct val="50000"/>
              </a:spcBef>
              <a:spcAft>
                <a:spcPct val="0"/>
              </a:spcAft>
              <a:buSzPct val="100000"/>
              <a:buChar char="-"/>
              <a:defRPr sz="1764" b="1">
                <a:solidFill>
                  <a:schemeClr val="tx1"/>
                </a:solidFill>
                <a:latin typeface="+mn-lt"/>
              </a:defRPr>
            </a:lvl8pPr>
            <a:lvl9pPr marL="7118598" indent="-306233" algn="l" defTabSz="1076190" rtl="0" eaLnBrk="0" fontAlgn="base" hangingPunct="0">
              <a:spcBef>
                <a:spcPct val="50000"/>
              </a:spcBef>
              <a:spcAft>
                <a:spcPct val="0"/>
              </a:spcAft>
              <a:buSzPct val="100000"/>
              <a:buChar char="-"/>
              <a:defRPr sz="1764" b="1">
                <a:solidFill>
                  <a:schemeClr val="tx1"/>
                </a:solidFill>
                <a:latin typeface="+mn-lt"/>
              </a:defRPr>
            </a:lvl9pPr>
          </a:lstStyle>
          <a:p>
            <a:pPr marL="0" marR="0" lvl="0" indent="0" defTabSz="1076190" rtl="0" eaLnBrk="0" fontAlgn="base" latinLnBrk="0" hangingPunct="0">
              <a:lnSpc>
                <a:spcPct val="100000"/>
              </a:lnSpc>
              <a:spcBef>
                <a:spcPct val="0"/>
              </a:spcBef>
              <a:spcAft>
                <a:spcPct val="0"/>
              </a:spcAft>
              <a:buClr>
                <a:srgbClr val="669800"/>
              </a:buClr>
              <a:buSzTx/>
              <a:buFont typeface="Wingdings 3" panose="05040102010807070707" pitchFamily="18" charset="2"/>
              <a:buNone/>
              <a:tabLst/>
              <a:defRPr/>
            </a:pPr>
            <a:r>
              <a:rPr kumimoji="0" lang="en-GB" sz="1600" b="1" i="0" u="none" strike="noStrike" kern="1200" cap="none" spc="0" normalizeH="0" baseline="0" noProof="0" dirty="0">
                <a:ln>
                  <a:noFill/>
                </a:ln>
                <a:solidFill>
                  <a:srgbClr val="385723"/>
                </a:solidFill>
                <a:effectLst/>
                <a:uLnTx/>
                <a:uFillTx/>
                <a:latin typeface="Arial"/>
                <a:ea typeface="+mn-ea"/>
                <a:cs typeface="+mn-cs"/>
              </a:rPr>
              <a:t>… that </a:t>
            </a:r>
            <a:r>
              <a:rPr lang="en-GB" dirty="0">
                <a:solidFill>
                  <a:srgbClr val="385723"/>
                </a:solidFill>
                <a:latin typeface="Arial"/>
              </a:rPr>
              <a:t>engages</a:t>
            </a:r>
            <a:r>
              <a:rPr kumimoji="0" lang="en-GB" sz="1600" b="1" i="0" u="none" strike="noStrike" kern="1200" cap="none" spc="0" normalizeH="0" baseline="0" noProof="0" dirty="0">
                <a:ln>
                  <a:noFill/>
                </a:ln>
                <a:solidFill>
                  <a:srgbClr val="385723"/>
                </a:solidFill>
                <a:effectLst/>
                <a:uLnTx/>
                <a:uFillTx/>
                <a:latin typeface="Arial"/>
                <a:ea typeface="+mn-ea"/>
                <a:cs typeface="+mn-cs"/>
              </a:rPr>
              <a:t> PPAR</a:t>
            </a:r>
            <a:r>
              <a:rPr kumimoji="0" lang="el-GR" sz="1600" b="1" i="0" u="none" strike="noStrike" kern="1200" cap="none" spc="0" normalizeH="0" baseline="0" noProof="0" dirty="0">
                <a:ln>
                  <a:noFill/>
                </a:ln>
                <a:solidFill>
                  <a:srgbClr val="385723"/>
                </a:solidFill>
                <a:effectLst/>
                <a:uLnTx/>
                <a:uFillTx/>
                <a:latin typeface="Arial"/>
                <a:ea typeface="+mn-ea"/>
                <a:cs typeface="+mn-cs"/>
              </a:rPr>
              <a:t>γ</a:t>
            </a:r>
            <a:r>
              <a:rPr kumimoji="0" lang="en-US" sz="1600" b="1" i="0" u="none" strike="noStrike" kern="1200" cap="none" spc="0" normalizeH="0" baseline="0" noProof="0" dirty="0">
                <a:ln>
                  <a:noFill/>
                </a:ln>
                <a:solidFill>
                  <a:srgbClr val="385723"/>
                </a:solidFill>
                <a:effectLst/>
                <a:uLnTx/>
                <a:uFillTx/>
                <a:latin typeface="Arial"/>
                <a:ea typeface="+mn-ea"/>
                <a:cs typeface="+mn-cs"/>
              </a:rPr>
              <a:t> differently</a:t>
            </a:r>
            <a:endParaRPr kumimoji="0" lang="en-GB" sz="1600" b="1" i="0" u="none" strike="noStrike" kern="1200" cap="none" spc="0" normalizeH="0" baseline="0" noProof="0" dirty="0">
              <a:ln>
                <a:noFill/>
              </a:ln>
              <a:solidFill>
                <a:srgbClr val="385723"/>
              </a:solidFill>
              <a:effectLst/>
              <a:uLnTx/>
              <a:uFillTx/>
              <a:latin typeface="Arial"/>
              <a:ea typeface="+mn-ea"/>
              <a:cs typeface="+mn-cs"/>
            </a:endParaRPr>
          </a:p>
        </p:txBody>
      </p:sp>
      <p:sp>
        <p:nvSpPr>
          <p:cNvPr id="1142" name="Espace réservé du contenu 2">
            <a:extLst>
              <a:ext uri="{FF2B5EF4-FFF2-40B4-BE49-F238E27FC236}">
                <a16:creationId xmlns:a16="http://schemas.microsoft.com/office/drawing/2014/main" id="{D9F9D5C9-7220-4797-AA69-A09A96845D49}"/>
              </a:ext>
            </a:extLst>
          </p:cNvPr>
          <p:cNvSpPr txBox="1">
            <a:spLocks/>
          </p:cNvSpPr>
          <p:nvPr/>
        </p:nvSpPr>
        <p:spPr>
          <a:xfrm>
            <a:off x="6210002" y="3547681"/>
            <a:ext cx="4655355" cy="531549"/>
          </a:xfrm>
          <a:prstGeom prst="rect">
            <a:avLst/>
          </a:prstGeom>
        </p:spPr>
        <p:txBody>
          <a:bodyPr lIns="36000" tIns="36000" rIns="36000" bIns="36000">
            <a:noAutofit/>
          </a:bodyPr>
          <a:lstStyle>
            <a:lvl1pPr marL="251415" indent="-251415" algn="l" defTabSz="1014511" rtl="0" eaLnBrk="0" fontAlgn="base" hangingPunct="0">
              <a:spcBef>
                <a:spcPct val="50000"/>
              </a:spcBef>
              <a:spcAft>
                <a:spcPct val="0"/>
              </a:spcAft>
              <a:buClr>
                <a:srgbClr val="669800"/>
              </a:buClr>
              <a:buFont typeface="Wingdings 3" panose="05040102010807070707" pitchFamily="18" charset="2"/>
              <a:buChar char="u"/>
              <a:defRPr sz="1508" b="1">
                <a:solidFill>
                  <a:schemeClr val="tx1">
                    <a:lumMod val="75000"/>
                    <a:lumOff val="25000"/>
                  </a:schemeClr>
                </a:solidFill>
                <a:latin typeface="+mn-lt"/>
                <a:ea typeface="+mn-ea"/>
                <a:cs typeface="+mn-cs"/>
              </a:defRPr>
            </a:lvl1pPr>
            <a:lvl2pPr marL="511808" indent="-260394" algn="l" defTabSz="1014511" rtl="0" eaLnBrk="0" fontAlgn="base" hangingPunct="0">
              <a:spcBef>
                <a:spcPct val="50000"/>
              </a:spcBef>
              <a:spcAft>
                <a:spcPct val="0"/>
              </a:spcAft>
              <a:buClr>
                <a:srgbClr val="669800"/>
              </a:buClr>
              <a:buSzPct val="100000"/>
              <a:buFont typeface="Arial" panose="020B0604020202020204" pitchFamily="34" charset="0"/>
              <a:buChar char="–"/>
              <a:defRPr sz="1319" b="0">
                <a:solidFill>
                  <a:schemeClr val="tx1">
                    <a:lumMod val="75000"/>
                    <a:lumOff val="25000"/>
                  </a:schemeClr>
                </a:solidFill>
                <a:latin typeface="+mn-lt"/>
              </a:defRPr>
            </a:lvl2pPr>
            <a:lvl3pPr marL="763223" indent="-251415" algn="l" defTabSz="1014511" rtl="0" eaLnBrk="0" fontAlgn="base" hangingPunct="0">
              <a:spcBef>
                <a:spcPct val="50000"/>
              </a:spcBef>
              <a:spcAft>
                <a:spcPct val="0"/>
              </a:spcAft>
              <a:buClr>
                <a:srgbClr val="669800"/>
              </a:buClr>
              <a:buSzPct val="80000"/>
              <a:buFont typeface="Wingdings" panose="05000000000000000000" pitchFamily="2" charset="2"/>
              <a:buChar char="l"/>
              <a:defRPr sz="1319" b="0">
                <a:solidFill>
                  <a:schemeClr val="tx1">
                    <a:lumMod val="75000"/>
                    <a:lumOff val="25000"/>
                  </a:schemeClr>
                </a:solidFill>
                <a:latin typeface="+mn-lt"/>
              </a:defRPr>
            </a:lvl3pPr>
            <a:lvl4pPr marL="1014637" indent="-251415" algn="l" defTabSz="1014511" rtl="0" eaLnBrk="0" fontAlgn="base" hangingPunct="0">
              <a:spcBef>
                <a:spcPct val="50000"/>
              </a:spcBef>
              <a:spcAft>
                <a:spcPct val="0"/>
              </a:spcAft>
              <a:buClr>
                <a:srgbClr val="669800"/>
              </a:buClr>
              <a:buSzPct val="100000"/>
              <a:buFont typeface="Arial" panose="020B0604020202020204" pitchFamily="34" charset="0"/>
              <a:buChar char="–"/>
              <a:defRPr sz="1319" b="0">
                <a:solidFill>
                  <a:schemeClr val="tx1">
                    <a:lumMod val="75000"/>
                    <a:lumOff val="25000"/>
                  </a:schemeClr>
                </a:solidFill>
                <a:latin typeface="+mn-lt"/>
              </a:defRPr>
            </a:lvl4pPr>
            <a:lvl5pPr marL="4810260" indent="-288681" algn="l" defTabSz="1014511" rtl="0" eaLnBrk="0" fontAlgn="base" hangingPunct="0">
              <a:spcBef>
                <a:spcPct val="50000"/>
              </a:spcBef>
              <a:spcAft>
                <a:spcPct val="0"/>
              </a:spcAft>
              <a:buSzPct val="100000"/>
              <a:buChar char="-"/>
              <a:defRPr sz="1508" b="1">
                <a:solidFill>
                  <a:schemeClr val="tx1"/>
                </a:solidFill>
                <a:latin typeface="+mn-lt"/>
              </a:defRPr>
            </a:lvl5pPr>
            <a:lvl6pPr marL="5285348" indent="-288681" algn="l" defTabSz="1014511" rtl="0" eaLnBrk="0" fontAlgn="base" hangingPunct="0">
              <a:spcBef>
                <a:spcPct val="50000"/>
              </a:spcBef>
              <a:spcAft>
                <a:spcPct val="0"/>
              </a:spcAft>
              <a:buSzPct val="100000"/>
              <a:buChar char="-"/>
              <a:defRPr sz="1663" b="1">
                <a:solidFill>
                  <a:schemeClr val="tx1"/>
                </a:solidFill>
                <a:latin typeface="+mn-lt"/>
              </a:defRPr>
            </a:lvl6pPr>
            <a:lvl7pPr marL="5760435" indent="-288681" algn="l" defTabSz="1014511" rtl="0" eaLnBrk="0" fontAlgn="base" hangingPunct="0">
              <a:spcBef>
                <a:spcPct val="50000"/>
              </a:spcBef>
              <a:spcAft>
                <a:spcPct val="0"/>
              </a:spcAft>
              <a:buSzPct val="100000"/>
              <a:buChar char="-"/>
              <a:defRPr sz="1663" b="1">
                <a:solidFill>
                  <a:schemeClr val="tx1"/>
                </a:solidFill>
                <a:latin typeface="+mn-lt"/>
              </a:defRPr>
            </a:lvl7pPr>
            <a:lvl8pPr marL="6235523" indent="-288681" algn="l" defTabSz="1014511" rtl="0" eaLnBrk="0" fontAlgn="base" hangingPunct="0">
              <a:spcBef>
                <a:spcPct val="50000"/>
              </a:spcBef>
              <a:spcAft>
                <a:spcPct val="0"/>
              </a:spcAft>
              <a:buSzPct val="100000"/>
              <a:buChar char="-"/>
              <a:defRPr sz="1663" b="1">
                <a:solidFill>
                  <a:schemeClr val="tx1"/>
                </a:solidFill>
                <a:latin typeface="+mn-lt"/>
              </a:defRPr>
            </a:lvl8pPr>
            <a:lvl9pPr marL="6710609" indent="-288681" algn="l" defTabSz="1014511" rtl="0" eaLnBrk="0" fontAlgn="base" hangingPunct="0">
              <a:spcBef>
                <a:spcPct val="50000"/>
              </a:spcBef>
              <a:spcAft>
                <a:spcPct val="0"/>
              </a:spcAft>
              <a:buSzPct val="100000"/>
              <a:buChar char="-"/>
              <a:defRPr sz="1663" b="1">
                <a:solidFill>
                  <a:schemeClr val="tx1"/>
                </a:solidFill>
                <a:latin typeface="+mn-lt"/>
              </a:defRPr>
            </a:lvl9pPr>
          </a:lstStyle>
          <a:p>
            <a:pPr marL="251415" marR="0" lvl="0" indent="-251415" algn="l" defTabSz="1014511" rtl="0" eaLnBrk="0" fontAlgn="base" latinLnBrk="0" hangingPunct="0">
              <a:lnSpc>
                <a:spcPct val="100000"/>
              </a:lnSpc>
              <a:spcBef>
                <a:spcPts val="800"/>
              </a:spcBef>
              <a:spcAft>
                <a:spcPts val="400"/>
              </a:spcAft>
              <a:buClr>
                <a:srgbClr val="669800"/>
              </a:buClr>
              <a:buSzTx/>
              <a:buFont typeface="Wingdings 3" panose="05040102010807070707" pitchFamily="18" charset="2"/>
              <a:buChar char="u"/>
              <a:tabLst/>
              <a:defRPr/>
            </a:pPr>
            <a:r>
              <a:rPr kumimoji="0" lang="en-GB" sz="1400" b="0" i="0" u="none" strike="noStrike" kern="1200" cap="none" spc="0" normalizeH="0" baseline="0" noProof="0" dirty="0">
                <a:ln>
                  <a:noFill/>
                </a:ln>
                <a:solidFill>
                  <a:prstClr val="black"/>
                </a:solidFill>
                <a:effectLst/>
                <a:uLnTx/>
                <a:uFillTx/>
                <a:latin typeface="Arial (body)"/>
                <a:ea typeface="+mn-ea"/>
                <a:cs typeface="+mn-cs"/>
              </a:rPr>
              <a:t>Induces different coactivator recruitment</a:t>
            </a:r>
            <a:r>
              <a:rPr kumimoji="0" lang="fr-FR" sz="1400" b="0" i="1" u="none" strike="noStrike" kern="1200" cap="none" spc="0" normalizeH="0" baseline="30000" noProof="0" dirty="0">
                <a:ln>
                  <a:noFill/>
                </a:ln>
                <a:solidFill>
                  <a:prstClr val="black"/>
                </a:solidFill>
                <a:effectLst/>
                <a:uLnTx/>
                <a:uFillTx/>
                <a:latin typeface="Arial"/>
                <a:ea typeface="+mn-ea"/>
                <a:cs typeface="+mn-cs"/>
              </a:rPr>
              <a:t>^^</a:t>
            </a:r>
            <a:endParaRPr kumimoji="0" lang="en-GB" sz="1400" b="0" i="0" u="none" strike="noStrike" kern="1200" cap="none" spc="0" normalizeH="0" baseline="0" noProof="0" dirty="0">
              <a:ln>
                <a:noFill/>
              </a:ln>
              <a:solidFill>
                <a:prstClr val="black"/>
              </a:solidFill>
              <a:effectLst/>
              <a:uLnTx/>
              <a:uFillTx/>
              <a:latin typeface="Arial (body)"/>
              <a:ea typeface="+mn-ea"/>
              <a:cs typeface="+mn-cs"/>
            </a:endParaRPr>
          </a:p>
        </p:txBody>
      </p:sp>
      <p:sp>
        <p:nvSpPr>
          <p:cNvPr id="1143" name="ZoneTexte 2">
            <a:extLst>
              <a:ext uri="{FF2B5EF4-FFF2-40B4-BE49-F238E27FC236}">
                <a16:creationId xmlns:a16="http://schemas.microsoft.com/office/drawing/2014/main" id="{578ED746-EC51-486C-BEB8-20B60607FBCF}"/>
              </a:ext>
            </a:extLst>
          </p:cNvPr>
          <p:cNvSpPr txBox="1"/>
          <p:nvPr/>
        </p:nvSpPr>
        <p:spPr>
          <a:xfrm>
            <a:off x="9279310" y="2895996"/>
            <a:ext cx="1259169" cy="307777"/>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err="1">
                <a:ln>
                  <a:noFill/>
                </a:ln>
                <a:solidFill>
                  <a:srgbClr val="6D9C0B"/>
                </a:solidFill>
                <a:effectLst/>
                <a:uLnTx/>
                <a:uFillTx/>
                <a:latin typeface="Arial"/>
                <a:ea typeface="+mn-ea"/>
                <a:cs typeface="+mn-cs"/>
              </a:rPr>
              <a:t>Lanifibranor</a:t>
            </a:r>
            <a:endParaRPr kumimoji="0" lang="el-GR" sz="1400" b="1" i="0" u="none" strike="noStrike" kern="1200" cap="none" spc="0" normalizeH="0" baseline="0" noProof="0" dirty="0">
              <a:ln>
                <a:noFill/>
              </a:ln>
              <a:solidFill>
                <a:srgbClr val="6D9C0B"/>
              </a:solidFill>
              <a:effectLst/>
              <a:uLnTx/>
              <a:uFillTx/>
              <a:latin typeface="Arial"/>
              <a:ea typeface="+mn-ea"/>
              <a:cs typeface="+mn-cs"/>
            </a:endParaRPr>
          </a:p>
        </p:txBody>
      </p:sp>
      <p:sp>
        <p:nvSpPr>
          <p:cNvPr id="1144" name="ZoneTexte 2">
            <a:extLst>
              <a:ext uri="{FF2B5EF4-FFF2-40B4-BE49-F238E27FC236}">
                <a16:creationId xmlns:a16="http://schemas.microsoft.com/office/drawing/2014/main" id="{DE6211E9-5E7E-42A0-83EE-C1954E5A82C8}"/>
              </a:ext>
            </a:extLst>
          </p:cNvPr>
          <p:cNvSpPr txBox="1"/>
          <p:nvPr/>
        </p:nvSpPr>
        <p:spPr>
          <a:xfrm>
            <a:off x="9277162" y="2364656"/>
            <a:ext cx="1346555" cy="307777"/>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6D9C0B"/>
                </a:solidFill>
                <a:effectLst/>
                <a:uLnTx/>
                <a:uFillTx/>
                <a:latin typeface="Arial"/>
                <a:ea typeface="+mn-ea"/>
                <a:cs typeface="+mn-cs"/>
              </a:rPr>
              <a:t>Rosiglitazone</a:t>
            </a:r>
            <a:endParaRPr kumimoji="0" lang="el-GR" sz="1400" b="1" i="0" u="none" strike="noStrike" kern="1200" cap="none" spc="0" normalizeH="0" baseline="0" noProof="0" dirty="0">
              <a:ln>
                <a:noFill/>
              </a:ln>
              <a:solidFill>
                <a:srgbClr val="6D9C0B"/>
              </a:solidFill>
              <a:effectLst/>
              <a:uLnTx/>
              <a:uFillTx/>
              <a:latin typeface="Arial"/>
              <a:ea typeface="+mn-ea"/>
              <a:cs typeface="+mn-cs"/>
            </a:endParaRPr>
          </a:p>
        </p:txBody>
      </p:sp>
      <p:sp>
        <p:nvSpPr>
          <p:cNvPr id="2" name="Espace réservé du pied de page 1"/>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fr-FR"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Corporate Presentation | December 2024</a:t>
            </a:r>
            <a:endParaRPr kumimoji="0" lang="fr-FR" altLang="fr-FR"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graphicFrame>
        <p:nvGraphicFramePr>
          <p:cNvPr id="3" name="Tableau 17">
            <a:extLst>
              <a:ext uri="{FF2B5EF4-FFF2-40B4-BE49-F238E27FC236}">
                <a16:creationId xmlns:a16="http://schemas.microsoft.com/office/drawing/2014/main" id="{1EB5F8AF-9ED2-00AF-0334-78B9D8B9FC82}"/>
              </a:ext>
            </a:extLst>
          </p:cNvPr>
          <p:cNvGraphicFramePr>
            <a:graphicFrameLocks noGrp="1"/>
          </p:cNvGraphicFramePr>
          <p:nvPr>
            <p:extLst>
              <p:ext uri="{D42A27DB-BD31-4B8C-83A1-F6EECF244321}">
                <p14:modId xmlns:p14="http://schemas.microsoft.com/office/powerpoint/2010/main" val="283428742"/>
              </p:ext>
            </p:extLst>
          </p:nvPr>
        </p:nvGraphicFramePr>
        <p:xfrm>
          <a:off x="305346" y="4703214"/>
          <a:ext cx="10081668" cy="2071488"/>
        </p:xfrm>
        <a:graphic>
          <a:graphicData uri="http://schemas.openxmlformats.org/drawingml/2006/table">
            <a:tbl>
              <a:tblPr/>
              <a:tblGrid>
                <a:gridCol w="2520697">
                  <a:extLst>
                    <a:ext uri="{9D8B030D-6E8A-4147-A177-3AD203B41FA5}">
                      <a16:colId xmlns:a16="http://schemas.microsoft.com/office/drawing/2014/main" val="20000"/>
                    </a:ext>
                  </a:extLst>
                </a:gridCol>
                <a:gridCol w="1944538">
                  <a:extLst>
                    <a:ext uri="{9D8B030D-6E8A-4147-A177-3AD203B41FA5}">
                      <a16:colId xmlns:a16="http://schemas.microsoft.com/office/drawing/2014/main" val="20001"/>
                    </a:ext>
                  </a:extLst>
                </a:gridCol>
                <a:gridCol w="3600996">
                  <a:extLst>
                    <a:ext uri="{9D8B030D-6E8A-4147-A177-3AD203B41FA5}">
                      <a16:colId xmlns:a16="http://schemas.microsoft.com/office/drawing/2014/main" val="20002"/>
                    </a:ext>
                  </a:extLst>
                </a:gridCol>
                <a:gridCol w="2015437">
                  <a:extLst>
                    <a:ext uri="{9D8B030D-6E8A-4147-A177-3AD203B41FA5}">
                      <a16:colId xmlns:a16="http://schemas.microsoft.com/office/drawing/2014/main" val="20003"/>
                    </a:ext>
                  </a:extLst>
                </a:gridCol>
              </a:tblGrid>
              <a:tr h="265296">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sz="1600" b="1" i="0" u="none" strike="noStrike" cap="none" normalizeH="0" baseline="0" dirty="0">
                          <a:ln>
                            <a:noFill/>
                          </a:ln>
                          <a:solidFill>
                            <a:schemeClr val="bg1"/>
                          </a:solidFill>
                          <a:effectLst/>
                          <a:latin typeface="Arial" pitchFamily="34" charset="0"/>
                          <a:ea typeface="MS PGothic" pitchFamily="34" charset="-128"/>
                          <a:cs typeface="Arial" pitchFamily="34" charset="0"/>
                        </a:rPr>
                        <a:t>Organ</a:t>
                      </a:r>
                    </a:p>
                  </a:txBody>
                  <a:tcPr marL="108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a:noFill/>
                    </a:lnTlToBr>
                    <a:lnBlToTr>
                      <a:noFill/>
                    </a:lnBlToTr>
                    <a:solidFill>
                      <a:srgbClr val="669900"/>
                    </a:solidFill>
                  </a:tcPr>
                </a:tc>
                <a:tc>
                  <a:txBody>
                    <a:bodyPr/>
                    <a:lstStyle/>
                    <a:p>
                      <a:pPr marL="166688" marR="0" lvl="1" indent="-166688" algn="ctr" defTabSz="914400" rtl="0" eaLnBrk="0" fontAlgn="base" latinLnBrk="0" hangingPunct="0">
                        <a:lnSpc>
                          <a:spcPct val="100000"/>
                        </a:lnSpc>
                        <a:spcBef>
                          <a:spcPts val="0"/>
                        </a:spcBef>
                        <a:spcAft>
                          <a:spcPts val="0"/>
                        </a:spcAft>
                        <a:buClr>
                          <a:srgbClr val="99FF33"/>
                        </a:buClr>
                        <a:buSzPct val="140000"/>
                        <a:buFont typeface="Wingdings" pitchFamily="2" charset="2"/>
                        <a:buNone/>
                        <a:tabLst/>
                      </a:pPr>
                      <a:r>
                        <a:rPr kumimoji="0" lang="en-US" sz="1600" b="1" i="0" u="none" strike="noStrike" cap="none" normalizeH="0" baseline="0" dirty="0">
                          <a:ln>
                            <a:noFill/>
                          </a:ln>
                          <a:solidFill>
                            <a:schemeClr val="bg1"/>
                          </a:solidFill>
                          <a:effectLst/>
                          <a:latin typeface="Arial" pitchFamily="34" charset="0"/>
                          <a:ea typeface="MS PGothic" pitchFamily="34" charset="-128"/>
                          <a:cs typeface="Arial" pitchFamily="34" charset="0"/>
                        </a:rPr>
                        <a:t>Isoforms activated</a:t>
                      </a:r>
                    </a:p>
                  </a:txBody>
                  <a:tcPr marL="36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a:noFill/>
                    </a:lnTlToBr>
                    <a:lnBlToTr>
                      <a:noFill/>
                    </a:lnBlToTr>
                    <a:solidFill>
                      <a:srgbClr val="669900"/>
                    </a:solidFill>
                  </a:tcPr>
                </a:tc>
                <a:tc>
                  <a:txBody>
                    <a:bodyPr/>
                    <a:lstStyle/>
                    <a:p>
                      <a:pPr algn="ctr">
                        <a:spcBef>
                          <a:spcPts val="0"/>
                        </a:spcBef>
                        <a:spcAft>
                          <a:spcPts val="0"/>
                        </a:spcAft>
                      </a:pPr>
                      <a:r>
                        <a:rPr lang="fr-FR" sz="1600" b="1" dirty="0" err="1">
                          <a:solidFill>
                            <a:schemeClr val="bg1"/>
                          </a:solidFill>
                        </a:rPr>
                        <a:t>Reported</a:t>
                      </a:r>
                      <a:r>
                        <a:rPr lang="fr-FR" sz="1600" b="1" baseline="0" dirty="0">
                          <a:solidFill>
                            <a:schemeClr val="bg1"/>
                          </a:solidFill>
                        </a:rPr>
                        <a:t> </a:t>
                      </a:r>
                      <a:r>
                        <a:rPr lang="fr-FR" sz="1600" b="1" dirty="0">
                          <a:solidFill>
                            <a:schemeClr val="bg1"/>
                          </a:solidFill>
                        </a:rPr>
                        <a:t>PPAR </a:t>
                      </a:r>
                      <a:r>
                        <a:rPr lang="fr-FR" sz="1600" b="1" dirty="0" err="1">
                          <a:solidFill>
                            <a:schemeClr val="bg1"/>
                          </a:solidFill>
                        </a:rPr>
                        <a:t>side</a:t>
                      </a:r>
                      <a:r>
                        <a:rPr lang="fr-FR" sz="1600" b="1" dirty="0">
                          <a:solidFill>
                            <a:schemeClr val="bg1"/>
                          </a:solidFill>
                        </a:rPr>
                        <a:t> </a:t>
                      </a:r>
                      <a:r>
                        <a:rPr lang="fr-FR" sz="1600" b="1" dirty="0" err="1">
                          <a:solidFill>
                            <a:schemeClr val="bg1"/>
                          </a:solidFill>
                        </a:rPr>
                        <a:t>effects</a:t>
                      </a:r>
                      <a:endParaRPr lang="fr-FR" sz="1600" b="1" dirty="0">
                        <a:solidFill>
                          <a:schemeClr val="bg1"/>
                        </a:solidFill>
                      </a:endParaRPr>
                    </a:p>
                  </a:txBody>
                  <a:tcPr marL="36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rgbClr val="4B4B4D"/>
                      </a:solidFill>
                      <a:prstDash val="solid"/>
                      <a:round/>
                      <a:headEnd type="none" w="med" len="med"/>
                      <a:tailEnd type="none" w="med" len="med"/>
                    </a:lnB>
                    <a:lnTlToBr>
                      <a:noFill/>
                    </a:lnTlToBr>
                    <a:lnBlToTr>
                      <a:noFill/>
                    </a:lnBlToTr>
                    <a:solidFill>
                      <a:srgbClr val="669900"/>
                    </a:solidFill>
                  </a:tcPr>
                </a:tc>
                <a:tc>
                  <a:txBody>
                    <a:bodyPr/>
                    <a:lstStyle/>
                    <a:p>
                      <a:pPr marL="0" algn="ctr" defTabSz="1007943" rtl="0" eaLnBrk="1" latinLnBrk="0" hangingPunct="1">
                        <a:spcBef>
                          <a:spcPts val="0"/>
                        </a:spcBef>
                        <a:spcAft>
                          <a:spcPts val="0"/>
                        </a:spcAft>
                      </a:pPr>
                      <a:r>
                        <a:rPr lang="fr-FR" sz="1600" b="1" kern="1200" dirty="0" err="1">
                          <a:solidFill>
                            <a:schemeClr val="bg1"/>
                          </a:solidFill>
                          <a:latin typeface="+mn-lt"/>
                          <a:ea typeface="+mn-ea"/>
                          <a:cs typeface="+mn-cs"/>
                        </a:rPr>
                        <a:t>Lanifibranor</a:t>
                      </a:r>
                      <a:r>
                        <a:rPr lang="fr-FR" sz="1600" b="1" kern="1200" dirty="0">
                          <a:solidFill>
                            <a:schemeClr val="bg1"/>
                          </a:solidFill>
                          <a:latin typeface="+mn-lt"/>
                          <a:ea typeface="+mn-ea"/>
                          <a:cs typeface="+mn-cs"/>
                        </a:rPr>
                        <a:t> </a:t>
                      </a:r>
                      <a:r>
                        <a:rPr lang="fr-FR" sz="1600" b="1" kern="1200" dirty="0" err="1">
                          <a:solidFill>
                            <a:schemeClr val="bg1"/>
                          </a:solidFill>
                          <a:latin typeface="+mn-lt"/>
                          <a:ea typeface="+mn-ea"/>
                          <a:cs typeface="+mn-cs"/>
                        </a:rPr>
                        <a:t>effects</a:t>
                      </a:r>
                      <a:endParaRPr lang="fr-FR" sz="1600" b="1" kern="1200" dirty="0">
                        <a:solidFill>
                          <a:schemeClr val="bg1"/>
                        </a:solidFill>
                        <a:latin typeface="+mn-lt"/>
                        <a:ea typeface="+mn-ea"/>
                        <a:cs typeface="+mn-cs"/>
                      </a:endParaRPr>
                    </a:p>
                  </a:txBody>
                  <a:tcPr marL="36000" marR="36000" marT="36000" marB="36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4B4B4D"/>
                      </a:solidFill>
                      <a:prstDash val="solid"/>
                      <a:round/>
                      <a:headEnd type="none" w="med" len="med"/>
                      <a:tailEnd type="none" w="med" len="med"/>
                    </a:lnT>
                    <a:lnB w="12700" cap="flat" cmpd="sng" algn="ctr">
                      <a:solidFill>
                        <a:srgbClr val="4B4B4D"/>
                      </a:solidFill>
                      <a:prstDash val="solid"/>
                      <a:round/>
                      <a:headEnd type="none" w="med" len="med"/>
                      <a:tailEnd type="none" w="med" len="med"/>
                    </a:lnB>
                    <a:lnTlToBr>
                      <a:noFill/>
                    </a:lnTlToBr>
                    <a:lnBlToTr>
                      <a:noFill/>
                    </a:lnBlToTr>
                    <a:solidFill>
                      <a:srgbClr val="669900"/>
                    </a:solidFill>
                  </a:tcPr>
                </a:tc>
                <a:extLst>
                  <a:ext uri="{0D108BD9-81ED-4DB2-BD59-A6C34878D82A}">
                    <a16:rowId xmlns:a16="http://schemas.microsoft.com/office/drawing/2014/main" val="10000"/>
                  </a:ext>
                </a:extLst>
              </a:tr>
              <a:tr h="438912">
                <a:tc>
                  <a:txBody>
                    <a:bodyPr/>
                    <a:lstStyle/>
                    <a:p>
                      <a:pPr marL="722313" indent="-184150">
                        <a:spcBef>
                          <a:spcPts val="0"/>
                        </a:spcBef>
                        <a:spcAft>
                          <a:spcPts val="0"/>
                        </a:spcAft>
                      </a:pPr>
                      <a:r>
                        <a:rPr lang="nl-NL" sz="1400" b="1" dirty="0">
                          <a:solidFill>
                            <a:srgbClr val="669900"/>
                          </a:solidFill>
                        </a:rPr>
                        <a:t>HEART</a:t>
                      </a:r>
                    </a:p>
                  </a:txBody>
                  <a:tcPr marL="100796" marR="100796" marT="50398" marB="50398"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0" fontAlgn="base" latinLnBrk="0" hangingPunct="0">
                        <a:lnSpc>
                          <a:spcPct val="100000"/>
                        </a:lnSpc>
                        <a:spcBef>
                          <a:spcPts val="0"/>
                        </a:spcBef>
                        <a:spcAft>
                          <a:spcPts val="0"/>
                        </a:spcAft>
                        <a:buClr>
                          <a:srgbClr val="669900"/>
                        </a:buClr>
                        <a:buSzTx/>
                        <a:buFont typeface="Wingdings 3" panose="05040102010807070707" pitchFamily="18" charset="2"/>
                        <a:buNone/>
                        <a:tabLst/>
                        <a:defRPr/>
                      </a:pPr>
                      <a:r>
                        <a:rPr kumimoji="0" lang="en-GB" sz="1400" b="1" i="1" u="none" strike="noStrike" kern="1200" cap="none" spc="0" normalizeH="0" baseline="0" noProof="0" dirty="0">
                          <a:ln>
                            <a:noFill/>
                          </a:ln>
                          <a:solidFill>
                            <a:srgbClr val="ED7D31"/>
                          </a:solidFill>
                          <a:effectLst/>
                          <a:uLnTx/>
                          <a:uFillTx/>
                          <a:latin typeface="Arial"/>
                          <a:ea typeface="+mn-ea"/>
                          <a:cs typeface="+mn-cs"/>
                        </a:rPr>
                        <a:t>PPAR</a:t>
                      </a:r>
                      <a:r>
                        <a:rPr kumimoji="0" lang="el-GR" sz="1400" b="1" i="1" u="none" strike="noStrike" kern="1200" cap="none" spc="0" normalizeH="0" baseline="0" noProof="0" dirty="0">
                          <a:ln>
                            <a:noFill/>
                          </a:ln>
                          <a:solidFill>
                            <a:srgbClr val="ED7D31"/>
                          </a:solidFill>
                          <a:effectLst/>
                          <a:uLnTx/>
                          <a:uFillTx/>
                          <a:latin typeface="Arial"/>
                          <a:ea typeface="+mn-ea"/>
                          <a:cs typeface="+mn-cs"/>
                        </a:rPr>
                        <a:t>γ</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lnTlToBr>
                      <a:noFill/>
                    </a:lnTlToBr>
                    <a:lnBlToTr>
                      <a:noFill/>
                    </a:lnBlToTr>
                    <a:noFill/>
                  </a:tcPr>
                </a:tc>
                <a:tc>
                  <a:txBody>
                    <a:bodyPr/>
                    <a:lstStyle/>
                    <a:p>
                      <a:pPr marL="285750" indent="-285750" algn="l">
                        <a:spcBef>
                          <a:spcPts val="0"/>
                        </a:spcBef>
                        <a:spcAft>
                          <a:spcPts val="0"/>
                        </a:spcAft>
                        <a:buClr>
                          <a:srgbClr val="669800"/>
                        </a:buClr>
                        <a:buFont typeface="Wingdings 3" panose="05040102010807070707" pitchFamily="18" charset="2"/>
                        <a:buChar char="u"/>
                      </a:pPr>
                      <a:r>
                        <a:rPr lang="fr-FR" sz="1200" b="0" dirty="0" err="1">
                          <a:solidFill>
                            <a:schemeClr val="tx1"/>
                          </a:solidFill>
                        </a:rPr>
                        <a:t>Fluid</a:t>
                      </a:r>
                      <a:r>
                        <a:rPr lang="fr-FR" sz="1200" b="0" dirty="0">
                          <a:solidFill>
                            <a:schemeClr val="tx1"/>
                          </a:solidFill>
                        </a:rPr>
                        <a:t> </a:t>
                      </a:r>
                      <a:r>
                        <a:rPr lang="fr-FR" sz="1200" b="0" dirty="0" err="1">
                          <a:solidFill>
                            <a:schemeClr val="tx1"/>
                          </a:solidFill>
                        </a:rPr>
                        <a:t>retention</a:t>
                      </a:r>
                      <a:endParaRPr lang="fr-FR" sz="1200" b="0" dirty="0">
                        <a:solidFill>
                          <a:schemeClr val="tx1"/>
                        </a:solidFill>
                      </a:endParaRPr>
                    </a:p>
                    <a:p>
                      <a:pPr marL="285750" indent="-285750" algn="l">
                        <a:spcBef>
                          <a:spcPts val="0"/>
                        </a:spcBef>
                        <a:spcAft>
                          <a:spcPts val="0"/>
                        </a:spcAft>
                        <a:buClr>
                          <a:srgbClr val="669800"/>
                        </a:buClr>
                        <a:buFont typeface="Wingdings 3" panose="05040102010807070707" pitchFamily="18" charset="2"/>
                        <a:buChar char="u"/>
                      </a:pPr>
                      <a:r>
                        <a:rPr lang="fr-FR" sz="1200" b="0" dirty="0" err="1">
                          <a:solidFill>
                            <a:schemeClr val="tx1"/>
                          </a:solidFill>
                        </a:rPr>
                        <a:t>Cardiac</a:t>
                      </a:r>
                      <a:r>
                        <a:rPr lang="fr-FR" sz="1200" b="0" dirty="0">
                          <a:solidFill>
                            <a:schemeClr val="tx1"/>
                          </a:solidFill>
                        </a:rPr>
                        <a:t> </a:t>
                      </a:r>
                      <a:r>
                        <a:rPr lang="fr-FR" sz="1200" b="0" dirty="0" err="1">
                          <a:solidFill>
                            <a:schemeClr val="tx1"/>
                          </a:solidFill>
                        </a:rPr>
                        <a:t>hypertrophy</a:t>
                      </a:r>
                      <a:endParaRPr lang="fr-FR" sz="1200" b="0" dirty="0">
                        <a:solidFill>
                          <a:schemeClr val="tx1"/>
                        </a:solidFill>
                      </a:endParaRPr>
                    </a:p>
                  </a:txBody>
                  <a:tcPr marL="36000" marR="36000" marT="36000" marB="3600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rgbClr val="4B4B4D"/>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lnTlToBr>
                      <a:noFill/>
                    </a:lnTlToBr>
                    <a:lnBlToTr>
                      <a:noFill/>
                    </a:lnBlToTr>
                    <a:solidFill>
                      <a:srgbClr val="F9F9F9"/>
                    </a:solidFill>
                  </a:tcPr>
                </a:tc>
                <a:tc rowSpan="4">
                  <a:txBody>
                    <a:bodyPr/>
                    <a:lstStyle/>
                    <a:p>
                      <a:pPr marL="0" marR="0" lvl="0" indent="0" algn="ctr" defTabSz="1076190" rtl="0" eaLnBrk="0" fontAlgn="base" latinLnBrk="0" hangingPunct="0">
                        <a:lnSpc>
                          <a:spcPct val="100000"/>
                        </a:lnSpc>
                        <a:spcBef>
                          <a:spcPct val="50000"/>
                        </a:spcBef>
                        <a:spcAft>
                          <a:spcPct val="0"/>
                        </a:spcAft>
                        <a:buClr>
                          <a:srgbClr val="669800"/>
                        </a:buClr>
                        <a:buSzTx/>
                        <a:buFont typeface="Wingdings 3" panose="05040102010807070707" pitchFamily="18" charset="2"/>
                        <a:buNone/>
                        <a:tabLst/>
                        <a:defRPr/>
                      </a:pPr>
                      <a:r>
                        <a:rPr kumimoji="0" lang="en-US" sz="1400" b="1" i="0" u="none" strike="noStrike" kern="1200" cap="none" spc="0" normalizeH="0" baseline="0" noProof="0" dirty="0">
                          <a:ln>
                            <a:noFill/>
                          </a:ln>
                          <a:solidFill>
                            <a:schemeClr val="accent2"/>
                          </a:solidFill>
                          <a:effectLst/>
                          <a:uLnTx/>
                          <a:uFillTx/>
                          <a:latin typeface="+mn-lt"/>
                          <a:ea typeface="+mn-ea"/>
                          <a:cs typeface="+mn-cs"/>
                        </a:rPr>
                        <a:t>Adverse events and toxicity of single / dual PPAR agonists not observed in primate and rodent studies</a:t>
                      </a:r>
                      <a:endParaRPr kumimoji="0" lang="fr-FR" sz="1400" b="1" i="0" u="none" strike="noStrike" kern="1200" cap="none" spc="0" normalizeH="0" baseline="0" noProof="0" dirty="0">
                        <a:ln>
                          <a:noFill/>
                        </a:ln>
                        <a:solidFill>
                          <a:schemeClr val="accent2"/>
                        </a:solidFill>
                        <a:effectLst/>
                        <a:uLnTx/>
                        <a:uFillTx/>
                        <a:latin typeface="+mn-lt"/>
                        <a:ea typeface="+mn-ea"/>
                        <a:cs typeface="+mn-cs"/>
                      </a:endParaRPr>
                    </a:p>
                  </a:txBody>
                  <a:tcPr marL="36000" marR="36000" marT="36000" marB="36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rgbClr val="4B4B4D"/>
                      </a:solidFill>
                      <a:prstDash val="solid"/>
                      <a:round/>
                      <a:headEnd type="none" w="med" len="med"/>
                      <a:tailEnd type="none" w="med" len="med"/>
                    </a:lnT>
                    <a:lnB w="12700" cap="flat" cmpd="sng" algn="ctr">
                      <a:solidFill>
                        <a:srgbClr val="4B4B4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38912">
                <a:tc>
                  <a:txBody>
                    <a:bodyPr/>
                    <a:lstStyle/>
                    <a:p>
                      <a:pPr marL="541338" indent="-3175">
                        <a:spcBef>
                          <a:spcPts val="0"/>
                        </a:spcBef>
                        <a:spcAft>
                          <a:spcPts val="0"/>
                        </a:spcAft>
                      </a:pPr>
                      <a:r>
                        <a:rPr lang="nl-NL" sz="1400" b="1" dirty="0">
                          <a:solidFill>
                            <a:srgbClr val="669900"/>
                          </a:solidFill>
                        </a:rPr>
                        <a:t>SKELETAL MUSCLE</a:t>
                      </a:r>
                    </a:p>
                  </a:txBody>
                  <a:tcPr marL="100796" marR="100796" marT="50398" marB="503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1007943" rtl="0" eaLnBrk="1" fontAlgn="auto" latinLnBrk="0" hangingPunct="1">
                        <a:lnSpc>
                          <a:spcPct val="100000"/>
                        </a:lnSpc>
                        <a:spcBef>
                          <a:spcPts val="0"/>
                        </a:spcBef>
                        <a:spcAft>
                          <a:spcPts val="0"/>
                        </a:spcAft>
                        <a:buClr>
                          <a:srgbClr val="669900"/>
                        </a:buClr>
                        <a:buSzTx/>
                        <a:buFont typeface="Wingdings 3" panose="05040102010807070707" pitchFamily="18" charset="2"/>
                        <a:buNone/>
                        <a:tabLst/>
                        <a:defRPr/>
                      </a:pPr>
                      <a:r>
                        <a:rPr kumimoji="0" lang="en-GB" sz="1400" b="1" i="1" u="none" strike="noStrike" kern="1200" cap="none" spc="0" normalizeH="0" baseline="0" noProof="0" dirty="0">
                          <a:ln>
                            <a:noFill/>
                          </a:ln>
                          <a:solidFill>
                            <a:srgbClr val="ED7D31"/>
                          </a:solidFill>
                          <a:effectLst/>
                          <a:uLnTx/>
                          <a:uFillTx/>
                          <a:latin typeface="Arial"/>
                          <a:ea typeface="+mn-ea"/>
                          <a:cs typeface="+mn-cs"/>
                        </a:rPr>
                        <a:t>PPARα</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a:noFill/>
                    </a:lnTlToBr>
                    <a:lnBlToTr>
                      <a:noFill/>
                    </a:lnBlToTr>
                    <a:noFill/>
                  </a:tcPr>
                </a:tc>
                <a:tc>
                  <a:txBody>
                    <a:bodyPr/>
                    <a:lstStyle/>
                    <a:p>
                      <a:pPr marL="285750" marR="0" indent="-285750" algn="l" defTabSz="1007943" rtl="0" eaLnBrk="1" fontAlgn="auto" latinLnBrk="0" hangingPunct="1">
                        <a:lnSpc>
                          <a:spcPct val="100000"/>
                        </a:lnSpc>
                        <a:spcBef>
                          <a:spcPts val="0"/>
                        </a:spcBef>
                        <a:spcAft>
                          <a:spcPts val="0"/>
                        </a:spcAft>
                        <a:buClr>
                          <a:srgbClr val="669800"/>
                        </a:buClr>
                        <a:buSzTx/>
                        <a:buFont typeface="Wingdings 3" panose="05040102010807070707" pitchFamily="18" charset="2"/>
                        <a:buChar char="u"/>
                        <a:tabLst/>
                        <a:defRPr/>
                      </a:pPr>
                      <a:r>
                        <a:rPr lang="nl-NL" sz="1200" b="0" kern="1200" dirty="0" err="1">
                          <a:solidFill>
                            <a:schemeClr val="tx1"/>
                          </a:solidFill>
                          <a:latin typeface="+mn-lt"/>
                          <a:ea typeface="+mn-ea"/>
                          <a:cs typeface="+mn-cs"/>
                        </a:rPr>
                        <a:t>Myofiber</a:t>
                      </a:r>
                      <a:r>
                        <a:rPr lang="nl-NL" sz="1200" b="0" kern="1200" dirty="0">
                          <a:solidFill>
                            <a:schemeClr val="tx1"/>
                          </a:solidFill>
                          <a:latin typeface="+mn-lt"/>
                          <a:ea typeface="+mn-ea"/>
                          <a:cs typeface="+mn-cs"/>
                        </a:rPr>
                        <a:t> </a:t>
                      </a:r>
                      <a:r>
                        <a:rPr lang="nl-NL" sz="1200" b="0" kern="1200" dirty="0" err="1">
                          <a:solidFill>
                            <a:schemeClr val="tx1"/>
                          </a:solidFill>
                          <a:latin typeface="+mn-lt"/>
                          <a:ea typeface="+mn-ea"/>
                          <a:cs typeface="+mn-cs"/>
                        </a:rPr>
                        <a:t>degeneration</a:t>
                      </a:r>
                      <a:endParaRPr lang="nl-NL" sz="1200" b="0" kern="1200" dirty="0">
                        <a:solidFill>
                          <a:schemeClr val="tx1"/>
                        </a:solidFill>
                        <a:latin typeface="+mn-lt"/>
                        <a:ea typeface="+mn-ea"/>
                        <a:cs typeface="+mn-cs"/>
                      </a:endParaRPr>
                    </a:p>
                  </a:txBody>
                  <a:tcPr marL="36000" marR="36000" marT="36000" marB="3600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a:noFill/>
                    </a:lnTlToBr>
                    <a:lnBlToTr>
                      <a:noFill/>
                    </a:lnBlToTr>
                    <a:solidFill>
                      <a:srgbClr val="F9F9F9"/>
                    </a:solidFill>
                  </a:tcPr>
                </a:tc>
                <a:tc vMerge="1">
                  <a:txBody>
                    <a:bodyPr/>
                    <a:lstStyle/>
                    <a:p>
                      <a:pPr marL="0" marR="0" indent="0" algn="ctr" defTabSz="1007943" rtl="0" eaLnBrk="1" fontAlgn="auto" latinLnBrk="0" hangingPunct="1">
                        <a:lnSpc>
                          <a:spcPct val="100000"/>
                        </a:lnSpc>
                        <a:spcBef>
                          <a:spcPts val="0"/>
                        </a:spcBef>
                        <a:spcAft>
                          <a:spcPts val="0"/>
                        </a:spcAft>
                        <a:buClrTx/>
                        <a:buSzTx/>
                        <a:buFontTx/>
                        <a:buNone/>
                        <a:tabLst/>
                        <a:defRPr/>
                      </a:pPr>
                      <a:endParaRPr lang="nl-NL" sz="1400" b="1" dirty="0">
                        <a:solidFill>
                          <a:srgbClr val="669900"/>
                        </a:solidFill>
                      </a:endParaRPr>
                    </a:p>
                  </a:txBody>
                  <a:tcPr marL="36000" marR="36000" marT="36000" marB="36000" anchor="ctr">
                    <a:lnL w="12700" cap="flat" cmpd="sng" algn="ctr">
                      <a:solidFill>
                        <a:srgbClr val="669800"/>
                      </a:solidFill>
                      <a:prstDash val="sysDot"/>
                      <a:round/>
                      <a:headEnd type="none" w="med" len="med"/>
                      <a:tailEnd type="none" w="med" len="med"/>
                    </a:lnL>
                    <a:lnR w="12700" cap="flat" cmpd="sng" algn="ctr">
                      <a:solidFill>
                        <a:srgbClr val="669800"/>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38912">
                <a:tc>
                  <a:txBody>
                    <a:bodyPr/>
                    <a:lstStyle/>
                    <a:p>
                      <a:pPr marL="722313" indent="-184150">
                        <a:spcBef>
                          <a:spcPts val="0"/>
                        </a:spcBef>
                        <a:spcAft>
                          <a:spcPts val="0"/>
                        </a:spcAft>
                      </a:pPr>
                      <a:r>
                        <a:rPr lang="nl-NL" sz="1400" b="1" dirty="0">
                          <a:solidFill>
                            <a:srgbClr val="669900"/>
                          </a:solidFill>
                        </a:rPr>
                        <a:t>KIDNEY</a:t>
                      </a:r>
                    </a:p>
                  </a:txBody>
                  <a:tcPr marL="100796" marR="100796" marT="50398" marB="50398"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1007943" rtl="0" eaLnBrk="1" fontAlgn="auto" latinLnBrk="0" hangingPunct="1">
                        <a:lnSpc>
                          <a:spcPct val="100000"/>
                        </a:lnSpc>
                        <a:spcBef>
                          <a:spcPts val="0"/>
                        </a:spcBef>
                        <a:spcAft>
                          <a:spcPts val="0"/>
                        </a:spcAft>
                        <a:buClr>
                          <a:srgbClr val="669900"/>
                        </a:buClr>
                        <a:buSzTx/>
                        <a:buFont typeface="Wingdings 3" panose="05040102010807070707" pitchFamily="18" charset="2"/>
                        <a:buNone/>
                        <a:tabLst/>
                        <a:defRPr/>
                      </a:pPr>
                      <a:r>
                        <a:rPr kumimoji="0" lang="en-GB" sz="1400" b="1" i="1" u="none" strike="noStrike" kern="1200" cap="none" spc="0" normalizeH="0" baseline="0" noProof="0" dirty="0">
                          <a:ln>
                            <a:noFill/>
                          </a:ln>
                          <a:solidFill>
                            <a:srgbClr val="ED7D31"/>
                          </a:solidFill>
                          <a:effectLst/>
                          <a:uLnTx/>
                          <a:uFillTx/>
                          <a:latin typeface="Arial"/>
                          <a:ea typeface="+mn-ea"/>
                          <a:cs typeface="+mn-cs"/>
                        </a:rPr>
                        <a:t>PPARα</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a:noFill/>
                    </a:lnTlToBr>
                    <a:lnBlToTr>
                      <a:noFill/>
                    </a:lnBlToTr>
                    <a:noFill/>
                  </a:tcPr>
                </a:tc>
                <a:tc>
                  <a:txBody>
                    <a:bodyPr/>
                    <a:lstStyle/>
                    <a:p>
                      <a:pPr marL="285750" indent="-285750" algn="l" defTabSz="1007943" rtl="0" eaLnBrk="1" latinLnBrk="0" hangingPunct="1">
                        <a:spcBef>
                          <a:spcPts val="0"/>
                        </a:spcBef>
                        <a:spcAft>
                          <a:spcPts val="0"/>
                        </a:spcAft>
                        <a:buClr>
                          <a:srgbClr val="669800"/>
                        </a:buClr>
                        <a:buFont typeface="Wingdings 3" panose="05040102010807070707" pitchFamily="18" charset="2"/>
                        <a:buChar char="u"/>
                      </a:pPr>
                      <a:r>
                        <a:rPr lang="en-US" sz="1200" b="0" kern="1200" dirty="0">
                          <a:solidFill>
                            <a:schemeClr val="tx1"/>
                          </a:solidFill>
                          <a:latin typeface="+mn-lt"/>
                          <a:ea typeface="+mn-ea"/>
                          <a:cs typeface="+mn-cs"/>
                        </a:rPr>
                        <a:t>&gt; 50% increases in creatinine,</a:t>
                      </a:r>
                      <a:r>
                        <a:rPr lang="en-US" sz="1200" b="0" kern="1200" baseline="0" dirty="0">
                          <a:solidFill>
                            <a:schemeClr val="tx1"/>
                          </a:solidFill>
                          <a:latin typeface="+mn-lt"/>
                          <a:ea typeface="+mn-ea"/>
                          <a:cs typeface="+mn-cs"/>
                        </a:rPr>
                        <a:t> d</a:t>
                      </a:r>
                      <a:r>
                        <a:rPr lang="en-US" sz="1200" b="0" kern="1200" dirty="0">
                          <a:solidFill>
                            <a:schemeClr val="tx1"/>
                          </a:solidFill>
                          <a:latin typeface="+mn-lt"/>
                          <a:ea typeface="+mn-ea"/>
                          <a:cs typeface="+mn-cs"/>
                        </a:rPr>
                        <a:t>egenerative changes in renal tubules</a:t>
                      </a:r>
                      <a:endParaRPr lang="nl-NL" sz="1200" b="0" kern="1200" dirty="0">
                        <a:solidFill>
                          <a:schemeClr val="tx1"/>
                        </a:solidFill>
                        <a:latin typeface="+mn-lt"/>
                        <a:ea typeface="+mn-ea"/>
                        <a:cs typeface="+mn-cs"/>
                      </a:endParaRPr>
                    </a:p>
                  </a:txBody>
                  <a:tcPr marL="36000" marR="36000" marT="36000" marB="3600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a:noFill/>
                    </a:lnTlToBr>
                    <a:lnBlToTr>
                      <a:noFill/>
                    </a:lnBlToTr>
                    <a:solidFill>
                      <a:srgbClr val="F9F9F9"/>
                    </a:solidFill>
                  </a:tcPr>
                </a:tc>
                <a:tc vMerge="1">
                  <a:txBody>
                    <a:bodyPr/>
                    <a:lstStyle/>
                    <a:p>
                      <a:pPr marL="0" marR="0" indent="0" algn="ctr" defTabSz="1007943" rtl="0" eaLnBrk="1" fontAlgn="auto" latinLnBrk="0" hangingPunct="1">
                        <a:lnSpc>
                          <a:spcPct val="100000"/>
                        </a:lnSpc>
                        <a:spcBef>
                          <a:spcPts val="0"/>
                        </a:spcBef>
                        <a:spcAft>
                          <a:spcPts val="0"/>
                        </a:spcAft>
                        <a:buClrTx/>
                        <a:buSzTx/>
                        <a:buFontTx/>
                        <a:buNone/>
                        <a:tabLst/>
                        <a:defRPr/>
                      </a:pPr>
                      <a:endParaRPr lang="nl-NL" sz="1400" b="1" dirty="0">
                        <a:solidFill>
                          <a:srgbClr val="669900"/>
                        </a:solidFill>
                      </a:endParaRPr>
                    </a:p>
                  </a:txBody>
                  <a:tcPr marL="36000" marR="36000" marT="36000" marB="36000" anchor="ctr">
                    <a:lnL w="12700" cap="flat" cmpd="sng" algn="ctr">
                      <a:solidFill>
                        <a:srgbClr val="669800"/>
                      </a:solidFill>
                      <a:prstDash val="sysDot"/>
                      <a:round/>
                      <a:headEnd type="none" w="med" len="med"/>
                      <a:tailEnd type="none" w="med" len="med"/>
                    </a:lnL>
                    <a:lnR w="12700" cap="flat" cmpd="sng" algn="ctr">
                      <a:solidFill>
                        <a:srgbClr val="669800"/>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38912">
                <a:tc>
                  <a:txBody>
                    <a:bodyPr/>
                    <a:lstStyle/>
                    <a:p>
                      <a:pPr marL="541338" indent="-3175">
                        <a:spcBef>
                          <a:spcPts val="0"/>
                        </a:spcBef>
                        <a:spcAft>
                          <a:spcPts val="0"/>
                        </a:spcAft>
                      </a:pPr>
                      <a:r>
                        <a:rPr lang="nl-NL" sz="1400" b="1" dirty="0">
                          <a:solidFill>
                            <a:srgbClr val="669900"/>
                          </a:solidFill>
                        </a:rPr>
                        <a:t>URINARY BLADDER</a:t>
                      </a:r>
                    </a:p>
                  </a:txBody>
                  <a:tcPr marL="100796" marR="100796" marT="50398" marB="50398"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rgbClr val="4B4B4D"/>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1007943" rtl="0" eaLnBrk="1" fontAlgn="auto" latinLnBrk="0" hangingPunct="1">
                        <a:lnSpc>
                          <a:spcPct val="100000"/>
                        </a:lnSpc>
                        <a:spcBef>
                          <a:spcPts val="0"/>
                        </a:spcBef>
                        <a:spcAft>
                          <a:spcPts val="0"/>
                        </a:spcAft>
                        <a:buClr>
                          <a:srgbClr val="669900"/>
                        </a:buClr>
                        <a:buSzTx/>
                        <a:buFont typeface="Wingdings 3" panose="05040102010807070707" pitchFamily="18" charset="2"/>
                        <a:buNone/>
                        <a:tabLst/>
                        <a:defRPr/>
                      </a:pPr>
                      <a:r>
                        <a:rPr kumimoji="0" lang="en-GB" sz="1400" b="1" i="1" u="none" strike="noStrike" kern="1200" cap="none" spc="0" normalizeH="0" baseline="0" noProof="0" dirty="0">
                          <a:ln>
                            <a:noFill/>
                          </a:ln>
                          <a:solidFill>
                            <a:srgbClr val="ED7D31"/>
                          </a:solidFill>
                          <a:effectLst/>
                          <a:uLnTx/>
                          <a:uFillTx/>
                          <a:latin typeface="Arial"/>
                          <a:ea typeface="+mn-ea"/>
                          <a:cs typeface="+mn-cs"/>
                        </a:rPr>
                        <a:t>PPAR</a:t>
                      </a:r>
                      <a:r>
                        <a:rPr kumimoji="0" lang="el-GR" sz="1400" b="1" i="1" u="none" strike="noStrike" kern="1200" cap="none" spc="0" normalizeH="0" baseline="0" noProof="0" dirty="0">
                          <a:ln>
                            <a:noFill/>
                          </a:ln>
                          <a:solidFill>
                            <a:srgbClr val="ED7D31"/>
                          </a:solidFill>
                          <a:effectLst/>
                          <a:uLnTx/>
                          <a:uFillTx/>
                          <a:latin typeface="Arial"/>
                          <a:ea typeface="+mn-ea"/>
                          <a:cs typeface="+mn-cs"/>
                        </a:rPr>
                        <a:t>γ</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rgbClr val="4B4B4D"/>
                      </a:solidFill>
                      <a:prstDash val="solid"/>
                      <a:round/>
                      <a:headEnd type="none" w="med" len="med"/>
                      <a:tailEnd type="none" w="med" len="med"/>
                    </a:lnB>
                    <a:lnTlToBr>
                      <a:noFill/>
                    </a:lnTlToBr>
                    <a:lnBlToTr>
                      <a:noFill/>
                    </a:lnBlToTr>
                    <a:noFill/>
                  </a:tcPr>
                </a:tc>
                <a:tc>
                  <a:txBody>
                    <a:bodyPr/>
                    <a:lstStyle/>
                    <a:p>
                      <a:pPr marL="285750" marR="0" indent="-285750" algn="l" defTabSz="1007943" rtl="0" eaLnBrk="1" fontAlgn="auto" latinLnBrk="0" hangingPunct="1">
                        <a:lnSpc>
                          <a:spcPct val="100000"/>
                        </a:lnSpc>
                        <a:spcBef>
                          <a:spcPts val="0"/>
                        </a:spcBef>
                        <a:spcAft>
                          <a:spcPts val="0"/>
                        </a:spcAft>
                        <a:buClr>
                          <a:srgbClr val="669800"/>
                        </a:buClr>
                        <a:buSzTx/>
                        <a:buFont typeface="Wingdings 3" panose="05040102010807070707" pitchFamily="18" charset="2"/>
                        <a:buChar char="u"/>
                        <a:tabLst/>
                        <a:defRPr/>
                      </a:pPr>
                      <a:r>
                        <a:rPr lang="nl-NL" sz="1200" b="0" kern="1200" dirty="0" err="1">
                          <a:solidFill>
                            <a:schemeClr val="tx1"/>
                          </a:solidFill>
                          <a:latin typeface="+mn-lt"/>
                          <a:ea typeface="+mn-ea"/>
                          <a:cs typeface="+mn-cs"/>
                        </a:rPr>
                        <a:t>Proliferative</a:t>
                      </a:r>
                      <a:r>
                        <a:rPr lang="nl-NL" sz="1200" b="0" kern="1200" dirty="0">
                          <a:solidFill>
                            <a:schemeClr val="tx1"/>
                          </a:solidFill>
                          <a:latin typeface="+mn-lt"/>
                          <a:ea typeface="+mn-ea"/>
                          <a:cs typeface="+mn-cs"/>
                        </a:rPr>
                        <a:t> changes in bladder epithelium</a:t>
                      </a:r>
                    </a:p>
                  </a:txBody>
                  <a:tcPr marL="36000" marR="36000" marT="36000" marB="36000"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rgbClr val="4B4B4D"/>
                      </a:solidFill>
                      <a:prstDash val="solid"/>
                      <a:round/>
                      <a:headEnd type="none" w="med" len="med"/>
                      <a:tailEnd type="none" w="med" len="med"/>
                    </a:lnB>
                    <a:lnTlToBr>
                      <a:noFill/>
                    </a:lnTlToBr>
                    <a:lnBlToTr>
                      <a:noFill/>
                    </a:lnBlToTr>
                    <a:solidFill>
                      <a:srgbClr val="F9F9F9"/>
                    </a:solidFill>
                  </a:tcPr>
                </a:tc>
                <a:tc vMerge="1">
                  <a:txBody>
                    <a:bodyPr/>
                    <a:lstStyle/>
                    <a:p>
                      <a:pPr marL="0" marR="0" indent="0" algn="ctr" defTabSz="1007943" rtl="0" eaLnBrk="1" fontAlgn="auto" latinLnBrk="0" hangingPunct="1">
                        <a:lnSpc>
                          <a:spcPct val="100000"/>
                        </a:lnSpc>
                        <a:spcBef>
                          <a:spcPts val="0"/>
                        </a:spcBef>
                        <a:spcAft>
                          <a:spcPts val="0"/>
                        </a:spcAft>
                        <a:buClrTx/>
                        <a:buSzTx/>
                        <a:buFontTx/>
                        <a:buNone/>
                        <a:tabLst/>
                        <a:defRPr/>
                      </a:pPr>
                      <a:endParaRPr lang="nl-NL" sz="1400" b="1" dirty="0">
                        <a:solidFill>
                          <a:srgbClr val="669900"/>
                        </a:solidFill>
                      </a:endParaRPr>
                    </a:p>
                  </a:txBody>
                  <a:tcPr marL="36000" marR="36000" marT="36000" marB="36000" anchor="ctr">
                    <a:lnL w="12700" cap="flat" cmpd="sng" algn="ctr">
                      <a:solidFill>
                        <a:srgbClr val="669800"/>
                      </a:solidFill>
                      <a:prstDash val="sysDot"/>
                      <a:round/>
                      <a:headEnd type="none" w="med" len="med"/>
                      <a:tailEnd type="none" w="med" len="med"/>
                    </a:lnL>
                    <a:lnR w="12700" cap="flat" cmpd="sng" algn="ctr">
                      <a:solidFill>
                        <a:srgbClr val="669800"/>
                      </a:solidFill>
                      <a:prstDash val="sysDot"/>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7" name="Espace réservé du contenu 2">
            <a:extLst>
              <a:ext uri="{FF2B5EF4-FFF2-40B4-BE49-F238E27FC236}">
                <a16:creationId xmlns:a16="http://schemas.microsoft.com/office/drawing/2014/main" id="{D6086D7F-D2CC-AEC7-10BC-84B1C2BFCC11}"/>
              </a:ext>
            </a:extLst>
          </p:cNvPr>
          <p:cNvSpPr txBox="1">
            <a:spLocks/>
          </p:cNvSpPr>
          <p:nvPr/>
        </p:nvSpPr>
        <p:spPr bwMode="auto">
          <a:xfrm>
            <a:off x="316018" y="4559198"/>
            <a:ext cx="10044000" cy="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36000" bIns="108000" numCol="1" anchor="b" anchorCtr="0" compatLnSpc="1">
            <a:prstTxWarp prst="textNoShape">
              <a:avLst/>
            </a:prstTxWarp>
            <a:noAutofit/>
          </a:bodyPr>
          <a:lstStyle>
            <a:lvl1pPr marL="266700" indent="-266700" algn="l" defTabSz="1076190" rtl="0" eaLnBrk="0" fontAlgn="base" hangingPunct="0">
              <a:spcBef>
                <a:spcPct val="50000"/>
              </a:spcBef>
              <a:spcAft>
                <a:spcPct val="0"/>
              </a:spcAft>
              <a:buClr>
                <a:srgbClr val="669800"/>
              </a:buClr>
              <a:buFont typeface="Wingdings 3" panose="05040102010807070707" pitchFamily="18" charset="2"/>
              <a:buChar char="u"/>
              <a:defRPr sz="1600" b="1">
                <a:solidFill>
                  <a:schemeClr val="tx1">
                    <a:lumMod val="75000"/>
                    <a:lumOff val="25000"/>
                  </a:schemeClr>
                </a:solidFill>
                <a:latin typeface="+mn-lt"/>
                <a:ea typeface="+mn-ea"/>
                <a:cs typeface="+mn-cs"/>
              </a:defRPr>
            </a:lvl1pPr>
            <a:lvl2pPr marL="542925" indent="-276225" algn="l" defTabSz="1076190" rtl="0" eaLnBrk="0" fontAlgn="base" hangingPunct="0">
              <a:spcBef>
                <a:spcPct val="50000"/>
              </a:spcBef>
              <a:spcAft>
                <a:spcPct val="0"/>
              </a:spcAft>
              <a:buClr>
                <a:srgbClr val="669800"/>
              </a:buClr>
              <a:buSzPct val="100000"/>
              <a:buFont typeface="Arial" panose="020B0604020202020204" pitchFamily="34" charset="0"/>
              <a:buChar char="–"/>
              <a:defRPr sz="1400" b="0">
                <a:solidFill>
                  <a:schemeClr val="tx1">
                    <a:lumMod val="75000"/>
                    <a:lumOff val="25000"/>
                  </a:schemeClr>
                </a:solidFill>
                <a:latin typeface="+mn-lt"/>
              </a:defRPr>
            </a:lvl2pPr>
            <a:lvl3pPr marL="809625" indent="-266700" algn="l" defTabSz="1076190" rtl="0" eaLnBrk="0" fontAlgn="base" hangingPunct="0">
              <a:spcBef>
                <a:spcPct val="50000"/>
              </a:spcBef>
              <a:spcAft>
                <a:spcPct val="0"/>
              </a:spcAft>
              <a:buClr>
                <a:srgbClr val="669800"/>
              </a:buClr>
              <a:buSzPct val="80000"/>
              <a:buFont typeface="Wingdings" panose="05000000000000000000" pitchFamily="2" charset="2"/>
              <a:buChar char="l"/>
              <a:defRPr sz="1400" b="0">
                <a:solidFill>
                  <a:schemeClr val="tx1">
                    <a:lumMod val="75000"/>
                    <a:lumOff val="25000"/>
                  </a:schemeClr>
                </a:solidFill>
                <a:latin typeface="+mn-lt"/>
              </a:defRPr>
            </a:lvl3pPr>
            <a:lvl4pPr marL="1076325" indent="-266700" algn="l" defTabSz="1076190" rtl="0" eaLnBrk="0" fontAlgn="base" hangingPunct="0">
              <a:spcBef>
                <a:spcPct val="50000"/>
              </a:spcBef>
              <a:spcAft>
                <a:spcPct val="0"/>
              </a:spcAft>
              <a:buClr>
                <a:srgbClr val="669800"/>
              </a:buClr>
              <a:buSzPct val="100000"/>
              <a:buFont typeface="Arial" panose="020B0604020202020204" pitchFamily="34" charset="0"/>
              <a:buChar char="–"/>
              <a:defRPr sz="1400" b="0">
                <a:solidFill>
                  <a:schemeClr val="tx1">
                    <a:lumMod val="75000"/>
                    <a:lumOff val="25000"/>
                  </a:schemeClr>
                </a:solidFill>
                <a:latin typeface="+mn-lt"/>
              </a:defRPr>
            </a:lvl4pPr>
            <a:lvl5pPr marL="5102712" indent="-306233" algn="l" defTabSz="1076190" rtl="0" eaLnBrk="0" fontAlgn="base" hangingPunct="0">
              <a:spcBef>
                <a:spcPct val="50000"/>
              </a:spcBef>
              <a:spcAft>
                <a:spcPct val="0"/>
              </a:spcAft>
              <a:buSzPct val="100000"/>
              <a:buChar char="-"/>
              <a:defRPr sz="1600" b="1">
                <a:solidFill>
                  <a:schemeClr val="tx1"/>
                </a:solidFill>
                <a:latin typeface="+mn-lt"/>
              </a:defRPr>
            </a:lvl5pPr>
            <a:lvl6pPr marL="5606684" indent="-306233" algn="l" defTabSz="1076190" rtl="0" eaLnBrk="0" fontAlgn="base" hangingPunct="0">
              <a:spcBef>
                <a:spcPct val="50000"/>
              </a:spcBef>
              <a:spcAft>
                <a:spcPct val="0"/>
              </a:spcAft>
              <a:buSzPct val="100000"/>
              <a:buChar char="-"/>
              <a:defRPr sz="1764" b="1">
                <a:solidFill>
                  <a:schemeClr val="tx1"/>
                </a:solidFill>
                <a:latin typeface="+mn-lt"/>
              </a:defRPr>
            </a:lvl6pPr>
            <a:lvl7pPr marL="6110655" indent="-306233" algn="l" defTabSz="1076190" rtl="0" eaLnBrk="0" fontAlgn="base" hangingPunct="0">
              <a:spcBef>
                <a:spcPct val="50000"/>
              </a:spcBef>
              <a:spcAft>
                <a:spcPct val="0"/>
              </a:spcAft>
              <a:buSzPct val="100000"/>
              <a:buChar char="-"/>
              <a:defRPr sz="1764" b="1">
                <a:solidFill>
                  <a:schemeClr val="tx1"/>
                </a:solidFill>
                <a:latin typeface="+mn-lt"/>
              </a:defRPr>
            </a:lvl7pPr>
            <a:lvl8pPr marL="6614627" indent="-306233" algn="l" defTabSz="1076190" rtl="0" eaLnBrk="0" fontAlgn="base" hangingPunct="0">
              <a:spcBef>
                <a:spcPct val="50000"/>
              </a:spcBef>
              <a:spcAft>
                <a:spcPct val="0"/>
              </a:spcAft>
              <a:buSzPct val="100000"/>
              <a:buChar char="-"/>
              <a:defRPr sz="1764" b="1">
                <a:solidFill>
                  <a:schemeClr val="tx1"/>
                </a:solidFill>
                <a:latin typeface="+mn-lt"/>
              </a:defRPr>
            </a:lvl8pPr>
            <a:lvl9pPr marL="7118598" indent="-306233" algn="l" defTabSz="1076190" rtl="0" eaLnBrk="0" fontAlgn="base" hangingPunct="0">
              <a:spcBef>
                <a:spcPct val="50000"/>
              </a:spcBef>
              <a:spcAft>
                <a:spcPct val="0"/>
              </a:spcAft>
              <a:buSzPct val="100000"/>
              <a:buChar char="-"/>
              <a:defRPr sz="1764" b="1">
                <a:solidFill>
                  <a:schemeClr val="tx1"/>
                </a:solidFill>
                <a:latin typeface="+mn-lt"/>
              </a:defRPr>
            </a:lvl9pPr>
          </a:lstStyle>
          <a:p>
            <a:pPr marL="0" indent="0">
              <a:buNone/>
            </a:pPr>
            <a:r>
              <a:rPr lang="en-US" dirty="0">
                <a:solidFill>
                  <a:srgbClr val="385723"/>
                </a:solidFill>
                <a:latin typeface="Arial"/>
              </a:rPr>
              <a:t>Adverse</a:t>
            </a:r>
            <a:r>
              <a:rPr lang="en-US" dirty="0">
                <a:solidFill>
                  <a:schemeClr val="tx1"/>
                </a:solidFill>
                <a:latin typeface="Arial"/>
              </a:rPr>
              <a:t> </a:t>
            </a:r>
            <a:r>
              <a:rPr lang="en-US" dirty="0">
                <a:solidFill>
                  <a:srgbClr val="385723"/>
                </a:solidFill>
                <a:latin typeface="Arial"/>
              </a:rPr>
              <a:t>events and toxicity previously seen in other single and dual PPAR agonists have not been observed with lanifibranor in preclinical studies</a:t>
            </a:r>
          </a:p>
        </p:txBody>
      </p:sp>
      <p:pic>
        <p:nvPicPr>
          <p:cNvPr id="13" name="Image 32">
            <a:extLst>
              <a:ext uri="{FF2B5EF4-FFF2-40B4-BE49-F238E27FC236}">
                <a16:creationId xmlns:a16="http://schemas.microsoft.com/office/drawing/2014/main" id="{7272A015-AFD1-10CF-CE58-CD498A485DBF}"/>
              </a:ext>
            </a:extLst>
          </p:cNvPr>
          <p:cNvPicPr>
            <a:picLocks noChangeAspect="1"/>
          </p:cNvPicPr>
          <p:nvPr/>
        </p:nvPicPr>
        <p:blipFill>
          <a:blip r:embed="rId8"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440006" y="6376131"/>
            <a:ext cx="360040" cy="347763"/>
          </a:xfrm>
          <a:prstGeom prst="rect">
            <a:avLst/>
          </a:prstGeom>
        </p:spPr>
      </p:pic>
      <p:pic>
        <p:nvPicPr>
          <p:cNvPr id="14" name="Image 42">
            <a:extLst>
              <a:ext uri="{FF2B5EF4-FFF2-40B4-BE49-F238E27FC236}">
                <a16:creationId xmlns:a16="http://schemas.microsoft.com/office/drawing/2014/main" id="{52528CED-1331-A2F3-FE9B-C62542C386B6}"/>
              </a:ext>
            </a:extLst>
          </p:cNvPr>
          <p:cNvPicPr>
            <a:picLocks noChangeAspect="1"/>
          </p:cNvPicPr>
          <p:nvPr/>
        </p:nvPicPr>
        <p:blipFill>
          <a:blip r:embed="rId9"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425600" y="5943445"/>
            <a:ext cx="360040" cy="347763"/>
          </a:xfrm>
          <a:prstGeom prst="rect">
            <a:avLst/>
          </a:prstGeom>
        </p:spPr>
      </p:pic>
      <p:pic>
        <p:nvPicPr>
          <p:cNvPr id="15" name="Image 47">
            <a:extLst>
              <a:ext uri="{FF2B5EF4-FFF2-40B4-BE49-F238E27FC236}">
                <a16:creationId xmlns:a16="http://schemas.microsoft.com/office/drawing/2014/main" id="{3A19917D-F20E-C203-4668-635C66AF1CFD}"/>
              </a:ext>
            </a:extLst>
          </p:cNvPr>
          <p:cNvPicPr>
            <a:picLocks noChangeAspect="1"/>
          </p:cNvPicPr>
          <p:nvPr/>
        </p:nvPicPr>
        <p:blipFill rotWithShape="1">
          <a:blip r:embed="rId10" cstate="print">
            <a:duotone>
              <a:schemeClr val="accent6">
                <a:shade val="45000"/>
                <a:satMod val="135000"/>
              </a:schemeClr>
              <a:prstClr val="white"/>
            </a:duotone>
            <a:extLst>
              <a:ext uri="{28A0092B-C50C-407E-A947-70E740481C1C}">
                <a14:useLocalDpi xmlns:a14="http://schemas.microsoft.com/office/drawing/2010/main" val="0"/>
              </a:ext>
            </a:extLst>
          </a:blip>
          <a:srcRect t="19520" b="15750"/>
          <a:stretch/>
        </p:blipFill>
        <p:spPr>
          <a:xfrm>
            <a:off x="349913" y="5551369"/>
            <a:ext cx="435727" cy="272429"/>
          </a:xfrm>
          <a:prstGeom prst="rect">
            <a:avLst/>
          </a:prstGeom>
        </p:spPr>
      </p:pic>
      <p:pic>
        <p:nvPicPr>
          <p:cNvPr id="16" name="Picture 21" descr="Real Heart Images, Stock Photos &amp; Vectors | Shutterstock">
            <a:extLst>
              <a:ext uri="{FF2B5EF4-FFF2-40B4-BE49-F238E27FC236}">
                <a16:creationId xmlns:a16="http://schemas.microsoft.com/office/drawing/2014/main" id="{53EFA68F-CA12-1A48-11D7-99C78DC161AA}"/>
              </a:ext>
            </a:extLst>
          </p:cNvPr>
          <p:cNvPicPr>
            <a:picLocks noChangeAspect="1" noChangeArrowheads="1"/>
          </p:cNvPicPr>
          <p:nvPr/>
        </p:nvPicPr>
        <p:blipFill rotWithShape="1">
          <a:blip r:embed="rId11"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b="12201"/>
          <a:stretch/>
        </p:blipFill>
        <p:spPr bwMode="auto">
          <a:xfrm>
            <a:off x="363252" y="5031059"/>
            <a:ext cx="435727" cy="411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4252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FF18AA-C42B-B441-87AC-233B685B32F7}"/>
            </a:ext>
          </a:extLst>
        </p:cNvPr>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A2AA7C90-0905-8248-C51F-998A302E921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23" imgH="499" progId="TCLayout.ActiveDocument.1">
                  <p:embed/>
                </p:oleObj>
              </mc:Choice>
              <mc:Fallback>
                <p:oleObj name="think-cell Slide" r:id="rId5" imgW="523" imgH="499" progId="TCLayout.ActiveDocument.1">
                  <p:embed/>
                  <p:pic>
                    <p:nvPicPr>
                      <p:cNvPr id="7" name="Object 6" hidden="1">
                        <a:extLst>
                          <a:ext uri="{FF2B5EF4-FFF2-40B4-BE49-F238E27FC236}">
                            <a16:creationId xmlns:a16="http://schemas.microsoft.com/office/drawing/2014/main" id="{A2AA7C90-0905-8248-C51F-998A302E921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7F8A852F-FAAF-5B57-BFB1-177C58AB617F}"/>
              </a:ext>
            </a:extLst>
          </p:cNvPr>
          <p:cNvSpPr/>
          <p:nvPr>
            <p:custDataLst>
              <p:tags r:id="rId2"/>
            </p:custDataLst>
          </p:nvPr>
        </p:nvSpPr>
        <p:spPr bwMode="auto">
          <a:xfrm>
            <a:off x="0" y="0"/>
            <a:ext cx="158750" cy="158750"/>
          </a:xfrm>
          <a:prstGeom prst="rect">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rtlCol="0"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sym typeface="Arial" panose="020B0604020202020204" pitchFamily="34" charset="0"/>
            </a:endParaRPr>
          </a:p>
        </p:txBody>
      </p:sp>
      <p:sp>
        <p:nvSpPr>
          <p:cNvPr id="4" name="Title 3">
            <a:extLst>
              <a:ext uri="{FF2B5EF4-FFF2-40B4-BE49-F238E27FC236}">
                <a16:creationId xmlns:a16="http://schemas.microsoft.com/office/drawing/2014/main" id="{439A5993-F534-B22B-2AE2-D8A7A21A055E}"/>
              </a:ext>
            </a:extLst>
          </p:cNvPr>
          <p:cNvSpPr>
            <a:spLocks noGrp="1"/>
          </p:cNvSpPr>
          <p:nvPr>
            <p:ph type="title"/>
          </p:nvPr>
        </p:nvSpPr>
        <p:spPr>
          <a:xfrm>
            <a:off x="305906" y="77795"/>
            <a:ext cx="10080000" cy="831639"/>
          </a:xfrm>
        </p:spPr>
        <p:txBody>
          <a:bodyPr vert="horz"/>
          <a:lstStyle/>
          <a:p>
            <a:r>
              <a:rPr kumimoji="0" lang="en-GB" sz="2200" b="1" i="0" u="none" strike="noStrike" kern="0" cap="none" spc="0" normalizeH="0" baseline="0" noProof="0" dirty="0">
                <a:ln>
                  <a:noFill/>
                </a:ln>
                <a:solidFill>
                  <a:srgbClr val="669800"/>
                </a:solidFill>
                <a:effectLst/>
                <a:uLnTx/>
                <a:uFillTx/>
                <a:latin typeface="Arial"/>
                <a:ea typeface="+mj-ea"/>
                <a:cs typeface="+mj-cs"/>
              </a:rPr>
              <a:t>The Phase IIb NATIVE trial published in NEJM</a:t>
            </a:r>
            <a:br>
              <a:rPr kumimoji="0" lang="en-GB" sz="2400" b="1" i="0" u="none" strike="noStrike" kern="0" cap="none" spc="0" normalizeH="0" baseline="0" noProof="0" dirty="0">
                <a:ln>
                  <a:noFill/>
                </a:ln>
                <a:solidFill>
                  <a:srgbClr val="669800"/>
                </a:solidFill>
                <a:effectLst/>
                <a:uLnTx/>
                <a:uFillTx/>
                <a:latin typeface="Arial"/>
                <a:ea typeface="+mj-ea"/>
                <a:cs typeface="+mj-cs"/>
              </a:rPr>
            </a:br>
            <a:r>
              <a:rPr kumimoji="0" lang="en-GB" sz="1800" b="0" i="1" u="none" strike="noStrike" kern="0" cap="none" spc="0" normalizeH="0" baseline="0" noProof="0" dirty="0">
                <a:ln>
                  <a:noFill/>
                </a:ln>
                <a:solidFill>
                  <a:srgbClr val="669800"/>
                </a:solidFill>
                <a:effectLst/>
                <a:uLnTx/>
                <a:uFillTx/>
                <a:latin typeface="Arial"/>
                <a:ea typeface="+mj-ea"/>
                <a:cs typeface="+mj-cs"/>
              </a:rPr>
              <a:t>Evaluated 800 &amp; 1200mg, oral, once-daily, 247 patients</a:t>
            </a:r>
            <a:endParaRPr lang="en-GB" sz="2200" dirty="0"/>
          </a:p>
        </p:txBody>
      </p:sp>
      <p:sp>
        <p:nvSpPr>
          <p:cNvPr id="9" name="TextBox 58">
            <a:extLst>
              <a:ext uri="{FF2B5EF4-FFF2-40B4-BE49-F238E27FC236}">
                <a16:creationId xmlns:a16="http://schemas.microsoft.com/office/drawing/2014/main" id="{CD7EDF26-271A-81F5-83D9-13A5DC866D66}"/>
              </a:ext>
            </a:extLst>
          </p:cNvPr>
          <p:cNvSpPr txBox="1"/>
          <p:nvPr/>
        </p:nvSpPr>
        <p:spPr>
          <a:xfrm>
            <a:off x="8618706" y="1429489"/>
            <a:ext cx="1771478" cy="783220"/>
          </a:xfrm>
          <a:prstGeom prst="rect">
            <a:avLst/>
          </a:prstGeom>
          <a:noFill/>
        </p:spPr>
        <p:txBody>
          <a:bodyPr wrap="square" lIns="39683" tIns="39683" rIns="39683" bIns="39683" rtlCol="0" anchor="t" anchorCtr="0">
            <a:noAutofit/>
          </a:bodyPr>
          <a:lstStyle/>
          <a:p>
            <a:pPr marL="0" marR="0" lvl="0" indent="0" algn="l" defTabSz="1007943"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385723"/>
                </a:solidFill>
                <a:effectLst/>
                <a:uLnTx/>
                <a:uFillTx/>
                <a:latin typeface="Arial" charset="0"/>
                <a:ea typeface="+mn-ea"/>
                <a:cs typeface="Arial" pitchFamily="34" charset="0"/>
              </a:rPr>
              <a:t>End of treatment </a:t>
            </a:r>
          </a:p>
          <a:p>
            <a:pPr marL="314982" marR="0" lvl="0" indent="-314982" algn="l" defTabSz="1111056" rtl="0" eaLnBrk="1" fontAlgn="base" latinLnBrk="0" hangingPunct="1">
              <a:lnSpc>
                <a:spcPct val="100000"/>
              </a:lnSpc>
              <a:spcBef>
                <a:spcPct val="0"/>
              </a:spcBef>
              <a:spcAft>
                <a:spcPct val="0"/>
              </a:spcAft>
              <a:buClr>
                <a:srgbClr val="669900"/>
              </a:buClr>
              <a:buSzTx/>
              <a:buFont typeface="Wingdings 3" panose="05040102010807070707" pitchFamily="18" charset="2"/>
              <a:buChar char="u"/>
              <a:tabLst/>
              <a:defRPr/>
            </a:pPr>
            <a:r>
              <a:rPr kumimoji="0" lang="en-US" sz="1600" b="1" i="0" u="none" strike="noStrike" kern="1200" cap="none" spc="0" normalizeH="0" baseline="0" noProof="0" dirty="0">
                <a:ln>
                  <a:noFill/>
                </a:ln>
                <a:solidFill>
                  <a:prstClr val="black"/>
                </a:solidFill>
                <a:effectLst/>
                <a:uLnTx/>
                <a:uFillTx/>
                <a:latin typeface="Arial" charset="0"/>
                <a:ea typeface="+mn-ea"/>
                <a:cs typeface="+mn-cs"/>
              </a:rPr>
              <a:t>Liver biopsy</a:t>
            </a:r>
          </a:p>
        </p:txBody>
      </p:sp>
      <p:graphicFrame>
        <p:nvGraphicFramePr>
          <p:cNvPr id="10" name="Tableau 59">
            <a:extLst>
              <a:ext uri="{FF2B5EF4-FFF2-40B4-BE49-F238E27FC236}">
                <a16:creationId xmlns:a16="http://schemas.microsoft.com/office/drawing/2014/main" id="{84BB5E3E-BCF1-C0DA-3A2D-4ADF09D82CD2}"/>
              </a:ext>
            </a:extLst>
          </p:cNvPr>
          <p:cNvGraphicFramePr>
            <a:graphicFrameLocks noGrp="1"/>
          </p:cNvGraphicFramePr>
          <p:nvPr/>
        </p:nvGraphicFramePr>
        <p:xfrm>
          <a:off x="2404896" y="2181352"/>
          <a:ext cx="6109362" cy="1341852"/>
        </p:xfrm>
        <a:graphic>
          <a:graphicData uri="http://schemas.openxmlformats.org/drawingml/2006/table">
            <a:tbl>
              <a:tblPr firstRow="1" bandRow="1">
                <a:effectLst/>
                <a:tableStyleId>{08FB837D-C827-4EFA-A057-4D05807E0F7C}</a:tableStyleId>
              </a:tblPr>
              <a:tblGrid>
                <a:gridCol w="6109362">
                  <a:extLst>
                    <a:ext uri="{9D8B030D-6E8A-4147-A177-3AD203B41FA5}">
                      <a16:colId xmlns:a16="http://schemas.microsoft.com/office/drawing/2014/main" val="20000"/>
                    </a:ext>
                  </a:extLst>
                </a:gridCol>
              </a:tblGrid>
              <a:tr h="447284">
                <a:tc>
                  <a:txBody>
                    <a:bodyPr/>
                    <a:lstStyle/>
                    <a:p>
                      <a:pPr algn="ctr"/>
                      <a:r>
                        <a:rPr lang="fr-FR" sz="1600" dirty="0">
                          <a:solidFill>
                            <a:srgbClr val="385723"/>
                          </a:solidFill>
                        </a:rPr>
                        <a:t>Placebo</a:t>
                      </a:r>
                    </a:p>
                  </a:txBody>
                  <a:tcPr marL="100796" marR="100796" marT="50398" marB="50398" anchor="ctr">
                    <a:lnL w="9525" cap="flat" cmpd="sng" algn="ctr">
                      <a:noFill/>
                      <a:prstDash val="solid"/>
                    </a:lnL>
                    <a:lnR w="9525" cap="flat" cmpd="sng" algn="ctr">
                      <a:noFill/>
                      <a:prstDash val="solid"/>
                    </a:lnR>
                    <a:lnT w="9525" cap="flat" cmpd="sng" algn="ctr">
                      <a:noFill/>
                      <a:prstDash val="soli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0"/>
                  </a:ext>
                </a:extLst>
              </a:tr>
              <a:tr h="447284">
                <a:tc>
                  <a:txBody>
                    <a:bodyPr/>
                    <a:lstStyle/>
                    <a:p>
                      <a:pPr algn="ctr"/>
                      <a:r>
                        <a:rPr lang="fr-FR" sz="1600" b="1" dirty="0" err="1">
                          <a:solidFill>
                            <a:schemeClr val="bg1"/>
                          </a:solidFill>
                        </a:rPr>
                        <a:t>lanifibranor</a:t>
                      </a:r>
                      <a:r>
                        <a:rPr lang="fr-FR" sz="1600" b="1" dirty="0">
                          <a:solidFill>
                            <a:schemeClr val="bg1"/>
                          </a:solidFill>
                        </a:rPr>
                        <a:t>, 800 mg once </a:t>
                      </a:r>
                      <a:r>
                        <a:rPr lang="fr-FR" sz="1600" b="1" dirty="0" err="1">
                          <a:solidFill>
                            <a:schemeClr val="bg1"/>
                          </a:solidFill>
                        </a:rPr>
                        <a:t>daily</a:t>
                      </a:r>
                      <a:endParaRPr lang="fr-FR" sz="1600" b="1" dirty="0">
                        <a:solidFill>
                          <a:schemeClr val="bg1"/>
                        </a:solidFill>
                      </a:endParaRPr>
                    </a:p>
                  </a:txBody>
                  <a:tcPr marL="100796" marR="100796" marT="50398" marB="50398" anchor="ctr">
                    <a:lnL w="9525" cap="flat" cmpd="sng" algn="ctr">
                      <a:noFill/>
                      <a:prstDash val="solid"/>
                    </a:lnL>
                    <a:lnR w="9525" cap="flat" cmpd="sng" algn="ctr">
                      <a:noFill/>
                      <a:prstDash val="soli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10001"/>
                  </a:ext>
                </a:extLst>
              </a:tr>
              <a:tr h="447284">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1600" b="1" dirty="0" err="1">
                          <a:solidFill>
                            <a:schemeClr val="bg1"/>
                          </a:solidFill>
                        </a:rPr>
                        <a:t>lanifibranor</a:t>
                      </a:r>
                      <a:r>
                        <a:rPr lang="fr-FR" sz="1600" b="1" dirty="0">
                          <a:solidFill>
                            <a:schemeClr val="bg1"/>
                          </a:solidFill>
                        </a:rPr>
                        <a:t>, 1200 mg once </a:t>
                      </a:r>
                      <a:r>
                        <a:rPr lang="fr-FR" sz="1600" b="1" dirty="0" err="1">
                          <a:solidFill>
                            <a:schemeClr val="bg1"/>
                          </a:solidFill>
                        </a:rPr>
                        <a:t>daily</a:t>
                      </a:r>
                      <a:endParaRPr lang="fr-FR" sz="1600" b="1" dirty="0">
                        <a:solidFill>
                          <a:schemeClr val="bg1"/>
                        </a:solidFill>
                      </a:endParaRPr>
                    </a:p>
                  </a:txBody>
                  <a:tcPr marL="100796" marR="100796" marT="50398" marB="50398" anchor="ctr">
                    <a:lnL w="9525" cap="flat" cmpd="sng" algn="ctr">
                      <a:noFill/>
                      <a:prstDash val="solid"/>
                    </a:lnL>
                    <a:lnR w="9525" cap="flat" cmpd="sng" algn="ctr">
                      <a:noFill/>
                      <a:prstDash val="solid"/>
                    </a:lnR>
                    <a:lnT w="12700" cap="flat" cmpd="sng" algn="ctr">
                      <a:solidFill>
                        <a:schemeClr val="bg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669900"/>
                    </a:solidFill>
                  </a:tcPr>
                </a:tc>
                <a:extLst>
                  <a:ext uri="{0D108BD9-81ED-4DB2-BD59-A6C34878D82A}">
                    <a16:rowId xmlns:a16="http://schemas.microsoft.com/office/drawing/2014/main" val="10002"/>
                  </a:ext>
                </a:extLst>
              </a:tr>
            </a:tbl>
          </a:graphicData>
        </a:graphic>
      </p:graphicFrame>
      <p:cxnSp>
        <p:nvCxnSpPr>
          <p:cNvPr id="11" name="Connecteur droit avec flèche 50">
            <a:extLst>
              <a:ext uri="{FF2B5EF4-FFF2-40B4-BE49-F238E27FC236}">
                <a16:creationId xmlns:a16="http://schemas.microsoft.com/office/drawing/2014/main" id="{14B1CE08-110D-363E-7593-A328ACED9C92}"/>
              </a:ext>
            </a:extLst>
          </p:cNvPr>
          <p:cNvCxnSpPr/>
          <p:nvPr/>
        </p:nvCxnSpPr>
        <p:spPr bwMode="auto">
          <a:xfrm>
            <a:off x="2404896" y="1948403"/>
            <a:ext cx="6109362" cy="0"/>
          </a:xfrm>
          <a:prstGeom prst="straightConnector1">
            <a:avLst/>
          </a:prstGeom>
          <a:solidFill>
            <a:schemeClr val="accent1"/>
          </a:solidFill>
          <a:ln w="38100" cap="flat" cmpd="sng" algn="ctr">
            <a:solidFill>
              <a:srgbClr val="404040"/>
            </a:solidFill>
            <a:prstDash val="solid"/>
            <a:round/>
            <a:headEnd type="triangl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Box 58">
            <a:extLst>
              <a:ext uri="{FF2B5EF4-FFF2-40B4-BE49-F238E27FC236}">
                <a16:creationId xmlns:a16="http://schemas.microsoft.com/office/drawing/2014/main" id="{317D7781-5BD1-EA29-DD3A-0BB66CC9961A}"/>
              </a:ext>
            </a:extLst>
          </p:cNvPr>
          <p:cNvSpPr txBox="1"/>
          <p:nvPr/>
        </p:nvSpPr>
        <p:spPr>
          <a:xfrm>
            <a:off x="799691" y="1429489"/>
            <a:ext cx="2405601" cy="783220"/>
          </a:xfrm>
          <a:prstGeom prst="rect">
            <a:avLst/>
          </a:prstGeom>
          <a:noFill/>
        </p:spPr>
        <p:txBody>
          <a:bodyPr wrap="square" lIns="39683" tIns="39683" rIns="39683" bIns="39683" rtlCol="0" anchor="t" anchorCtr="0">
            <a:noAutofit/>
          </a:bodyPr>
          <a:lstStyle/>
          <a:p>
            <a:pPr marL="0" marR="0" lvl="0" indent="0" algn="l" defTabSz="1007943"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385723"/>
                </a:solidFill>
                <a:effectLst/>
                <a:uLnTx/>
                <a:uFillTx/>
                <a:latin typeface="Arial" charset="0"/>
                <a:ea typeface="+mn-ea"/>
                <a:cs typeface="Arial" pitchFamily="34" charset="0"/>
              </a:rPr>
              <a:t>Screening</a:t>
            </a:r>
          </a:p>
          <a:p>
            <a:pPr marL="314982" marR="0" lvl="0" indent="-314982" algn="l" defTabSz="1111056" rtl="0" eaLnBrk="1" fontAlgn="base" latinLnBrk="0" hangingPunct="1">
              <a:lnSpc>
                <a:spcPct val="100000"/>
              </a:lnSpc>
              <a:spcBef>
                <a:spcPct val="0"/>
              </a:spcBef>
              <a:spcAft>
                <a:spcPct val="0"/>
              </a:spcAft>
              <a:buClr>
                <a:srgbClr val="669900"/>
              </a:buClr>
              <a:buSzTx/>
              <a:buFont typeface="Wingdings 3" panose="05040102010807070707" pitchFamily="18" charset="2"/>
              <a:buChar char="u"/>
              <a:tabLst/>
              <a:defRPr/>
            </a:pPr>
            <a:r>
              <a:rPr kumimoji="0" lang="en-US" sz="1600" b="1" i="0" u="none" strike="noStrike" kern="1200" cap="none" spc="0" normalizeH="0" baseline="0" noProof="0" dirty="0">
                <a:ln>
                  <a:noFill/>
                </a:ln>
                <a:solidFill>
                  <a:prstClr val="black"/>
                </a:solidFill>
                <a:effectLst/>
                <a:uLnTx/>
                <a:uFillTx/>
                <a:latin typeface="Arial" charset="0"/>
                <a:ea typeface="+mn-ea"/>
                <a:cs typeface="+mn-cs"/>
              </a:rPr>
              <a:t>Liver biopsy</a:t>
            </a:r>
          </a:p>
        </p:txBody>
      </p:sp>
      <p:pic>
        <p:nvPicPr>
          <p:cNvPr id="13" name="Image 12">
            <a:extLst>
              <a:ext uri="{FF2B5EF4-FFF2-40B4-BE49-F238E27FC236}">
                <a16:creationId xmlns:a16="http://schemas.microsoft.com/office/drawing/2014/main" id="{057374F1-937E-27CD-D218-C7613B2A9911}"/>
              </a:ext>
            </a:extLst>
          </p:cNvPr>
          <p:cNvPicPr>
            <a:picLocks noChangeAspect="1"/>
          </p:cNvPicPr>
          <p:nvPr/>
        </p:nvPicPr>
        <p:blipFill rotWithShape="1">
          <a:blip r:embed="rId7"/>
          <a:srcRect l="35914" t="20353" r="35009" b="50570"/>
          <a:stretch/>
        </p:blipFill>
        <p:spPr>
          <a:xfrm>
            <a:off x="1642452" y="2120179"/>
            <a:ext cx="720079" cy="720079"/>
          </a:xfrm>
          <a:prstGeom prst="rect">
            <a:avLst/>
          </a:prstGeom>
        </p:spPr>
      </p:pic>
      <p:pic>
        <p:nvPicPr>
          <p:cNvPr id="14" name="Image 13">
            <a:extLst>
              <a:ext uri="{FF2B5EF4-FFF2-40B4-BE49-F238E27FC236}">
                <a16:creationId xmlns:a16="http://schemas.microsoft.com/office/drawing/2014/main" id="{08CB15DD-8331-0641-D0EB-C2A966E292A3}"/>
              </a:ext>
            </a:extLst>
          </p:cNvPr>
          <p:cNvPicPr>
            <a:picLocks noChangeAspect="1"/>
          </p:cNvPicPr>
          <p:nvPr/>
        </p:nvPicPr>
        <p:blipFill rotWithShape="1">
          <a:blip r:embed="rId7"/>
          <a:srcRect l="35914" t="20353" r="35009" b="50570"/>
          <a:stretch/>
        </p:blipFill>
        <p:spPr>
          <a:xfrm>
            <a:off x="8618706" y="2120179"/>
            <a:ext cx="720079" cy="720079"/>
          </a:xfrm>
          <a:prstGeom prst="rect">
            <a:avLst/>
          </a:prstGeom>
        </p:spPr>
      </p:pic>
      <p:sp>
        <p:nvSpPr>
          <p:cNvPr id="15" name="TextBox 58">
            <a:extLst>
              <a:ext uri="{FF2B5EF4-FFF2-40B4-BE49-F238E27FC236}">
                <a16:creationId xmlns:a16="http://schemas.microsoft.com/office/drawing/2014/main" id="{5F274450-041D-1DF0-F6B2-B95E1737E027}"/>
              </a:ext>
            </a:extLst>
          </p:cNvPr>
          <p:cNvSpPr txBox="1"/>
          <p:nvPr/>
        </p:nvSpPr>
        <p:spPr>
          <a:xfrm>
            <a:off x="2537594" y="1142920"/>
            <a:ext cx="5861838" cy="802109"/>
          </a:xfrm>
          <a:prstGeom prst="rect">
            <a:avLst/>
          </a:prstGeom>
          <a:noFill/>
        </p:spPr>
        <p:txBody>
          <a:bodyPr wrap="square" lIns="33938" tIns="33938" rIns="33938" bIns="33938" rtlCol="0" anchor="ctr" anchorCtr="0">
            <a:noAutofit/>
          </a:bodyPr>
          <a:lstStyle/>
          <a:p>
            <a:pPr marL="0" marR="0" lvl="0" indent="0" algn="ctr" defTabSz="861993"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ED7D31"/>
                </a:solidFill>
                <a:effectLst/>
                <a:uLnTx/>
                <a:uFillTx/>
                <a:latin typeface="Arial"/>
                <a:ea typeface="+mn-ea"/>
                <a:cs typeface="Arial" pitchFamily="34" charset="0"/>
              </a:rPr>
              <a:t>24</a:t>
            </a:r>
            <a:r>
              <a:rPr kumimoji="0" lang="en-GB" sz="1600" b="1" i="0" u="none" strike="noStrike" kern="1200" cap="none" spc="0" normalizeH="0" baseline="0" noProof="0" dirty="0">
                <a:ln>
                  <a:noFill/>
                </a:ln>
                <a:solidFill>
                  <a:srgbClr val="385723"/>
                </a:solidFill>
                <a:effectLst/>
                <a:uLnTx/>
                <a:uFillTx/>
                <a:latin typeface="Arial"/>
                <a:ea typeface="+mn-ea"/>
                <a:cs typeface="Arial" pitchFamily="34" charset="0"/>
              </a:rPr>
              <a:t>-week treatment + </a:t>
            </a:r>
            <a:r>
              <a:rPr kumimoji="0" lang="en-GB" sz="1600" b="1" i="0" u="none" strike="noStrike" kern="1200" cap="none" spc="0" normalizeH="0" baseline="0" noProof="0" dirty="0">
                <a:ln>
                  <a:noFill/>
                </a:ln>
                <a:solidFill>
                  <a:srgbClr val="ED7D31"/>
                </a:solidFill>
                <a:effectLst/>
                <a:uLnTx/>
                <a:uFillTx/>
                <a:latin typeface="Arial"/>
                <a:ea typeface="+mn-ea"/>
                <a:cs typeface="Arial" pitchFamily="34" charset="0"/>
              </a:rPr>
              <a:t>4</a:t>
            </a:r>
            <a:r>
              <a:rPr kumimoji="0" lang="en-GB" sz="1600" b="1" i="0" u="none" strike="noStrike" kern="1200" cap="none" spc="0" normalizeH="0" baseline="0" noProof="0" dirty="0">
                <a:ln>
                  <a:noFill/>
                </a:ln>
                <a:solidFill>
                  <a:srgbClr val="385723"/>
                </a:solidFill>
                <a:effectLst/>
                <a:uLnTx/>
                <a:uFillTx/>
                <a:latin typeface="Arial"/>
                <a:ea typeface="+mn-ea"/>
                <a:cs typeface="Arial" pitchFamily="34" charset="0"/>
              </a:rPr>
              <a:t>-week follow-up</a:t>
            </a:r>
          </a:p>
          <a:p>
            <a:pPr marL="0" marR="0" lvl="0" indent="0" algn="ctr" defTabSz="861993" rtl="0" eaLnBrk="1" fontAlgn="auto" latinLnBrk="0" hangingPunct="1">
              <a:lnSpc>
                <a:spcPct val="100000"/>
              </a:lnSpc>
              <a:spcBef>
                <a:spcPts val="0"/>
              </a:spcBef>
              <a:spcAft>
                <a:spcPts val="0"/>
              </a:spcAft>
              <a:buClrTx/>
              <a:buSzTx/>
              <a:buFontTx/>
              <a:buNone/>
              <a:tabLst/>
              <a:defRPr/>
            </a:pPr>
            <a:r>
              <a:rPr kumimoji="0" lang="en-GB" sz="1600" b="0" i="1" u="none" strike="noStrike" kern="1200" cap="none" spc="0" normalizeH="0" baseline="0" noProof="0" dirty="0">
                <a:ln>
                  <a:noFill/>
                </a:ln>
                <a:solidFill>
                  <a:srgbClr val="385723"/>
                </a:solidFill>
                <a:effectLst/>
                <a:uLnTx/>
                <a:uFillTx/>
                <a:latin typeface="Arial"/>
                <a:ea typeface="+mn-ea"/>
                <a:cs typeface="Arial" pitchFamily="34" charset="0"/>
              </a:rPr>
              <a:t>Double blind, randomized, placebo-controlled</a:t>
            </a:r>
          </a:p>
          <a:p>
            <a:pPr marL="0" marR="0" lvl="0" indent="0" algn="ctr" defTabSz="861993" rtl="0" eaLnBrk="1" fontAlgn="auto" latinLnBrk="0" hangingPunct="1">
              <a:lnSpc>
                <a:spcPct val="100000"/>
              </a:lnSpc>
              <a:spcBef>
                <a:spcPts val="0"/>
              </a:spcBef>
              <a:spcAft>
                <a:spcPts val="0"/>
              </a:spcAft>
              <a:buClrTx/>
              <a:buSzTx/>
              <a:buFontTx/>
              <a:buNone/>
              <a:tabLst/>
              <a:defRPr/>
            </a:pPr>
            <a:r>
              <a:rPr lang="en-GB" sz="1600" i="1" dirty="0">
                <a:solidFill>
                  <a:srgbClr val="385723"/>
                </a:solidFill>
                <a:latin typeface="Arial"/>
                <a:cs typeface="Arial" pitchFamily="34" charset="0"/>
              </a:rPr>
              <a:t>ITT: 247 Patients Randomized Patients</a:t>
            </a:r>
            <a:endParaRPr kumimoji="0" lang="en-GB" sz="1600" b="0" i="1" u="none" strike="noStrike" kern="1200" cap="none" spc="0" normalizeH="0" baseline="0" noProof="0" dirty="0">
              <a:ln>
                <a:noFill/>
              </a:ln>
              <a:solidFill>
                <a:srgbClr val="385723"/>
              </a:solidFill>
              <a:effectLst/>
              <a:uLnTx/>
              <a:uFillTx/>
              <a:latin typeface="Arial"/>
              <a:ea typeface="+mn-ea"/>
              <a:cs typeface="Arial" pitchFamily="34" charset="0"/>
            </a:endParaRPr>
          </a:p>
        </p:txBody>
      </p:sp>
      <p:sp>
        <p:nvSpPr>
          <p:cNvPr id="16" name="ZoneTexte 1">
            <a:extLst>
              <a:ext uri="{FF2B5EF4-FFF2-40B4-BE49-F238E27FC236}">
                <a16:creationId xmlns:a16="http://schemas.microsoft.com/office/drawing/2014/main" id="{5701D343-ABCF-725A-EB7C-A6D8A54600D1}"/>
              </a:ext>
            </a:extLst>
          </p:cNvPr>
          <p:cNvSpPr txBox="1"/>
          <p:nvPr/>
        </p:nvSpPr>
        <p:spPr>
          <a:xfrm>
            <a:off x="398670" y="2824879"/>
            <a:ext cx="2006226" cy="646331"/>
          </a:xfrm>
          <a:prstGeom prst="rect">
            <a:avLst/>
          </a:prstGeom>
          <a:noFill/>
        </p:spPr>
        <p:txBody>
          <a:bodyPr wrap="square" rtlCol="0">
            <a:spAutoFit/>
          </a:bodyPr>
          <a:lstStyle/>
          <a:p>
            <a:pPr marL="177800" marR="0" lvl="0" indent="-177800" algn="l" defTabSz="914400" rtl="0" eaLnBrk="1" fontAlgn="auto" latinLnBrk="0" hangingPunct="1">
              <a:lnSpc>
                <a:spcPct val="100000"/>
              </a:lnSpc>
              <a:spcBef>
                <a:spcPts val="0"/>
              </a:spcBef>
              <a:spcAft>
                <a:spcPts val="0"/>
              </a:spcAft>
              <a:buClr>
                <a:srgbClr val="669900"/>
              </a:buClr>
              <a:buSzTx/>
              <a:buFont typeface="Arial" panose="020B0604020202020204" pitchFamily="34" charset="0"/>
              <a:buChar char="•"/>
              <a:tabLst/>
              <a:defRPr/>
            </a:pPr>
            <a:r>
              <a:rPr kumimoji="0" lang="fr-FR" sz="1200" b="0" i="0" u="none" strike="noStrike" kern="1200" cap="none" spc="0" normalizeH="0" baseline="0" noProof="0" dirty="0" err="1">
                <a:ln>
                  <a:noFill/>
                </a:ln>
                <a:solidFill>
                  <a:prstClr val="black"/>
                </a:solidFill>
                <a:effectLst/>
                <a:uLnTx/>
                <a:uFillTx/>
                <a:latin typeface="Arial"/>
                <a:ea typeface="+mn-ea"/>
                <a:cs typeface="+mn-cs"/>
              </a:rPr>
              <a:t>Randomization</a:t>
            </a:r>
            <a:r>
              <a:rPr kumimoji="0" lang="fr-FR" sz="1200" b="0" i="0" u="none" strike="noStrike" kern="1200" cap="none" spc="0" normalizeH="0" baseline="0" noProof="0" dirty="0">
                <a:ln>
                  <a:noFill/>
                </a:ln>
                <a:solidFill>
                  <a:prstClr val="black"/>
                </a:solidFill>
                <a:effectLst/>
                <a:uLnTx/>
                <a:uFillTx/>
                <a:latin typeface="Arial"/>
                <a:ea typeface="+mn-ea"/>
                <a:cs typeface="+mn-cs"/>
              </a:rPr>
              <a:t> 1/1/1</a:t>
            </a:r>
          </a:p>
          <a:p>
            <a:pPr marL="177800" marR="0" lvl="0" indent="-177800" algn="l" defTabSz="914400" rtl="0" eaLnBrk="1" fontAlgn="auto" latinLnBrk="0" hangingPunct="1">
              <a:lnSpc>
                <a:spcPct val="100000"/>
              </a:lnSpc>
              <a:spcBef>
                <a:spcPts val="0"/>
              </a:spcBef>
              <a:spcAft>
                <a:spcPts val="0"/>
              </a:spcAft>
              <a:buClr>
                <a:srgbClr val="669900"/>
              </a:buClr>
              <a:buSzTx/>
              <a:buFont typeface="Arial" panose="020B0604020202020204" pitchFamily="34" charset="0"/>
              <a:buChar char="•"/>
              <a:tabLst/>
              <a:defRPr/>
            </a:pPr>
            <a:r>
              <a:rPr kumimoji="0" lang="fr-FR" sz="1200" b="0" i="0" u="none" strike="noStrike" kern="1200" cap="none" spc="0" normalizeH="0" baseline="0" noProof="0" dirty="0">
                <a:ln>
                  <a:noFill/>
                </a:ln>
                <a:solidFill>
                  <a:prstClr val="black"/>
                </a:solidFill>
                <a:effectLst/>
                <a:uLnTx/>
                <a:uFillTx/>
                <a:latin typeface="Arial"/>
                <a:ea typeface="+mn-ea"/>
                <a:cs typeface="+mn-cs"/>
              </a:rPr>
              <a:t>Stratification on</a:t>
            </a:r>
          </a:p>
          <a:p>
            <a:pPr marL="179388" marR="0" lvl="0" indent="0" algn="l" defTabSz="914400" rtl="0" eaLnBrk="1" fontAlgn="auto" latinLnBrk="0" hangingPunct="1">
              <a:lnSpc>
                <a:spcPct val="100000"/>
              </a:lnSpc>
              <a:spcBef>
                <a:spcPts val="0"/>
              </a:spcBef>
              <a:spcAft>
                <a:spcPts val="0"/>
              </a:spcAft>
              <a:buClr>
                <a:srgbClr val="669900"/>
              </a:buClr>
              <a:buSzTx/>
              <a:buFontTx/>
              <a:buNone/>
              <a:tabLst/>
              <a:defRPr/>
            </a:pPr>
            <a:r>
              <a:rPr kumimoji="0" lang="fr-FR" sz="1200" b="0" i="0" u="none" strike="noStrike" kern="1200" cap="none" spc="0" normalizeH="0" baseline="0" noProof="0" dirty="0">
                <a:ln>
                  <a:noFill/>
                </a:ln>
                <a:solidFill>
                  <a:prstClr val="black"/>
                </a:solidFill>
                <a:effectLst/>
                <a:uLnTx/>
                <a:uFillTx/>
                <a:latin typeface="Arial"/>
                <a:ea typeface="+mn-ea"/>
                <a:cs typeface="+mn-cs"/>
              </a:rPr>
              <a:t>type 2 </a:t>
            </a:r>
            <a:r>
              <a:rPr kumimoji="0" lang="fr-FR" sz="1200" b="0" i="0" u="none" strike="noStrike" kern="1200" cap="none" spc="0" normalizeH="0" baseline="0" noProof="0" dirty="0" err="1">
                <a:ln>
                  <a:noFill/>
                </a:ln>
                <a:solidFill>
                  <a:prstClr val="black"/>
                </a:solidFill>
                <a:effectLst/>
                <a:uLnTx/>
                <a:uFillTx/>
                <a:latin typeface="Arial"/>
                <a:ea typeface="+mn-ea"/>
                <a:cs typeface="+mn-cs"/>
              </a:rPr>
              <a:t>diabetes</a:t>
            </a:r>
            <a:endParaRPr kumimoji="0" lang="fr-FR"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8" name="TextBox 58">
            <a:extLst>
              <a:ext uri="{FF2B5EF4-FFF2-40B4-BE49-F238E27FC236}">
                <a16:creationId xmlns:a16="http://schemas.microsoft.com/office/drawing/2014/main" id="{4B7E620E-F421-7301-9C5A-838D7EFB90B3}"/>
              </a:ext>
            </a:extLst>
          </p:cNvPr>
          <p:cNvSpPr txBox="1"/>
          <p:nvPr/>
        </p:nvSpPr>
        <p:spPr>
          <a:xfrm>
            <a:off x="330211" y="4007902"/>
            <a:ext cx="10031387" cy="852055"/>
          </a:xfrm>
          <a:prstGeom prst="rect">
            <a:avLst/>
          </a:prstGeom>
          <a:noFill/>
        </p:spPr>
        <p:txBody>
          <a:bodyPr wrap="square" lIns="33938" tIns="33938" rIns="33938" bIns="33938" rtlCol="0" anchor="t" anchorCtr="0">
            <a:noAutofit/>
          </a:bodyPr>
          <a:lstStyle/>
          <a:p>
            <a:pPr marL="383745" marR="0" lvl="1" indent="-285750" algn="l" defTabSz="950175" rtl="0" eaLnBrk="1" fontAlgn="base" latinLnBrk="0" hangingPunct="1">
              <a:lnSpc>
                <a:spcPct val="100000"/>
              </a:lnSpc>
              <a:spcBef>
                <a:spcPts val="0"/>
              </a:spcBef>
              <a:spcAft>
                <a:spcPts val="300"/>
              </a:spcAft>
              <a:buClr>
                <a:srgbClr val="669900"/>
              </a:buClr>
              <a:buSzTx/>
              <a:buFont typeface="Wingdings 3" panose="05040102010807070707" pitchFamily="18" charset="2"/>
              <a:buChar char="u"/>
              <a:tabLst/>
              <a:defRPr/>
            </a:pPr>
            <a:r>
              <a:rPr kumimoji="0" lang="en-US" sz="1400" b="1" i="0" u="none" strike="noStrike" kern="1200" cap="none" spc="0" normalizeH="0" baseline="0" noProof="0" dirty="0">
                <a:ln>
                  <a:noFill/>
                </a:ln>
                <a:solidFill>
                  <a:srgbClr val="669900"/>
                </a:solidFill>
                <a:effectLst/>
                <a:uLnTx/>
                <a:uFillTx/>
                <a:latin typeface="Arial"/>
                <a:ea typeface="+mn-ea"/>
                <a:cs typeface="+mn-cs"/>
              </a:rPr>
              <a:t>Main inclusion criteria</a:t>
            </a:r>
            <a:r>
              <a:rPr kumimoji="0" lang="en-US" sz="1400" b="0" i="0" u="none" strike="noStrike" kern="1200" cap="none" spc="0" normalizeH="0" baseline="0" noProof="0" dirty="0">
                <a:ln>
                  <a:noFill/>
                </a:ln>
                <a:solidFill>
                  <a:srgbClr val="669900"/>
                </a:solidFill>
                <a:effectLst/>
                <a:uLnTx/>
                <a:uFillTx/>
                <a:latin typeface="Arial"/>
                <a:ea typeface="+mn-ea"/>
                <a:cs typeface="+mn-cs"/>
              </a:rPr>
              <a:t>: </a:t>
            </a:r>
            <a:r>
              <a:rPr kumimoji="0" lang="en-US" sz="1400" b="0" i="0" u="none" strike="noStrike" kern="1200" cap="none" spc="0" normalizeH="0" baseline="0" noProof="0" dirty="0">
                <a:ln>
                  <a:noFill/>
                </a:ln>
                <a:solidFill>
                  <a:prstClr val="black"/>
                </a:solidFill>
                <a:effectLst/>
                <a:uLnTx/>
                <a:uFillTx/>
                <a:latin typeface="Arial"/>
                <a:ea typeface="+mn-ea"/>
                <a:cs typeface="+mn-cs"/>
              </a:rPr>
              <a:t>patients with biopsy-proven MASH confirmed by central reader having Steatosis-Activity-Fibrosis (SAF) scores of 1-3 for steatosis, 3-4 for activity, and &lt;4 for fibrosis</a:t>
            </a:r>
          </a:p>
          <a:p>
            <a:pPr marL="383745" marR="0" lvl="1" indent="-285750" algn="l" defTabSz="950175" rtl="0" eaLnBrk="1" fontAlgn="base" latinLnBrk="0" hangingPunct="1">
              <a:lnSpc>
                <a:spcPct val="100000"/>
              </a:lnSpc>
              <a:spcBef>
                <a:spcPts val="0"/>
              </a:spcBef>
              <a:spcAft>
                <a:spcPts val="300"/>
              </a:spcAft>
              <a:buClr>
                <a:srgbClr val="669900"/>
              </a:buClr>
              <a:buSzTx/>
              <a:buFont typeface="Wingdings 3" panose="05040102010807070707" pitchFamily="18" charset="2"/>
              <a:buChar char="u"/>
              <a:tabLst/>
              <a:defRPr/>
            </a:pPr>
            <a:r>
              <a:rPr kumimoji="0" lang="en-US" sz="1400" b="1" i="0" u="none" strike="noStrike" kern="1200" cap="none" spc="0" normalizeH="0" baseline="0" noProof="0" dirty="0">
                <a:ln>
                  <a:noFill/>
                </a:ln>
                <a:solidFill>
                  <a:srgbClr val="669900"/>
                </a:solidFill>
                <a:effectLst/>
                <a:uLnTx/>
                <a:uFillTx/>
                <a:latin typeface="Arial"/>
                <a:ea typeface="+mn-ea"/>
                <a:cs typeface="+mn-cs"/>
              </a:rPr>
              <a:t>Results published in the New England Journal of Medicine</a:t>
            </a:r>
            <a:r>
              <a:rPr kumimoji="0" lang="en-US" sz="1400" b="1" i="0" u="none" strike="noStrike" kern="1200" cap="none" spc="0" normalizeH="0" baseline="30000" noProof="0" dirty="0">
                <a:ln>
                  <a:noFill/>
                </a:ln>
                <a:solidFill>
                  <a:srgbClr val="669900"/>
                </a:solidFill>
                <a:effectLst/>
                <a:uLnTx/>
                <a:uFillTx/>
                <a:latin typeface="Arial"/>
                <a:ea typeface="+mn-ea"/>
                <a:cs typeface="+mn-cs"/>
              </a:rPr>
              <a:t> (1)</a:t>
            </a:r>
            <a:r>
              <a:rPr kumimoji="0" lang="en-US" sz="1400" b="1" i="0" u="none" strike="noStrike" kern="1200" cap="none" spc="0" normalizeH="0" baseline="0" noProof="0" dirty="0">
                <a:ln>
                  <a:noFill/>
                </a:ln>
                <a:solidFill>
                  <a:srgbClr val="669900"/>
                </a:solidFill>
                <a:effectLst/>
                <a:uLnTx/>
                <a:uFillTx/>
                <a:latin typeface="Arial"/>
                <a:ea typeface="+mn-ea"/>
                <a:cs typeface="+mn-cs"/>
              </a:rPr>
              <a:t> and additional analysis in Nature Communications</a:t>
            </a:r>
            <a:r>
              <a:rPr kumimoji="0" lang="en-US" sz="1400" b="1" i="0" u="none" strike="noStrike" kern="1200" cap="none" spc="0" normalizeH="0" baseline="30000" noProof="0" dirty="0">
                <a:ln>
                  <a:noFill/>
                </a:ln>
                <a:solidFill>
                  <a:srgbClr val="669900"/>
                </a:solidFill>
                <a:effectLst/>
                <a:uLnTx/>
                <a:uFillTx/>
                <a:latin typeface="Arial"/>
                <a:ea typeface="+mn-ea"/>
                <a:cs typeface="+mn-cs"/>
              </a:rPr>
              <a:t> (2)</a:t>
            </a:r>
            <a:r>
              <a:rPr kumimoji="0" lang="en-US" sz="1400" b="1" i="0" u="none" strike="noStrike" kern="1200" cap="none" spc="0" normalizeH="0" baseline="0" noProof="0" dirty="0">
                <a:ln>
                  <a:noFill/>
                </a:ln>
                <a:solidFill>
                  <a:srgbClr val="669900"/>
                </a:solidFill>
                <a:effectLst/>
                <a:uLnTx/>
                <a:uFillTx/>
                <a:latin typeface="Arial"/>
                <a:ea typeface="+mn-ea"/>
                <a:cs typeface="+mn-cs"/>
              </a:rPr>
              <a:t> </a:t>
            </a:r>
            <a:endParaRPr kumimoji="0" lang="en-US"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9" name="Text Placeholder 4">
            <a:extLst>
              <a:ext uri="{FF2B5EF4-FFF2-40B4-BE49-F238E27FC236}">
                <a16:creationId xmlns:a16="http://schemas.microsoft.com/office/drawing/2014/main" id="{F77F5EB6-67E9-4F63-7595-B660DC4E321E}"/>
              </a:ext>
            </a:extLst>
          </p:cNvPr>
          <p:cNvSpPr>
            <a:spLocks noGrp="1"/>
          </p:cNvSpPr>
          <p:nvPr>
            <p:ph type="body" idx="15"/>
          </p:nvPr>
        </p:nvSpPr>
        <p:spPr>
          <a:xfrm>
            <a:off x="242342" y="6982471"/>
            <a:ext cx="10119256" cy="181928"/>
          </a:xfrm>
        </p:spPr>
        <p:txBody>
          <a:bodyPr/>
          <a:lstStyle/>
          <a:p>
            <a:pPr marL="228600" indent="-228600">
              <a:buAutoNum type="arabicParenBoth"/>
            </a:pPr>
            <a:r>
              <a:rPr lang="en-GB" dirty="0"/>
              <a:t>A Randomized, Controlled Trial of the Pan-PPAR Agonist Lanifibranor in NASH, N Engl J Med 2021;385:1547-1558 (2) The pan-PPAR agonist lanifibranor improves cardiometabolic health in patients with metabolic dysfunction-associated steatohepatitis | Nature Communications</a:t>
            </a:r>
          </a:p>
        </p:txBody>
      </p:sp>
      <p:sp>
        <p:nvSpPr>
          <p:cNvPr id="2" name="Espace réservé du pied de page 1">
            <a:extLst>
              <a:ext uri="{FF2B5EF4-FFF2-40B4-BE49-F238E27FC236}">
                <a16:creationId xmlns:a16="http://schemas.microsoft.com/office/drawing/2014/main" id="{7C178654-9242-2214-BDF9-A6B3C0265713}"/>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fr-FR"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Corporate Presentation | December 2024</a:t>
            </a:r>
            <a:endParaRPr kumimoji="0" lang="fr-FR" altLang="fr-FR"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pic>
        <p:nvPicPr>
          <p:cNvPr id="23" name="Image 22">
            <a:extLst>
              <a:ext uri="{FF2B5EF4-FFF2-40B4-BE49-F238E27FC236}">
                <a16:creationId xmlns:a16="http://schemas.microsoft.com/office/drawing/2014/main" id="{1C316E40-7562-BB6C-E44E-37A9B8E9C2F5}"/>
              </a:ext>
            </a:extLst>
          </p:cNvPr>
          <p:cNvPicPr>
            <a:picLocks noChangeAspect="1"/>
          </p:cNvPicPr>
          <p:nvPr/>
        </p:nvPicPr>
        <p:blipFill rotWithShape="1">
          <a:blip r:embed="rId8"/>
          <a:srcRect t="61601"/>
          <a:stretch/>
        </p:blipFill>
        <p:spPr>
          <a:xfrm>
            <a:off x="1529482" y="5845228"/>
            <a:ext cx="3744416" cy="454889"/>
          </a:xfrm>
          <a:prstGeom prst="rect">
            <a:avLst/>
          </a:prstGeom>
        </p:spPr>
      </p:pic>
      <p:pic>
        <p:nvPicPr>
          <p:cNvPr id="24" name="Image 23">
            <a:extLst>
              <a:ext uri="{FF2B5EF4-FFF2-40B4-BE49-F238E27FC236}">
                <a16:creationId xmlns:a16="http://schemas.microsoft.com/office/drawing/2014/main" id="{BAEC7648-9A9B-495B-67A7-13DFF291F90C}"/>
              </a:ext>
            </a:extLst>
          </p:cNvPr>
          <p:cNvPicPr>
            <a:picLocks noChangeAspect="1"/>
          </p:cNvPicPr>
          <p:nvPr/>
        </p:nvPicPr>
        <p:blipFill rotWithShape="1">
          <a:blip r:embed="rId8"/>
          <a:srcRect t="-4422" b="38106"/>
          <a:stretch/>
        </p:blipFill>
        <p:spPr>
          <a:xfrm>
            <a:off x="1931044" y="5175726"/>
            <a:ext cx="3088958" cy="648083"/>
          </a:xfrm>
          <a:prstGeom prst="rect">
            <a:avLst/>
          </a:prstGeom>
        </p:spPr>
      </p:pic>
      <p:pic>
        <p:nvPicPr>
          <p:cNvPr id="22" name="Picture 21">
            <a:extLst>
              <a:ext uri="{FF2B5EF4-FFF2-40B4-BE49-F238E27FC236}">
                <a16:creationId xmlns:a16="http://schemas.microsoft.com/office/drawing/2014/main" id="{394EA706-E13D-B5BA-8748-636D2B6425B0}"/>
              </a:ext>
            </a:extLst>
          </p:cNvPr>
          <p:cNvPicPr>
            <a:picLocks noChangeAspect="1"/>
          </p:cNvPicPr>
          <p:nvPr/>
        </p:nvPicPr>
        <p:blipFill>
          <a:blip r:embed="rId9"/>
          <a:stretch>
            <a:fillRect/>
          </a:stretch>
        </p:blipFill>
        <p:spPr>
          <a:xfrm>
            <a:off x="5807122" y="5147989"/>
            <a:ext cx="3165868" cy="1094214"/>
          </a:xfrm>
          <a:prstGeom prst="rect">
            <a:avLst/>
          </a:prstGeom>
        </p:spPr>
      </p:pic>
      <p:pic>
        <p:nvPicPr>
          <p:cNvPr id="21" name="Picture 20" descr="A black background with colorful text&#10;&#10;Description automatically generated">
            <a:extLst>
              <a:ext uri="{FF2B5EF4-FFF2-40B4-BE49-F238E27FC236}">
                <a16:creationId xmlns:a16="http://schemas.microsoft.com/office/drawing/2014/main" id="{820898EE-8B5F-BA48-6591-9F894DF4D1F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156539" y="324107"/>
            <a:ext cx="1175805" cy="499519"/>
          </a:xfrm>
          <a:prstGeom prst="rect">
            <a:avLst/>
          </a:prstGeom>
        </p:spPr>
      </p:pic>
    </p:spTree>
    <p:extLst>
      <p:ext uri="{BB962C8B-B14F-4D97-AF65-F5344CB8AC3E}">
        <p14:creationId xmlns:p14="http://schemas.microsoft.com/office/powerpoint/2010/main" val="3737444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E816F6-940D-100A-AB28-7A6650C7E11A}"/>
            </a:ext>
          </a:extLst>
        </p:cNvPr>
        <p:cNvGrpSpPr/>
        <p:nvPr/>
      </p:nvGrpSpPr>
      <p:grpSpPr>
        <a:xfrm>
          <a:off x="0" y="0"/>
          <a:ext cx="0" cy="0"/>
          <a:chOff x="0" y="0"/>
          <a:chExt cx="0" cy="0"/>
        </a:xfrm>
      </p:grpSpPr>
      <p:graphicFrame>
        <p:nvGraphicFramePr>
          <p:cNvPr id="87" name="Chart 86">
            <a:extLst>
              <a:ext uri="{FF2B5EF4-FFF2-40B4-BE49-F238E27FC236}">
                <a16:creationId xmlns:a16="http://schemas.microsoft.com/office/drawing/2014/main" id="{F1DD0AD2-DA96-D847-8DE7-1F50C8945A43}"/>
              </a:ext>
            </a:extLst>
          </p:cNvPr>
          <p:cNvGraphicFramePr/>
          <p:nvPr>
            <p:custDataLst>
              <p:tags r:id="rId1"/>
            </p:custDataLst>
            <p:extLst>
              <p:ext uri="{D42A27DB-BD31-4B8C-83A1-F6EECF244321}">
                <p14:modId xmlns:p14="http://schemas.microsoft.com/office/powerpoint/2010/main" val="742976018"/>
              </p:ext>
            </p:extLst>
          </p:nvPr>
        </p:nvGraphicFramePr>
        <p:xfrm>
          <a:off x="3902126" y="3537436"/>
          <a:ext cx="1005840" cy="246888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4" name="Chart 86">
            <a:extLst>
              <a:ext uri="{FF2B5EF4-FFF2-40B4-BE49-F238E27FC236}">
                <a16:creationId xmlns:a16="http://schemas.microsoft.com/office/drawing/2014/main" id="{43B26000-5889-FE7D-1675-4A9ED6E71B0F}"/>
              </a:ext>
            </a:extLst>
          </p:cNvPr>
          <p:cNvGraphicFramePr/>
          <p:nvPr>
            <p:custDataLst>
              <p:tags r:id="rId2"/>
            </p:custDataLst>
            <p:extLst>
              <p:ext uri="{D42A27DB-BD31-4B8C-83A1-F6EECF244321}">
                <p14:modId xmlns:p14="http://schemas.microsoft.com/office/powerpoint/2010/main" val="144200353"/>
              </p:ext>
            </p:extLst>
          </p:nvPr>
        </p:nvGraphicFramePr>
        <p:xfrm>
          <a:off x="6093302" y="3537436"/>
          <a:ext cx="1005840" cy="246888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6" name="Chart 25">
            <a:extLst>
              <a:ext uri="{FF2B5EF4-FFF2-40B4-BE49-F238E27FC236}">
                <a16:creationId xmlns:a16="http://schemas.microsoft.com/office/drawing/2014/main" id="{A0005603-0C2C-408E-49CE-2975B9F46CE7}"/>
              </a:ext>
            </a:extLst>
          </p:cNvPr>
          <p:cNvGraphicFramePr/>
          <p:nvPr>
            <p:custDataLst>
              <p:tags r:id="rId3"/>
            </p:custDataLst>
            <p:extLst>
              <p:ext uri="{D42A27DB-BD31-4B8C-83A1-F6EECF244321}">
                <p14:modId xmlns:p14="http://schemas.microsoft.com/office/powerpoint/2010/main" val="3344725359"/>
              </p:ext>
            </p:extLst>
          </p:nvPr>
        </p:nvGraphicFramePr>
        <p:xfrm>
          <a:off x="4997714" y="3537436"/>
          <a:ext cx="1005840" cy="2468880"/>
        </p:xfrm>
        <a:graphic>
          <a:graphicData uri="http://schemas.openxmlformats.org/drawingml/2006/chart">
            <c:chart xmlns:c="http://schemas.openxmlformats.org/drawingml/2006/chart" xmlns:r="http://schemas.openxmlformats.org/officeDocument/2006/relationships" r:id="rId10"/>
          </a:graphicData>
        </a:graphic>
      </p:graphicFrame>
      <p:sp>
        <p:nvSpPr>
          <p:cNvPr id="6" name="Title 5">
            <a:extLst>
              <a:ext uri="{FF2B5EF4-FFF2-40B4-BE49-F238E27FC236}">
                <a16:creationId xmlns:a16="http://schemas.microsoft.com/office/drawing/2014/main" id="{F5F3F7D9-C5DB-B5D1-4FE0-1A83B8D8A154}"/>
              </a:ext>
            </a:extLst>
          </p:cNvPr>
          <p:cNvSpPr>
            <a:spLocks noGrp="1"/>
          </p:cNvSpPr>
          <p:nvPr>
            <p:ph type="title"/>
          </p:nvPr>
        </p:nvSpPr>
        <p:spPr>
          <a:xfrm>
            <a:off x="305905" y="77795"/>
            <a:ext cx="9074159" cy="831639"/>
          </a:xfrm>
        </p:spPr>
        <p:txBody>
          <a:bodyPr/>
          <a:lstStyle/>
          <a:p>
            <a:r>
              <a:rPr kumimoji="0" lang="en-GB" sz="2200" b="1" i="0" u="none" strike="noStrike" kern="0" cap="none" spc="0" normalizeH="0" baseline="0" noProof="0" dirty="0">
                <a:ln>
                  <a:noFill/>
                </a:ln>
                <a:solidFill>
                  <a:srgbClr val="669800"/>
                </a:solidFill>
                <a:effectLst/>
                <a:uLnTx/>
                <a:uFillTx/>
                <a:latin typeface="Arial"/>
                <a:ea typeface="+mj-ea"/>
                <a:cs typeface="+mj-cs"/>
              </a:rPr>
              <a:t>Resolution of MASH </a:t>
            </a:r>
            <a:r>
              <a:rPr kumimoji="0" lang="en-GB" sz="2200" b="1" i="0" u="sng" strike="noStrike" kern="0" cap="none" spc="0" normalizeH="0" baseline="0" noProof="0" dirty="0">
                <a:ln>
                  <a:noFill/>
                </a:ln>
                <a:solidFill>
                  <a:srgbClr val="669800"/>
                </a:solidFill>
                <a:effectLst/>
                <a:uLnTx/>
                <a:uFillTx/>
                <a:latin typeface="Arial"/>
                <a:ea typeface="+mj-ea"/>
                <a:cs typeface="+mj-cs"/>
              </a:rPr>
              <a:t>and</a:t>
            </a:r>
            <a:r>
              <a:rPr kumimoji="0" lang="en-GB" sz="2200" b="1" i="0" u="none" strike="noStrike" kern="0" cap="none" spc="0" normalizeH="0" baseline="0" noProof="0" dirty="0">
                <a:ln>
                  <a:noFill/>
                </a:ln>
                <a:solidFill>
                  <a:srgbClr val="669800"/>
                </a:solidFill>
                <a:effectLst/>
                <a:uLnTx/>
                <a:uFillTx/>
                <a:latin typeface="Arial"/>
                <a:ea typeface="+mj-ea"/>
                <a:cs typeface="+mj-cs"/>
              </a:rPr>
              <a:t> fibrosis improvement </a:t>
            </a:r>
            <a:r>
              <a:rPr kumimoji="0" lang="en-GB" sz="2200" b="1" i="0" u="none" strike="noStrike" kern="0" cap="none" spc="0" normalizeH="0" baseline="0" noProof="0" dirty="0">
                <a:ln>
                  <a:noFill/>
                </a:ln>
                <a:solidFill>
                  <a:srgbClr val="669800"/>
                </a:solidFill>
                <a:effectLst/>
                <a:uLnTx/>
                <a:uFillTx/>
                <a:latin typeface="Barlow" panose="00000500000000000000" pitchFamily="2" charset="0"/>
                <a:ea typeface="+mj-ea"/>
                <a:cs typeface="+mj-cs"/>
              </a:rPr>
              <a:t>≥</a:t>
            </a:r>
            <a:r>
              <a:rPr kumimoji="0" lang="en-GB" sz="2200" b="1" i="0" u="none" strike="noStrike" kern="0" cap="none" spc="0" normalizeH="0" baseline="0" noProof="0" dirty="0">
                <a:ln>
                  <a:noFill/>
                </a:ln>
                <a:solidFill>
                  <a:srgbClr val="669800"/>
                </a:solidFill>
                <a:effectLst/>
                <a:uLnTx/>
                <a:uFillTx/>
                <a:latin typeface="Arial"/>
                <a:ea typeface="+mj-ea"/>
                <a:cs typeface="+mj-cs"/>
              </a:rPr>
              <a:t> least 1 stage </a:t>
            </a:r>
            <a:r>
              <a:rPr kumimoji="0" lang="en-GB" sz="1800" b="0" i="1" u="none" strike="noStrike" kern="0" cap="none" spc="0" normalizeH="0" baseline="0" noProof="0" dirty="0">
                <a:ln>
                  <a:noFill/>
                </a:ln>
                <a:solidFill>
                  <a:srgbClr val="669800"/>
                </a:solidFill>
                <a:effectLst/>
                <a:uLnTx/>
                <a:uFillTx/>
                <a:latin typeface="Arial"/>
                <a:ea typeface="+mj-ea"/>
                <a:cs typeface="+mj-cs"/>
              </a:rPr>
              <a:t>Compares favourably to other oral and injectable compounds </a:t>
            </a:r>
            <a:endParaRPr lang="fr-FR" sz="2210" i="1" dirty="0"/>
          </a:p>
        </p:txBody>
      </p:sp>
      <p:sp>
        <p:nvSpPr>
          <p:cNvPr id="13" name="Espace réservé du texte 4">
            <a:extLst>
              <a:ext uri="{FF2B5EF4-FFF2-40B4-BE49-F238E27FC236}">
                <a16:creationId xmlns:a16="http://schemas.microsoft.com/office/drawing/2014/main" id="{E4A82C38-C8BB-E198-5834-D9C3CEF29EAF}"/>
              </a:ext>
            </a:extLst>
          </p:cNvPr>
          <p:cNvSpPr txBox="1">
            <a:spLocks/>
          </p:cNvSpPr>
          <p:nvPr/>
        </p:nvSpPr>
        <p:spPr>
          <a:xfrm>
            <a:off x="309997" y="6502574"/>
            <a:ext cx="9996814" cy="153815"/>
          </a:xfrm>
          <a:prstGeom prst="rect">
            <a:avLst/>
          </a:prstGeom>
        </p:spPr>
        <p:txBody>
          <a:bodyPr lIns="0" tIns="33938" rIns="0" bIns="0" anchor="b">
            <a:noAutofit/>
          </a:bodyPr>
          <a:lstStyle>
            <a:defPPr>
              <a:defRPr lang="fr-FR"/>
            </a:defPPr>
            <a:lvl1pPr marR="0" lvl="0" indent="0" defTabSz="1014511" eaLnBrk="0" fontAlgn="base" hangingPunct="0">
              <a:lnSpc>
                <a:spcPct val="100000"/>
              </a:lnSpc>
              <a:spcBef>
                <a:spcPts val="0"/>
              </a:spcBef>
              <a:spcAft>
                <a:spcPct val="0"/>
              </a:spcAft>
              <a:buClrTx/>
              <a:buSzTx/>
              <a:buFontTx/>
              <a:buNone/>
              <a:tabLst/>
              <a:defRPr kumimoji="0" sz="849" b="1" i="1" u="none" strike="noStrike" kern="0" cap="none" spc="0" normalizeH="0" baseline="0">
                <a:ln>
                  <a:noFill/>
                </a:ln>
                <a:solidFill>
                  <a:prstClr val="black"/>
                </a:solidFill>
                <a:effectLst/>
                <a:uLnTx/>
                <a:uFillTx/>
                <a:latin typeface="Arial"/>
              </a:defRPr>
            </a:lvl1pPr>
            <a:lvl2pPr indent="0" defTabSz="1076190" eaLnBrk="0" fontAlgn="base" hangingPunct="0">
              <a:spcBef>
                <a:spcPct val="50000"/>
              </a:spcBef>
              <a:spcAft>
                <a:spcPct val="0"/>
              </a:spcAft>
              <a:buSzPct val="100000"/>
              <a:buNone/>
              <a:defRPr sz="2000" b="1"/>
            </a:lvl2pPr>
            <a:lvl3pPr indent="0" defTabSz="1076190" eaLnBrk="0" fontAlgn="base" hangingPunct="0">
              <a:spcBef>
                <a:spcPct val="50000"/>
              </a:spcBef>
              <a:spcAft>
                <a:spcPct val="0"/>
              </a:spcAft>
              <a:buSzPct val="100000"/>
              <a:buNone/>
              <a:defRPr b="1"/>
            </a:lvl3pPr>
            <a:lvl4pPr indent="0" defTabSz="1076190" eaLnBrk="0" fontAlgn="base" hangingPunct="0">
              <a:spcBef>
                <a:spcPct val="50000"/>
              </a:spcBef>
              <a:spcAft>
                <a:spcPct val="0"/>
              </a:spcAft>
              <a:buSzPct val="100000"/>
              <a:buNone/>
              <a:defRPr sz="1600" b="1"/>
            </a:lvl4pPr>
            <a:lvl5pPr indent="0" defTabSz="1076190" eaLnBrk="0" fontAlgn="base" hangingPunct="0">
              <a:spcBef>
                <a:spcPct val="50000"/>
              </a:spcBef>
              <a:spcAft>
                <a:spcPct val="0"/>
              </a:spcAft>
              <a:buSzPct val="100000"/>
              <a:buNone/>
              <a:defRPr sz="1600" b="1"/>
            </a:lvl5pPr>
            <a:lvl6pPr indent="0" defTabSz="1076190" eaLnBrk="0" fontAlgn="base" hangingPunct="0">
              <a:spcBef>
                <a:spcPct val="50000"/>
              </a:spcBef>
              <a:spcAft>
                <a:spcPct val="0"/>
              </a:spcAft>
              <a:buSzPct val="100000"/>
              <a:buNone/>
              <a:defRPr sz="1600" b="1"/>
            </a:lvl6pPr>
            <a:lvl7pPr indent="0" defTabSz="1076190" eaLnBrk="0" fontAlgn="base" hangingPunct="0">
              <a:spcBef>
                <a:spcPct val="50000"/>
              </a:spcBef>
              <a:spcAft>
                <a:spcPct val="0"/>
              </a:spcAft>
              <a:buSzPct val="100000"/>
              <a:buNone/>
              <a:defRPr sz="1600" b="1"/>
            </a:lvl7pPr>
            <a:lvl8pPr indent="0" defTabSz="1076190" eaLnBrk="0" fontAlgn="base" hangingPunct="0">
              <a:spcBef>
                <a:spcPct val="50000"/>
              </a:spcBef>
              <a:spcAft>
                <a:spcPct val="0"/>
              </a:spcAft>
              <a:buSzPct val="100000"/>
              <a:buNone/>
              <a:defRPr sz="1600" b="1"/>
            </a:lvl8pPr>
            <a:lvl9pPr indent="0" defTabSz="1076190" eaLnBrk="0" fontAlgn="base" hangingPunct="0">
              <a:spcBef>
                <a:spcPct val="50000"/>
              </a:spcBef>
              <a:spcAft>
                <a:spcPct val="0"/>
              </a:spcAft>
              <a:buSzPct val="100000"/>
              <a:buNone/>
              <a:defRPr sz="1600" b="1"/>
            </a:lvl9pPr>
          </a:lstStyle>
          <a:p>
            <a:r>
              <a:rPr lang="fr-FR" dirty="0"/>
              <a:t>No </a:t>
            </a:r>
            <a:r>
              <a:rPr lang="fr-FR" dirty="0" err="1"/>
              <a:t>head</a:t>
            </a:r>
            <a:r>
              <a:rPr lang="fr-FR" dirty="0"/>
              <a:t>-to-</a:t>
            </a:r>
            <a:r>
              <a:rPr lang="fr-FR" dirty="0" err="1"/>
              <a:t>head</a:t>
            </a:r>
            <a:r>
              <a:rPr lang="fr-FR" dirty="0"/>
              <a:t> </a:t>
            </a:r>
            <a:r>
              <a:rPr lang="en-GB" dirty="0"/>
              <a:t>clinical</a:t>
            </a:r>
            <a:r>
              <a:rPr lang="fr-FR" dirty="0"/>
              <a:t> trials have been </a:t>
            </a:r>
            <a:r>
              <a:rPr lang="en-GB" dirty="0"/>
              <a:t>conducted</a:t>
            </a:r>
            <a:r>
              <a:rPr lang="fr-FR" dirty="0"/>
              <a:t>; results obtained from different trials, with different designs, endpoints and patient populations. Results may not be comparable.</a:t>
            </a:r>
          </a:p>
        </p:txBody>
      </p:sp>
      <p:sp>
        <p:nvSpPr>
          <p:cNvPr id="65" name="Title 1">
            <a:extLst>
              <a:ext uri="{FF2B5EF4-FFF2-40B4-BE49-F238E27FC236}">
                <a16:creationId xmlns:a16="http://schemas.microsoft.com/office/drawing/2014/main" id="{12E03E9B-1A0A-49D6-266D-38FC27C4A432}"/>
              </a:ext>
            </a:extLst>
          </p:cNvPr>
          <p:cNvSpPr txBox="1">
            <a:spLocks/>
          </p:cNvSpPr>
          <p:nvPr/>
        </p:nvSpPr>
        <p:spPr>
          <a:xfrm>
            <a:off x="542702" y="278534"/>
            <a:ext cx="9842989" cy="517352"/>
          </a:xfrm>
          <a:prstGeom prst="rect">
            <a:avLst/>
          </a:prstGeom>
        </p:spPr>
        <p:txBody>
          <a:bodyPr lIns="0" tIns="0" rIns="0" bIns="0" anchor="ctr"/>
          <a:lstStyle>
            <a:lvl1pPr algn="l" defTabSz="801929" rtl="0" eaLnBrk="1" latinLnBrk="0" hangingPunct="1">
              <a:lnSpc>
                <a:spcPct val="90000"/>
              </a:lnSpc>
              <a:spcBef>
                <a:spcPct val="0"/>
              </a:spcBef>
              <a:buNone/>
              <a:defRPr lang="en-GB" sz="2105" b="1" kern="1200" dirty="0">
                <a:solidFill>
                  <a:schemeClr val="tx1">
                    <a:lumMod val="65000"/>
                    <a:lumOff val="35000"/>
                  </a:schemeClr>
                </a:solidFill>
                <a:latin typeface="+mn-lt"/>
                <a:ea typeface="+mj-ea"/>
                <a:cs typeface="+mj-cs"/>
              </a:defRPr>
            </a:lvl1pPr>
          </a:lstStyle>
          <a:p>
            <a:pPr marL="0" marR="0" lvl="0" indent="0" algn="l" defTabSz="801929" rtl="0" eaLnBrk="1" fontAlgn="base" latinLnBrk="0" hangingPunct="1">
              <a:lnSpc>
                <a:spcPct val="90000"/>
              </a:lnSpc>
              <a:spcBef>
                <a:spcPct val="0"/>
              </a:spcBef>
              <a:spcAft>
                <a:spcPct val="0"/>
              </a:spcAft>
              <a:buClrTx/>
              <a:buSzTx/>
              <a:buFontTx/>
              <a:buNone/>
              <a:tabLst/>
              <a:defRPr/>
            </a:pPr>
            <a:endParaRPr kumimoji="0" lang="en-US" sz="1984" b="1" i="0" u="none" strike="noStrike" kern="1200" cap="none" spc="0" normalizeH="0" baseline="0" noProof="0" dirty="0">
              <a:ln>
                <a:noFill/>
              </a:ln>
              <a:solidFill>
                <a:prstClr val="black">
                  <a:lumMod val="65000"/>
                  <a:lumOff val="35000"/>
                </a:prstClr>
              </a:solidFill>
              <a:effectLst/>
              <a:uLnTx/>
              <a:uFillTx/>
              <a:latin typeface="Open Sans Light"/>
              <a:ea typeface="Open Sans" panose="020B0606030504020204" pitchFamily="34" charset="0"/>
              <a:cs typeface="Open Sans" panose="020B0606030504020204" pitchFamily="34" charset="0"/>
            </a:endParaRPr>
          </a:p>
        </p:txBody>
      </p:sp>
      <p:graphicFrame>
        <p:nvGraphicFramePr>
          <p:cNvPr id="152601" name="Chart 152600">
            <a:extLst>
              <a:ext uri="{FF2B5EF4-FFF2-40B4-BE49-F238E27FC236}">
                <a16:creationId xmlns:a16="http://schemas.microsoft.com/office/drawing/2014/main" id="{55563758-DF49-7DB7-3DBE-23C9D7EF5483}"/>
              </a:ext>
            </a:extLst>
          </p:cNvPr>
          <p:cNvGraphicFramePr/>
          <p:nvPr>
            <p:custDataLst>
              <p:tags r:id="rId4"/>
            </p:custDataLst>
            <p:extLst>
              <p:ext uri="{D42A27DB-BD31-4B8C-83A1-F6EECF244321}">
                <p14:modId xmlns:p14="http://schemas.microsoft.com/office/powerpoint/2010/main" val="4006393384"/>
              </p:ext>
            </p:extLst>
          </p:nvPr>
        </p:nvGraphicFramePr>
        <p:xfrm>
          <a:off x="2287662" y="3537436"/>
          <a:ext cx="1005840" cy="2468880"/>
        </p:xfrm>
        <a:graphic>
          <a:graphicData uri="http://schemas.openxmlformats.org/drawingml/2006/chart">
            <c:chart xmlns:c="http://schemas.openxmlformats.org/drawingml/2006/chart" xmlns:r="http://schemas.openxmlformats.org/officeDocument/2006/relationships" r:id="rId11"/>
          </a:graphicData>
        </a:graphic>
      </p:graphicFrame>
      <p:sp>
        <p:nvSpPr>
          <p:cNvPr id="34" name="Espace réservé du texte 4">
            <a:extLst>
              <a:ext uri="{FF2B5EF4-FFF2-40B4-BE49-F238E27FC236}">
                <a16:creationId xmlns:a16="http://schemas.microsoft.com/office/drawing/2014/main" id="{01E981D9-805D-082D-4BB5-36FC621A2A09}"/>
              </a:ext>
            </a:extLst>
          </p:cNvPr>
          <p:cNvSpPr txBox="1">
            <a:spLocks/>
          </p:cNvSpPr>
          <p:nvPr/>
        </p:nvSpPr>
        <p:spPr>
          <a:xfrm>
            <a:off x="296390" y="6708116"/>
            <a:ext cx="10077089" cy="681866"/>
          </a:xfrm>
          <a:prstGeom prst="rect">
            <a:avLst/>
          </a:prstGeom>
        </p:spPr>
        <p:txBody>
          <a:bodyPr lIns="0" tIns="33938" rIns="0" bIns="0" anchor="t">
            <a:noAutofit/>
          </a:bodyPr>
          <a:lstStyle>
            <a:lvl1pPr marL="0" indent="0" algn="l" defTabSz="1074738" rtl="0" eaLnBrk="0" fontAlgn="base" hangingPunct="0">
              <a:spcBef>
                <a:spcPct val="50000"/>
              </a:spcBef>
              <a:spcAft>
                <a:spcPct val="0"/>
              </a:spcAft>
              <a:buNone/>
              <a:defRPr sz="800" b="0" i="1">
                <a:solidFill>
                  <a:schemeClr val="tx1">
                    <a:lumMod val="75000"/>
                    <a:lumOff val="25000"/>
                  </a:schemeClr>
                </a:solidFill>
                <a:latin typeface="+mj-lt"/>
                <a:ea typeface="+mn-ea"/>
                <a:cs typeface="+mn-cs"/>
              </a:defRPr>
            </a:lvl1pPr>
            <a:lvl2pPr marL="457200" indent="0" algn="l" defTabSz="1074738" rtl="0" eaLnBrk="0" fontAlgn="base" hangingPunct="0">
              <a:spcBef>
                <a:spcPct val="50000"/>
              </a:spcBef>
              <a:spcAft>
                <a:spcPct val="0"/>
              </a:spcAft>
              <a:buSzPct val="100000"/>
              <a:buNone/>
              <a:defRPr sz="2000" b="1">
                <a:solidFill>
                  <a:schemeClr val="tx1"/>
                </a:solidFill>
                <a:latin typeface="+mn-lt"/>
              </a:defRPr>
            </a:lvl2pPr>
            <a:lvl3pPr marL="914400" indent="0" algn="l" defTabSz="1074738" rtl="0" eaLnBrk="0" fontAlgn="base" hangingPunct="0">
              <a:spcBef>
                <a:spcPct val="50000"/>
              </a:spcBef>
              <a:spcAft>
                <a:spcPct val="0"/>
              </a:spcAft>
              <a:buSzPct val="100000"/>
              <a:buNone/>
              <a:defRPr sz="1800" b="1">
                <a:solidFill>
                  <a:schemeClr val="tx1"/>
                </a:solidFill>
                <a:latin typeface="+mn-lt"/>
              </a:defRPr>
            </a:lvl3pPr>
            <a:lvl4pPr marL="1371600" indent="0" algn="l" defTabSz="1074738" rtl="0" eaLnBrk="0" fontAlgn="base" hangingPunct="0">
              <a:spcBef>
                <a:spcPct val="50000"/>
              </a:spcBef>
              <a:spcAft>
                <a:spcPct val="0"/>
              </a:spcAft>
              <a:buSzPct val="100000"/>
              <a:buNone/>
              <a:defRPr sz="1600" b="1">
                <a:solidFill>
                  <a:schemeClr val="tx1"/>
                </a:solidFill>
                <a:latin typeface="+mn-lt"/>
              </a:defRPr>
            </a:lvl4pPr>
            <a:lvl5pPr marL="1828800" indent="0" algn="l" defTabSz="1074738" rtl="0" eaLnBrk="0" fontAlgn="base" hangingPunct="0">
              <a:spcBef>
                <a:spcPct val="50000"/>
              </a:spcBef>
              <a:spcAft>
                <a:spcPct val="0"/>
              </a:spcAft>
              <a:buSzPct val="100000"/>
              <a:buNone/>
              <a:defRPr sz="1600" b="1">
                <a:solidFill>
                  <a:schemeClr val="tx1"/>
                </a:solidFill>
                <a:latin typeface="+mn-lt"/>
              </a:defRPr>
            </a:lvl5pPr>
            <a:lvl6pPr marL="2286000" indent="0" algn="l" defTabSz="1076190" rtl="0" eaLnBrk="0" fontAlgn="base" hangingPunct="0">
              <a:spcBef>
                <a:spcPct val="50000"/>
              </a:spcBef>
              <a:spcAft>
                <a:spcPct val="0"/>
              </a:spcAft>
              <a:buSzPct val="100000"/>
              <a:buNone/>
              <a:defRPr sz="1600" b="1">
                <a:solidFill>
                  <a:schemeClr val="tx1"/>
                </a:solidFill>
                <a:latin typeface="+mn-lt"/>
              </a:defRPr>
            </a:lvl6pPr>
            <a:lvl7pPr marL="2743200" indent="0" algn="l" defTabSz="1076190" rtl="0" eaLnBrk="0" fontAlgn="base" hangingPunct="0">
              <a:spcBef>
                <a:spcPct val="50000"/>
              </a:spcBef>
              <a:spcAft>
                <a:spcPct val="0"/>
              </a:spcAft>
              <a:buSzPct val="100000"/>
              <a:buNone/>
              <a:defRPr sz="1600" b="1">
                <a:solidFill>
                  <a:schemeClr val="tx1"/>
                </a:solidFill>
                <a:latin typeface="+mn-lt"/>
              </a:defRPr>
            </a:lvl7pPr>
            <a:lvl8pPr marL="3200400" indent="0" algn="l" defTabSz="1076190" rtl="0" eaLnBrk="0" fontAlgn="base" hangingPunct="0">
              <a:spcBef>
                <a:spcPct val="50000"/>
              </a:spcBef>
              <a:spcAft>
                <a:spcPct val="0"/>
              </a:spcAft>
              <a:buSzPct val="100000"/>
              <a:buNone/>
              <a:defRPr sz="1600" b="1">
                <a:solidFill>
                  <a:schemeClr val="tx1"/>
                </a:solidFill>
                <a:latin typeface="+mn-lt"/>
              </a:defRPr>
            </a:lvl8pPr>
            <a:lvl9pPr marL="3657600" indent="0" algn="l" defTabSz="1076190" rtl="0" eaLnBrk="0" fontAlgn="base" hangingPunct="0">
              <a:spcBef>
                <a:spcPct val="50000"/>
              </a:spcBef>
              <a:spcAft>
                <a:spcPct val="0"/>
              </a:spcAft>
              <a:buSzPct val="100000"/>
              <a:buNone/>
              <a:defRPr sz="1600" b="1">
                <a:solidFill>
                  <a:schemeClr val="tx1"/>
                </a:solidFill>
                <a:latin typeface="+mn-lt"/>
              </a:defRPr>
            </a:lvl9pPr>
          </a:lstStyle>
          <a:p>
            <a:pPr algn="l"/>
            <a:r>
              <a:rPr kumimoji="0" lang="fr-FR" sz="600" b="0" i="0" u="none" strike="noStrike" kern="0" cap="none" spc="0" normalizeH="0" baseline="0" noProof="0" dirty="0">
                <a:ln>
                  <a:noFill/>
                </a:ln>
                <a:solidFill>
                  <a:prstClr val="black"/>
                </a:solidFill>
                <a:effectLst/>
                <a:uLnTx/>
                <a:uFillTx/>
                <a:latin typeface="Arial"/>
                <a:ea typeface="+mn-ea"/>
                <a:cs typeface="+mn-cs"/>
              </a:rPr>
              <a:t>*</a:t>
            </a:r>
            <a:r>
              <a:rPr kumimoji="0" lang="fr-FR" sz="600" b="0" i="0" u="none" strike="noStrike" kern="0" cap="none" spc="0" normalizeH="0" baseline="0" noProof="0" dirty="0" err="1">
                <a:ln>
                  <a:noFill/>
                </a:ln>
                <a:solidFill>
                  <a:prstClr val="black"/>
                </a:solidFill>
                <a:effectLst/>
                <a:uLnTx/>
                <a:uFillTx/>
                <a:latin typeface="Arial"/>
                <a:ea typeface="+mn-ea"/>
                <a:cs typeface="+mn-cs"/>
              </a:rPr>
              <a:t>Effect</a:t>
            </a:r>
            <a:r>
              <a:rPr kumimoji="0" lang="fr-FR" sz="600" b="0" i="0" u="none" strike="noStrike" kern="0" cap="none" spc="0" normalizeH="0" baseline="0" noProof="0" dirty="0">
                <a:ln>
                  <a:noFill/>
                </a:ln>
                <a:solidFill>
                  <a:prstClr val="black"/>
                </a:solidFill>
                <a:effectLst/>
                <a:uLnTx/>
                <a:uFillTx/>
                <a:latin typeface="Arial"/>
                <a:ea typeface="+mn-ea"/>
                <a:cs typeface="+mn-cs"/>
              </a:rPr>
              <a:t> size </a:t>
            </a:r>
            <a:r>
              <a:rPr kumimoji="0" lang="fr-FR" sz="600" b="0" i="0" u="none" strike="noStrike" kern="0" cap="none" spc="0" normalizeH="0" baseline="0" noProof="0" dirty="0" err="1">
                <a:ln>
                  <a:noFill/>
                </a:ln>
                <a:solidFill>
                  <a:prstClr val="black"/>
                </a:solidFill>
                <a:effectLst/>
                <a:uLnTx/>
                <a:uFillTx/>
                <a:latin typeface="Arial"/>
                <a:ea typeface="+mn-ea"/>
                <a:cs typeface="+mn-cs"/>
              </a:rPr>
              <a:t>was</a:t>
            </a:r>
            <a:r>
              <a:rPr kumimoji="0" lang="fr-FR" sz="600" b="0" i="0" u="none" strike="noStrike" kern="0" cap="none" spc="0" normalizeH="0" baseline="0" noProof="0" dirty="0">
                <a:ln>
                  <a:noFill/>
                </a:ln>
                <a:solidFill>
                  <a:prstClr val="black"/>
                </a:solidFill>
                <a:effectLst/>
                <a:uLnTx/>
                <a:uFillTx/>
                <a:latin typeface="Arial"/>
                <a:ea typeface="+mn-ea"/>
                <a:cs typeface="+mn-cs"/>
              </a:rPr>
              <a:t> 26% in the 1200 mg arm in patients </a:t>
            </a:r>
            <a:r>
              <a:rPr kumimoji="0" lang="fr-FR" sz="600" b="0" i="0" u="none" strike="noStrike" kern="0" cap="none" spc="0" normalizeH="0" baseline="0" noProof="0" dirty="0" err="1">
                <a:ln>
                  <a:noFill/>
                </a:ln>
                <a:solidFill>
                  <a:prstClr val="black"/>
                </a:solidFill>
                <a:effectLst/>
                <a:uLnTx/>
                <a:uFillTx/>
                <a:latin typeface="Arial"/>
                <a:ea typeface="+mn-ea"/>
                <a:cs typeface="+mn-cs"/>
              </a:rPr>
              <a:t>with</a:t>
            </a:r>
            <a:r>
              <a:rPr kumimoji="0" lang="fr-FR" sz="600" b="0" i="0" u="none" strike="noStrike" kern="0" cap="none" spc="0" normalizeH="0" baseline="0" noProof="0" dirty="0">
                <a:ln>
                  <a:noFill/>
                </a:ln>
                <a:solidFill>
                  <a:prstClr val="black"/>
                </a:solidFill>
                <a:effectLst/>
                <a:uLnTx/>
                <a:uFillTx/>
                <a:latin typeface="Arial"/>
                <a:ea typeface="+mn-ea"/>
                <a:cs typeface="+mn-cs"/>
              </a:rPr>
              <a:t> T2D **</a:t>
            </a:r>
            <a:r>
              <a:rPr kumimoji="0" lang="fr-FR" sz="600" b="0" i="0" u="none" strike="noStrike" kern="0" cap="none" spc="0" normalizeH="0" baseline="0" noProof="0" dirty="0" err="1">
                <a:ln>
                  <a:noFill/>
                </a:ln>
                <a:solidFill>
                  <a:prstClr val="black"/>
                </a:solidFill>
                <a:effectLst/>
                <a:uLnTx/>
                <a:uFillTx/>
                <a:latin typeface="Arial"/>
                <a:ea typeface="+mn-ea"/>
                <a:cs typeface="+mn-cs"/>
              </a:rPr>
              <a:t>Resmetirom</a:t>
            </a:r>
            <a:r>
              <a:rPr kumimoji="0" lang="fr-FR" sz="600" b="0" i="0" u="none" strike="noStrike" kern="0" cap="none" spc="0" normalizeH="0" baseline="0" noProof="0" dirty="0">
                <a:ln>
                  <a:noFill/>
                </a:ln>
                <a:solidFill>
                  <a:prstClr val="black"/>
                </a:solidFill>
                <a:effectLst/>
                <a:uLnTx/>
                <a:uFillTx/>
                <a:latin typeface="Arial"/>
                <a:ea typeface="+mn-ea"/>
                <a:cs typeface="+mn-cs"/>
              </a:rPr>
              <a:t> has been </a:t>
            </a:r>
            <a:r>
              <a:rPr kumimoji="0" lang="fr-FR" sz="600" b="0" i="0" u="none" strike="noStrike" kern="0" cap="none" spc="0" normalizeH="0" baseline="0" noProof="0" dirty="0" err="1">
                <a:ln>
                  <a:noFill/>
                </a:ln>
                <a:solidFill>
                  <a:prstClr val="black"/>
                </a:solidFill>
                <a:effectLst/>
                <a:uLnTx/>
                <a:uFillTx/>
                <a:latin typeface="Arial"/>
                <a:ea typeface="+mn-ea"/>
                <a:cs typeface="+mn-cs"/>
              </a:rPr>
              <a:t>approved</a:t>
            </a:r>
            <a:r>
              <a:rPr kumimoji="0" lang="fr-FR" sz="600" b="0" i="0" u="none" strike="noStrike" kern="0" cap="none" spc="0" normalizeH="0" baseline="0" noProof="0" dirty="0">
                <a:ln>
                  <a:noFill/>
                </a:ln>
                <a:solidFill>
                  <a:prstClr val="black"/>
                </a:solidFill>
                <a:effectLst/>
                <a:uLnTx/>
                <a:uFillTx/>
                <a:latin typeface="Arial"/>
                <a:ea typeface="+mn-ea"/>
                <a:cs typeface="+mn-cs"/>
              </a:rPr>
              <a:t> </a:t>
            </a:r>
            <a:r>
              <a:rPr kumimoji="0" lang="fr-FR" sz="600" b="0" i="0" u="none" strike="noStrike" kern="0" cap="none" spc="0" normalizeH="0" baseline="0" noProof="0" dirty="0" err="1">
                <a:ln>
                  <a:noFill/>
                </a:ln>
                <a:solidFill>
                  <a:prstClr val="black"/>
                </a:solidFill>
                <a:effectLst/>
                <a:uLnTx/>
                <a:uFillTx/>
                <a:latin typeface="Arial"/>
                <a:ea typeface="+mn-ea"/>
                <a:cs typeface="+mn-cs"/>
              </a:rPr>
              <a:t>under</a:t>
            </a:r>
            <a:r>
              <a:rPr kumimoji="0" lang="fr-FR" sz="600" b="0" i="0" u="none" strike="noStrike" kern="0" cap="none" spc="0" normalizeH="0" baseline="0" noProof="0" dirty="0">
                <a:ln>
                  <a:noFill/>
                </a:ln>
                <a:solidFill>
                  <a:prstClr val="black"/>
                </a:solidFill>
                <a:effectLst/>
                <a:uLnTx/>
                <a:uFillTx/>
                <a:latin typeface="Arial"/>
                <a:ea typeface="+mn-ea"/>
                <a:cs typeface="+mn-cs"/>
              </a:rPr>
              <a:t> </a:t>
            </a:r>
            <a:r>
              <a:rPr kumimoji="0" lang="fr-FR" sz="600" b="0" i="0" u="none" strike="noStrike" kern="0" cap="none" spc="0" normalizeH="0" baseline="0" noProof="0" dirty="0" err="1">
                <a:ln>
                  <a:noFill/>
                </a:ln>
                <a:solidFill>
                  <a:prstClr val="black"/>
                </a:solidFill>
                <a:effectLst/>
                <a:uLnTx/>
                <a:uFillTx/>
                <a:latin typeface="Arial"/>
                <a:ea typeface="+mn-ea"/>
                <a:cs typeface="+mn-cs"/>
              </a:rPr>
              <a:t>accelerated</a:t>
            </a:r>
            <a:r>
              <a:rPr kumimoji="0" lang="fr-FR" sz="600" b="0" i="0" u="none" strike="noStrike" kern="0" cap="none" spc="0" normalizeH="0" baseline="0" noProof="0" dirty="0">
                <a:ln>
                  <a:noFill/>
                </a:ln>
                <a:solidFill>
                  <a:prstClr val="black"/>
                </a:solidFill>
                <a:effectLst/>
                <a:uLnTx/>
                <a:uFillTx/>
                <a:latin typeface="Arial"/>
                <a:ea typeface="+mn-ea"/>
                <a:cs typeface="+mn-cs"/>
              </a:rPr>
              <a:t> </a:t>
            </a:r>
            <a:r>
              <a:rPr kumimoji="0" lang="fr-FR" sz="600" b="0" i="0" u="none" strike="noStrike" kern="0" cap="none" spc="0" normalizeH="0" baseline="0" noProof="0" dirty="0" err="1">
                <a:ln>
                  <a:noFill/>
                </a:ln>
                <a:solidFill>
                  <a:prstClr val="black"/>
                </a:solidFill>
                <a:effectLst/>
                <a:uLnTx/>
                <a:uFillTx/>
                <a:latin typeface="Arial"/>
                <a:ea typeface="+mn-ea"/>
                <a:cs typeface="+mn-cs"/>
              </a:rPr>
              <a:t>approval</a:t>
            </a:r>
            <a:r>
              <a:rPr kumimoji="0" lang="fr-FR" sz="600" b="0" i="0" u="none" strike="noStrike" kern="0" cap="none" spc="0" normalizeH="0" baseline="0" noProof="0" dirty="0">
                <a:ln>
                  <a:noFill/>
                </a:ln>
                <a:solidFill>
                  <a:prstClr val="black"/>
                </a:solidFill>
                <a:effectLst/>
                <a:uLnTx/>
                <a:uFillTx/>
                <a:latin typeface="Arial"/>
                <a:ea typeface="+mn-ea"/>
                <a:cs typeface="+mn-cs"/>
              </a:rPr>
              <a:t> by the FDA.</a:t>
            </a:r>
          </a:p>
          <a:p>
            <a:pPr algn="l"/>
            <a:r>
              <a:rPr kumimoji="0" lang="fr-FR" sz="600" b="0" i="0" u="none" strike="noStrike" kern="0" cap="none" spc="0" normalizeH="0" baseline="0" noProof="0" dirty="0">
                <a:ln>
                  <a:noFill/>
                </a:ln>
                <a:solidFill>
                  <a:prstClr val="black"/>
                </a:solidFill>
                <a:effectLst/>
                <a:uLnTx/>
                <a:uFillTx/>
                <a:latin typeface="Arial"/>
                <a:ea typeface="+mn-ea"/>
                <a:cs typeface="+mn-cs"/>
              </a:rPr>
              <a:t>Source: </a:t>
            </a:r>
            <a:r>
              <a:rPr kumimoji="0" lang="fr-FR" sz="600" b="1" i="0" u="none" strike="noStrike" kern="0" cap="none" spc="0" normalizeH="0" baseline="0" noProof="0" dirty="0">
                <a:ln>
                  <a:noFill/>
                </a:ln>
                <a:solidFill>
                  <a:prstClr val="black"/>
                </a:solidFill>
                <a:effectLst/>
                <a:uLnTx/>
                <a:uFillTx/>
                <a:latin typeface="Arial"/>
                <a:ea typeface="+mn-ea"/>
                <a:cs typeface="+mn-cs"/>
              </a:rPr>
              <a:t>lanifibranor </a:t>
            </a:r>
            <a:r>
              <a:rPr kumimoji="0" lang="fr-FR" sz="600" b="0" i="0" u="none" strike="noStrike" kern="0" cap="none" spc="0" normalizeH="0" baseline="0" noProof="0" dirty="0">
                <a:ln>
                  <a:noFill/>
                </a:ln>
                <a:solidFill>
                  <a:prstClr val="black"/>
                </a:solidFill>
                <a:effectLst/>
                <a:uLnTx/>
                <a:uFillTx/>
                <a:latin typeface="Arial"/>
                <a:ea typeface="+mn-ea"/>
                <a:cs typeface="+mn-cs"/>
              </a:rPr>
              <a:t>native </a:t>
            </a:r>
            <a:r>
              <a:rPr kumimoji="0" lang="fr-FR" sz="600" b="0" i="0" u="none" strike="noStrike" kern="0" cap="none" spc="0" normalizeH="0" baseline="0" noProof="0" dirty="0" err="1">
                <a:ln>
                  <a:noFill/>
                </a:ln>
                <a:solidFill>
                  <a:prstClr val="black"/>
                </a:solidFill>
                <a:effectLst/>
                <a:uLnTx/>
                <a:uFillTx/>
                <a:latin typeface="Arial"/>
                <a:ea typeface="+mn-ea"/>
                <a:cs typeface="+mn-cs"/>
              </a:rPr>
              <a:t>results</a:t>
            </a:r>
            <a:r>
              <a:rPr kumimoji="0" lang="fr-FR" sz="600" b="0" i="0" u="none" strike="noStrike" kern="0" cap="none" spc="0" normalizeH="0" baseline="0" noProof="0" dirty="0">
                <a:ln>
                  <a:noFill/>
                </a:ln>
                <a:solidFill>
                  <a:prstClr val="black"/>
                </a:solidFill>
                <a:effectLst/>
                <a:uLnTx/>
                <a:uFillTx/>
                <a:latin typeface="Arial"/>
                <a:ea typeface="+mn-ea"/>
                <a:cs typeface="+mn-cs"/>
              </a:rPr>
              <a:t>; </a:t>
            </a:r>
            <a:r>
              <a:rPr kumimoji="0" lang="fr-FR" sz="600" b="1" i="0" u="none" strike="noStrike" kern="0" cap="none" spc="0" normalizeH="0" baseline="0" noProof="0" dirty="0" err="1">
                <a:ln>
                  <a:noFill/>
                </a:ln>
                <a:solidFill>
                  <a:prstClr val="black"/>
                </a:solidFill>
                <a:effectLst/>
                <a:uLnTx/>
                <a:uFillTx/>
                <a:latin typeface="Arial"/>
                <a:ea typeface="+mn-ea"/>
                <a:cs typeface="+mn-cs"/>
              </a:rPr>
              <a:t>Efruxifermin</a:t>
            </a:r>
            <a:r>
              <a:rPr kumimoji="0" lang="fr-FR" sz="600" b="0" i="0" u="none" strike="noStrike" kern="0" cap="none" spc="0" normalizeH="0" baseline="0" noProof="0" dirty="0">
                <a:ln>
                  <a:noFill/>
                </a:ln>
                <a:solidFill>
                  <a:prstClr val="black"/>
                </a:solidFill>
                <a:effectLst/>
                <a:uLnTx/>
                <a:uFillTx/>
                <a:latin typeface="Arial"/>
                <a:ea typeface="+mn-ea"/>
                <a:cs typeface="+mn-cs"/>
              </a:rPr>
              <a:t> </a:t>
            </a:r>
            <a:r>
              <a:rPr lang="fr-FR" sz="600" i="0" kern="0" dirty="0" err="1">
                <a:solidFill>
                  <a:prstClr val="black"/>
                </a:solidFill>
                <a:latin typeface="Arial"/>
              </a:rPr>
              <a:t>Safety</a:t>
            </a:r>
            <a:r>
              <a:rPr lang="fr-FR" sz="600" i="0" kern="0" dirty="0">
                <a:solidFill>
                  <a:prstClr val="black"/>
                </a:solidFill>
                <a:latin typeface="Arial"/>
              </a:rPr>
              <a:t> and </a:t>
            </a:r>
            <a:r>
              <a:rPr lang="fr-FR" sz="600" i="0" kern="0" dirty="0" err="1">
                <a:solidFill>
                  <a:prstClr val="black"/>
                </a:solidFill>
                <a:latin typeface="Arial"/>
              </a:rPr>
              <a:t>efficacy</a:t>
            </a:r>
            <a:r>
              <a:rPr lang="fr-FR" sz="600" i="0" kern="0" dirty="0">
                <a:solidFill>
                  <a:prstClr val="black"/>
                </a:solidFill>
                <a:latin typeface="Arial"/>
              </a:rPr>
              <a:t> of once-</a:t>
            </a:r>
            <a:r>
              <a:rPr lang="fr-FR" sz="600" i="0" kern="0" dirty="0" err="1">
                <a:solidFill>
                  <a:prstClr val="black"/>
                </a:solidFill>
                <a:latin typeface="Arial"/>
              </a:rPr>
              <a:t>weekly</a:t>
            </a:r>
            <a:r>
              <a:rPr lang="fr-FR" sz="600" i="0" kern="0" dirty="0">
                <a:solidFill>
                  <a:prstClr val="black"/>
                </a:solidFill>
                <a:latin typeface="Arial"/>
              </a:rPr>
              <a:t> </a:t>
            </a:r>
            <a:r>
              <a:rPr lang="fr-FR" sz="600" i="0" kern="0" dirty="0" err="1">
                <a:solidFill>
                  <a:prstClr val="black"/>
                </a:solidFill>
                <a:latin typeface="Arial"/>
              </a:rPr>
              <a:t>efruxifermin</a:t>
            </a:r>
            <a:r>
              <a:rPr lang="fr-FR" sz="600" i="0" kern="0" dirty="0">
                <a:solidFill>
                  <a:prstClr val="black"/>
                </a:solidFill>
                <a:latin typeface="Arial"/>
              </a:rPr>
              <a:t> versus placebo in non-</a:t>
            </a:r>
            <a:r>
              <a:rPr lang="fr-FR" sz="600" i="0" kern="0" dirty="0" err="1">
                <a:solidFill>
                  <a:prstClr val="black"/>
                </a:solidFill>
                <a:latin typeface="Arial"/>
              </a:rPr>
              <a:t>alcoholic</a:t>
            </a:r>
            <a:r>
              <a:rPr lang="fr-FR" sz="600" i="0" kern="0" dirty="0">
                <a:solidFill>
                  <a:prstClr val="black"/>
                </a:solidFill>
                <a:latin typeface="Arial"/>
              </a:rPr>
              <a:t> </a:t>
            </a:r>
            <a:r>
              <a:rPr lang="fr-FR" sz="600" i="0" kern="0" dirty="0" err="1">
                <a:solidFill>
                  <a:prstClr val="black"/>
                </a:solidFill>
                <a:latin typeface="Arial"/>
              </a:rPr>
              <a:t>steatohepatitis</a:t>
            </a:r>
            <a:r>
              <a:rPr lang="fr-FR" sz="600" i="0" kern="0" dirty="0">
                <a:solidFill>
                  <a:prstClr val="black"/>
                </a:solidFill>
                <a:latin typeface="Arial"/>
              </a:rPr>
              <a:t> (HARMONY): a multicentre, </a:t>
            </a:r>
            <a:r>
              <a:rPr lang="fr-FR" sz="600" i="0" kern="0" dirty="0" err="1">
                <a:solidFill>
                  <a:prstClr val="black"/>
                </a:solidFill>
                <a:latin typeface="Arial"/>
              </a:rPr>
              <a:t>randomised</a:t>
            </a:r>
            <a:r>
              <a:rPr lang="fr-FR" sz="600" i="0" kern="0" dirty="0">
                <a:solidFill>
                  <a:prstClr val="black"/>
                </a:solidFill>
                <a:latin typeface="Arial"/>
              </a:rPr>
              <a:t>, double-blind, placebo-</a:t>
            </a:r>
            <a:r>
              <a:rPr lang="fr-FR" sz="600" i="0" kern="0" dirty="0" err="1">
                <a:solidFill>
                  <a:prstClr val="black"/>
                </a:solidFill>
                <a:latin typeface="Arial"/>
              </a:rPr>
              <a:t>controlled</a:t>
            </a:r>
            <a:r>
              <a:rPr lang="fr-FR" sz="600" i="0" kern="0" dirty="0">
                <a:solidFill>
                  <a:prstClr val="black"/>
                </a:solidFill>
                <a:latin typeface="Arial"/>
              </a:rPr>
              <a:t>, Phase </a:t>
            </a:r>
            <a:r>
              <a:rPr lang="fr-FR" sz="600" i="0" kern="0" dirty="0" err="1">
                <a:solidFill>
                  <a:prstClr val="black"/>
                </a:solidFill>
                <a:latin typeface="Arial"/>
              </a:rPr>
              <a:t>IIb</a:t>
            </a:r>
            <a:r>
              <a:rPr lang="fr-FR" sz="600" i="0" kern="0" dirty="0">
                <a:solidFill>
                  <a:prstClr val="black"/>
                </a:solidFill>
                <a:latin typeface="Arial"/>
              </a:rPr>
              <a:t> trial. Lancet </a:t>
            </a:r>
            <a:r>
              <a:rPr lang="fr-FR" sz="600" i="0" kern="0" dirty="0" err="1">
                <a:solidFill>
                  <a:prstClr val="black"/>
                </a:solidFill>
                <a:latin typeface="Arial"/>
              </a:rPr>
              <a:t>Gastroenterology</a:t>
            </a:r>
            <a:r>
              <a:rPr lang="fr-FR" sz="600" i="0" kern="0" dirty="0">
                <a:solidFill>
                  <a:prstClr val="black"/>
                </a:solidFill>
                <a:latin typeface="Arial"/>
              </a:rPr>
              <a:t> </a:t>
            </a:r>
            <a:r>
              <a:rPr lang="fr-FR" sz="600" i="0" kern="0" dirty="0" err="1">
                <a:solidFill>
                  <a:prstClr val="black"/>
                </a:solidFill>
                <a:latin typeface="Arial"/>
              </a:rPr>
              <a:t>October</a:t>
            </a:r>
            <a:r>
              <a:rPr lang="fr-FR" sz="600" i="0" kern="0" dirty="0">
                <a:solidFill>
                  <a:prstClr val="black"/>
                </a:solidFill>
                <a:latin typeface="Arial"/>
              </a:rPr>
              <a:t> 2023 </a:t>
            </a:r>
            <a:r>
              <a:rPr kumimoji="0" lang="en-GB" sz="600" b="0" i="0" u="none" strike="noStrike" kern="0" cap="none" spc="0" normalizeH="0" baseline="0" noProof="0" dirty="0">
                <a:ln>
                  <a:noFill/>
                </a:ln>
                <a:solidFill>
                  <a:prstClr val="black"/>
                </a:solidFill>
                <a:effectLst/>
                <a:uLnTx/>
                <a:uFillTx/>
                <a:latin typeface="Arial"/>
                <a:ea typeface="+mn-ea"/>
                <a:cs typeface="+mn-cs"/>
              </a:rPr>
              <a:t>; </a:t>
            </a:r>
            <a:r>
              <a:rPr kumimoji="0" lang="en-GB" sz="600" b="1" i="0" u="none" strike="noStrike" kern="0" cap="none" spc="0" normalizeH="0" baseline="0" noProof="0" dirty="0" err="1">
                <a:ln>
                  <a:noFill/>
                </a:ln>
                <a:solidFill>
                  <a:prstClr val="black"/>
                </a:solidFill>
                <a:effectLst/>
                <a:uLnTx/>
                <a:uFillTx/>
                <a:latin typeface="Arial"/>
                <a:ea typeface="+mn-ea"/>
                <a:cs typeface="+mn-cs"/>
              </a:rPr>
              <a:t>Semaglutid</a:t>
            </a:r>
            <a:r>
              <a:rPr kumimoji="0" lang="en-GB" sz="600" b="0" i="0" u="none" strike="noStrike" kern="0" cap="none" spc="0" normalizeH="0" baseline="0" noProof="0" dirty="0" err="1">
                <a:ln>
                  <a:noFill/>
                </a:ln>
                <a:solidFill>
                  <a:prstClr val="black"/>
                </a:solidFill>
                <a:effectLst/>
                <a:uLnTx/>
                <a:uFillTx/>
                <a:latin typeface="Arial"/>
                <a:ea typeface="+mn-ea"/>
                <a:cs typeface="+mn-cs"/>
              </a:rPr>
              <a:t>e</a:t>
            </a:r>
            <a:r>
              <a:rPr kumimoji="0" lang="en-GB" sz="600" b="0" i="0" u="none" strike="noStrike" kern="0" cap="none" spc="0" normalizeH="0" baseline="0" noProof="0" dirty="0">
                <a:ln>
                  <a:noFill/>
                </a:ln>
                <a:solidFill>
                  <a:prstClr val="black"/>
                </a:solidFill>
                <a:effectLst/>
                <a:uLnTx/>
                <a:uFillTx/>
                <a:latin typeface="Arial"/>
                <a:ea typeface="+mn-ea"/>
                <a:cs typeface="+mn-cs"/>
              </a:rPr>
              <a:t> </a:t>
            </a:r>
            <a:r>
              <a:rPr kumimoji="0" lang="fr-FR" sz="600" b="0" i="0" u="none" strike="noStrike" kern="0" cap="none" spc="0" normalizeH="0" baseline="0" noProof="0" dirty="0">
                <a:ln>
                  <a:noFill/>
                </a:ln>
                <a:solidFill>
                  <a:prstClr val="black"/>
                </a:solidFill>
                <a:effectLst/>
                <a:uLnTx/>
                <a:uFillTx/>
                <a:latin typeface="Arial"/>
                <a:ea typeface="+mn-ea"/>
                <a:cs typeface="+mn-cs"/>
              </a:rPr>
              <a:t>Phase III ESSENCE trial of </a:t>
            </a:r>
            <a:r>
              <a:rPr kumimoji="0" lang="fr-FR" sz="600" b="0" i="0" u="none" strike="noStrike" kern="0" cap="none" spc="0" normalizeH="0" baseline="0" noProof="0" dirty="0" err="1">
                <a:ln>
                  <a:noFill/>
                </a:ln>
                <a:solidFill>
                  <a:prstClr val="black"/>
                </a:solidFill>
                <a:effectLst/>
                <a:uLnTx/>
                <a:uFillTx/>
                <a:latin typeface="Arial"/>
                <a:ea typeface="+mn-ea"/>
                <a:cs typeface="+mn-cs"/>
              </a:rPr>
              <a:t>semaglutide</a:t>
            </a:r>
            <a:r>
              <a:rPr kumimoji="0" lang="fr-FR" sz="600" b="0" i="0" u="none" strike="noStrike" kern="0" cap="none" spc="0" normalizeH="0" baseline="0" noProof="0" dirty="0">
                <a:ln>
                  <a:noFill/>
                </a:ln>
                <a:solidFill>
                  <a:prstClr val="black"/>
                </a:solidFill>
                <a:effectLst/>
                <a:uLnTx/>
                <a:uFillTx/>
                <a:latin typeface="Arial"/>
                <a:ea typeface="+mn-ea"/>
                <a:cs typeface="+mn-cs"/>
              </a:rPr>
              <a:t> 2.4mg in participants </a:t>
            </a:r>
            <a:r>
              <a:rPr kumimoji="0" lang="fr-FR" sz="600" b="0" i="0" u="none" strike="noStrike" kern="0" cap="none" spc="0" normalizeH="0" baseline="0" noProof="0" dirty="0" err="1">
                <a:ln>
                  <a:noFill/>
                </a:ln>
                <a:solidFill>
                  <a:prstClr val="black"/>
                </a:solidFill>
                <a:effectLst/>
                <a:uLnTx/>
                <a:uFillTx/>
                <a:latin typeface="Arial"/>
                <a:ea typeface="+mn-ea"/>
                <a:cs typeface="+mn-cs"/>
              </a:rPr>
              <a:t>with</a:t>
            </a:r>
            <a:r>
              <a:rPr kumimoji="0" lang="fr-FR" sz="600" b="0" i="0" u="none" strike="noStrike" kern="0" cap="none" spc="0" normalizeH="0" baseline="0" noProof="0" dirty="0">
                <a:ln>
                  <a:noFill/>
                </a:ln>
                <a:solidFill>
                  <a:prstClr val="black"/>
                </a:solidFill>
                <a:effectLst/>
                <a:uLnTx/>
                <a:uFillTx/>
                <a:latin typeface="Arial"/>
                <a:ea typeface="+mn-ea"/>
                <a:cs typeface="+mn-cs"/>
              </a:rPr>
              <a:t> non-</a:t>
            </a:r>
            <a:r>
              <a:rPr kumimoji="0" lang="fr-FR" sz="600" b="0" i="0" u="none" strike="noStrike" kern="0" cap="none" spc="0" normalizeH="0" baseline="0" noProof="0" dirty="0" err="1">
                <a:ln>
                  <a:noFill/>
                </a:ln>
                <a:solidFill>
                  <a:prstClr val="black"/>
                </a:solidFill>
                <a:effectLst/>
                <a:uLnTx/>
                <a:uFillTx/>
                <a:latin typeface="Arial"/>
                <a:ea typeface="+mn-ea"/>
                <a:cs typeface="+mn-cs"/>
              </a:rPr>
              <a:t>cirrhotic</a:t>
            </a:r>
            <a:r>
              <a:rPr kumimoji="0" lang="fr-FR" sz="600" b="0" i="0" u="none" strike="noStrike" kern="0" cap="none" spc="0" normalizeH="0" baseline="0" noProof="0" dirty="0">
                <a:ln>
                  <a:noFill/>
                </a:ln>
                <a:solidFill>
                  <a:prstClr val="black"/>
                </a:solidFill>
                <a:effectLst/>
                <a:uLnTx/>
                <a:uFillTx/>
                <a:latin typeface="Arial"/>
                <a:ea typeface="+mn-ea"/>
                <a:cs typeface="+mn-cs"/>
              </a:rPr>
              <a:t> non-</a:t>
            </a:r>
            <a:r>
              <a:rPr kumimoji="0" lang="fr-FR" sz="600" b="0" i="0" u="none" strike="noStrike" kern="0" cap="none" spc="0" normalizeH="0" baseline="0" noProof="0" dirty="0" err="1">
                <a:ln>
                  <a:noFill/>
                </a:ln>
                <a:solidFill>
                  <a:prstClr val="black"/>
                </a:solidFill>
                <a:effectLst/>
                <a:uLnTx/>
                <a:uFillTx/>
                <a:latin typeface="Arial"/>
                <a:ea typeface="+mn-ea"/>
                <a:cs typeface="+mn-cs"/>
              </a:rPr>
              <a:t>alcolohic</a:t>
            </a:r>
            <a:r>
              <a:rPr kumimoji="0" lang="fr-FR" sz="600" b="0" i="0" u="none" strike="noStrike" kern="0" cap="none" spc="0" normalizeH="0" baseline="0" noProof="0" dirty="0">
                <a:ln>
                  <a:noFill/>
                </a:ln>
                <a:solidFill>
                  <a:prstClr val="black"/>
                </a:solidFill>
                <a:effectLst/>
                <a:uLnTx/>
                <a:uFillTx/>
                <a:latin typeface="Arial"/>
                <a:ea typeface="+mn-ea"/>
                <a:cs typeface="+mn-cs"/>
              </a:rPr>
              <a:t> </a:t>
            </a:r>
            <a:r>
              <a:rPr kumimoji="0" lang="fr-FR" sz="600" b="0" i="0" u="none" strike="noStrike" kern="0" cap="none" spc="0" normalizeH="0" baseline="0" noProof="0" dirty="0" err="1">
                <a:ln>
                  <a:noFill/>
                </a:ln>
                <a:solidFill>
                  <a:prstClr val="black"/>
                </a:solidFill>
                <a:effectLst/>
                <a:uLnTx/>
                <a:uFillTx/>
                <a:latin typeface="Arial"/>
                <a:ea typeface="+mn-ea"/>
                <a:cs typeface="+mn-cs"/>
              </a:rPr>
              <a:t>steatohepatitis</a:t>
            </a:r>
            <a:r>
              <a:rPr kumimoji="0" lang="fr-FR" sz="600" b="0" i="0" u="none" strike="noStrike" kern="0" cap="none" spc="0" normalizeH="0" baseline="0" noProof="0" dirty="0">
                <a:ln>
                  <a:noFill/>
                </a:ln>
                <a:solidFill>
                  <a:prstClr val="black"/>
                </a:solidFill>
                <a:effectLst/>
                <a:uLnTx/>
                <a:uFillTx/>
                <a:latin typeface="Arial"/>
                <a:ea typeface="+mn-ea"/>
                <a:cs typeface="+mn-cs"/>
              </a:rPr>
              <a:t>; </a:t>
            </a:r>
            <a:r>
              <a:rPr kumimoji="0" lang="fr-FR" sz="600" b="0" i="0" u="none" strike="noStrike" kern="0" cap="none" spc="0" normalizeH="0" baseline="0" noProof="0" dirty="0" err="1">
                <a:ln>
                  <a:noFill/>
                </a:ln>
                <a:solidFill>
                  <a:prstClr val="black"/>
                </a:solidFill>
                <a:effectLst/>
                <a:uLnTx/>
                <a:uFillTx/>
                <a:latin typeface="Arial"/>
                <a:ea typeface="+mn-ea"/>
                <a:cs typeface="+mn-cs"/>
              </a:rPr>
              <a:t>Newsome</a:t>
            </a:r>
            <a:r>
              <a:rPr kumimoji="0" lang="fr-FR" sz="600" b="0" i="0" u="none" strike="noStrike" kern="0" cap="none" spc="0" normalizeH="0" baseline="0" noProof="0" dirty="0">
                <a:ln>
                  <a:noFill/>
                </a:ln>
                <a:solidFill>
                  <a:prstClr val="black"/>
                </a:solidFill>
                <a:effectLst/>
                <a:uLnTx/>
                <a:uFillTx/>
                <a:latin typeface="Arial"/>
                <a:ea typeface="+mn-ea"/>
                <a:cs typeface="+mn-cs"/>
              </a:rPr>
              <a:t> et al.; </a:t>
            </a:r>
            <a:r>
              <a:rPr kumimoji="0" lang="fr-FR" sz="600" b="1" i="0" u="none" strike="noStrike" kern="0" cap="none" spc="0" normalizeH="0" baseline="0" noProof="0" dirty="0" err="1">
                <a:ln>
                  <a:noFill/>
                </a:ln>
                <a:solidFill>
                  <a:prstClr val="black"/>
                </a:solidFill>
                <a:effectLst/>
                <a:uLnTx/>
                <a:uFillTx/>
                <a:latin typeface="Arial"/>
                <a:ea typeface="+mn-ea"/>
                <a:cs typeface="+mn-cs"/>
              </a:rPr>
              <a:t>Resmetirom</a:t>
            </a:r>
            <a:r>
              <a:rPr kumimoji="0" lang="fr-FR" sz="600" b="1" i="0" u="none" strike="noStrike" kern="0" cap="none" spc="0" normalizeH="0" baseline="0" noProof="0" dirty="0">
                <a:ln>
                  <a:noFill/>
                </a:ln>
                <a:solidFill>
                  <a:prstClr val="black"/>
                </a:solidFill>
                <a:effectLst/>
                <a:uLnTx/>
                <a:uFillTx/>
                <a:latin typeface="Arial"/>
                <a:ea typeface="+mn-ea"/>
                <a:cs typeface="+mn-cs"/>
              </a:rPr>
              <a:t> </a:t>
            </a:r>
            <a:r>
              <a:rPr kumimoji="0" lang="fr-FR" sz="600" b="0" i="0" u="none" strike="noStrike" kern="0" cap="none" spc="0" normalizeH="0" baseline="0" noProof="0" dirty="0">
                <a:ln>
                  <a:noFill/>
                </a:ln>
                <a:solidFill>
                  <a:prstClr val="black"/>
                </a:solidFill>
                <a:effectLst/>
                <a:uLnTx/>
                <a:uFillTx/>
                <a:latin typeface="Arial"/>
                <a:ea typeface="+mn-ea"/>
                <a:cs typeface="+mn-cs"/>
              </a:rPr>
              <a:t>MAESTRO MASH top-line </a:t>
            </a:r>
            <a:r>
              <a:rPr kumimoji="0" lang="fr-FR" sz="600" b="0" i="0" u="none" strike="noStrike" kern="0" cap="none" spc="0" normalizeH="0" baseline="0" noProof="0" dirty="0" err="1">
                <a:ln>
                  <a:noFill/>
                </a:ln>
                <a:solidFill>
                  <a:prstClr val="black"/>
                </a:solidFill>
                <a:effectLst/>
                <a:uLnTx/>
                <a:uFillTx/>
                <a:latin typeface="Arial"/>
                <a:ea typeface="+mn-ea"/>
                <a:cs typeface="+mn-cs"/>
              </a:rPr>
              <a:t>results</a:t>
            </a:r>
            <a:r>
              <a:rPr kumimoji="0" lang="fr-FR" sz="600" b="0" i="0" u="none" strike="noStrike" kern="0" cap="none" spc="0" normalizeH="0" baseline="0" noProof="0" dirty="0">
                <a:ln>
                  <a:noFill/>
                </a:ln>
                <a:solidFill>
                  <a:prstClr val="black"/>
                </a:solidFill>
                <a:effectLst/>
                <a:uLnTx/>
                <a:uFillTx/>
                <a:latin typeface="Arial"/>
                <a:ea typeface="+mn-ea"/>
                <a:cs typeface="+mn-cs"/>
              </a:rPr>
              <a:t> </a:t>
            </a:r>
            <a:r>
              <a:rPr kumimoji="0" lang="fr-FR" sz="600" b="0" i="0" u="none" strike="noStrike" kern="0" cap="none" spc="0" normalizeH="0" baseline="0" noProof="0" dirty="0" err="1">
                <a:ln>
                  <a:noFill/>
                </a:ln>
                <a:solidFill>
                  <a:prstClr val="black"/>
                </a:solidFill>
                <a:effectLst/>
                <a:uLnTx/>
                <a:uFillTx/>
                <a:latin typeface="Arial"/>
                <a:ea typeface="+mn-ea"/>
                <a:cs typeface="+mn-cs"/>
              </a:rPr>
              <a:t>webcast</a:t>
            </a:r>
            <a:r>
              <a:rPr kumimoji="0" lang="fr-FR" sz="600" b="0" i="0" u="none" strike="noStrike" kern="0" cap="none" spc="0" normalizeH="0" baseline="0" noProof="0" dirty="0">
                <a:ln>
                  <a:noFill/>
                </a:ln>
                <a:solidFill>
                  <a:prstClr val="black"/>
                </a:solidFill>
                <a:effectLst/>
                <a:uLnTx/>
                <a:uFillTx/>
                <a:latin typeface="Arial"/>
                <a:ea typeface="+mn-ea"/>
                <a:cs typeface="+mn-cs"/>
              </a:rPr>
              <a:t> </a:t>
            </a:r>
            <a:r>
              <a:rPr kumimoji="0" lang="fr-FR" sz="600" b="0" i="0" u="none" strike="noStrike" kern="0" cap="none" spc="0" normalizeH="0" baseline="0" noProof="0" dirty="0" err="1">
                <a:ln>
                  <a:noFill/>
                </a:ln>
                <a:solidFill>
                  <a:prstClr val="black"/>
                </a:solidFill>
                <a:effectLst/>
                <a:uLnTx/>
                <a:uFillTx/>
                <a:latin typeface="Arial"/>
                <a:ea typeface="+mn-ea"/>
                <a:cs typeface="+mn-cs"/>
              </a:rPr>
              <a:t>Dec</a:t>
            </a:r>
            <a:r>
              <a:rPr kumimoji="0" lang="fr-FR" sz="600" b="0" i="0" u="none" strike="noStrike" kern="0" cap="none" spc="0" normalizeH="0" baseline="0" noProof="0" dirty="0">
                <a:ln>
                  <a:noFill/>
                </a:ln>
                <a:solidFill>
                  <a:prstClr val="black"/>
                </a:solidFill>
                <a:effectLst/>
                <a:uLnTx/>
                <a:uFillTx/>
                <a:latin typeface="Arial"/>
                <a:ea typeface="+mn-ea"/>
                <a:cs typeface="+mn-cs"/>
              </a:rPr>
              <a:t>. 19 2022, </a:t>
            </a:r>
            <a:r>
              <a:rPr kumimoji="0" lang="fr-FR" sz="600" b="0" i="0" u="none" strike="noStrike" kern="0" cap="none" spc="0" normalizeH="0" baseline="0" noProof="0" dirty="0" err="1">
                <a:ln>
                  <a:noFill/>
                </a:ln>
                <a:solidFill>
                  <a:prstClr val="black"/>
                </a:solidFill>
                <a:effectLst/>
                <a:uLnTx/>
                <a:uFillTx/>
                <a:latin typeface="Arial"/>
                <a:ea typeface="+mn-ea"/>
                <a:cs typeface="+mn-cs"/>
              </a:rPr>
              <a:t>pg</a:t>
            </a:r>
            <a:r>
              <a:rPr kumimoji="0" lang="fr-FR" sz="600" b="0" i="0" u="none" strike="noStrike" kern="0" cap="none" spc="0" normalizeH="0" baseline="0" noProof="0" dirty="0">
                <a:ln>
                  <a:noFill/>
                </a:ln>
                <a:solidFill>
                  <a:prstClr val="black"/>
                </a:solidFill>
                <a:effectLst/>
                <a:uLnTx/>
                <a:uFillTx/>
                <a:latin typeface="Arial"/>
                <a:ea typeface="+mn-ea"/>
                <a:cs typeface="+mn-cs"/>
              </a:rPr>
              <a:t> 10 and EASL 2023 </a:t>
            </a:r>
            <a:r>
              <a:rPr kumimoji="0" lang="fr-FR" sz="600" b="0" i="0" u="none" strike="noStrike" kern="0" cap="none" spc="0" normalizeH="0" baseline="0" noProof="0" dirty="0" err="1">
                <a:ln>
                  <a:noFill/>
                </a:ln>
                <a:solidFill>
                  <a:prstClr val="black"/>
                </a:solidFill>
                <a:effectLst/>
                <a:uLnTx/>
                <a:uFillTx/>
                <a:latin typeface="Arial"/>
                <a:ea typeface="+mn-ea"/>
                <a:cs typeface="+mn-cs"/>
              </a:rPr>
              <a:t>presentation</a:t>
            </a:r>
            <a:r>
              <a:rPr kumimoji="0" lang="fr-FR" sz="600" b="0" i="0" u="none" strike="noStrike" kern="0" cap="none" spc="0" normalizeH="0" baseline="0" noProof="0" dirty="0">
                <a:ln>
                  <a:noFill/>
                </a:ln>
                <a:solidFill>
                  <a:prstClr val="black"/>
                </a:solidFill>
                <a:effectLst/>
                <a:uLnTx/>
                <a:uFillTx/>
                <a:latin typeface="Arial"/>
                <a:ea typeface="+mn-ea"/>
                <a:cs typeface="+mn-cs"/>
              </a:rPr>
              <a:t> </a:t>
            </a:r>
            <a:r>
              <a:rPr kumimoji="0" lang="fr-FR" sz="600" b="0" i="0" u="none" strike="noStrike" kern="0" cap="none" spc="0" normalizeH="0" baseline="0" noProof="0" dirty="0" err="1">
                <a:ln>
                  <a:noFill/>
                </a:ln>
                <a:solidFill>
                  <a:prstClr val="black"/>
                </a:solidFill>
                <a:effectLst/>
                <a:uLnTx/>
                <a:uFillTx/>
                <a:latin typeface="Arial"/>
                <a:ea typeface="+mn-ea"/>
                <a:cs typeface="+mn-cs"/>
              </a:rPr>
              <a:t>pg</a:t>
            </a:r>
            <a:r>
              <a:rPr kumimoji="0" lang="fr-FR" sz="600" b="0" i="0" u="none" strike="noStrike" kern="0" cap="none" spc="0" normalizeH="0" baseline="0" noProof="0" dirty="0">
                <a:ln>
                  <a:noFill/>
                </a:ln>
                <a:solidFill>
                  <a:prstClr val="black"/>
                </a:solidFill>
                <a:effectLst/>
                <a:uLnTx/>
                <a:uFillTx/>
                <a:latin typeface="Arial"/>
                <a:ea typeface="+mn-ea"/>
                <a:cs typeface="+mn-cs"/>
              </a:rPr>
              <a:t>. 8; </a:t>
            </a:r>
            <a:r>
              <a:rPr kumimoji="0" lang="fr-FR" sz="600" b="1" i="0" u="none" strike="noStrike" kern="0" cap="none" spc="0" normalizeH="0" baseline="0" noProof="0" dirty="0" err="1">
                <a:ln>
                  <a:noFill/>
                </a:ln>
                <a:solidFill>
                  <a:prstClr val="black"/>
                </a:solidFill>
                <a:effectLst/>
                <a:uLnTx/>
                <a:uFillTx/>
                <a:latin typeface="Arial"/>
                <a:ea typeface="+mn-ea"/>
                <a:cs typeface="+mn-cs"/>
              </a:rPr>
              <a:t>Efruxifermin</a:t>
            </a:r>
            <a:r>
              <a:rPr kumimoji="0" lang="fr-FR" sz="600" b="1" i="0" u="none" strike="noStrike" kern="0" cap="none" spc="0" normalizeH="0" baseline="0" noProof="0" dirty="0">
                <a:ln>
                  <a:noFill/>
                </a:ln>
                <a:solidFill>
                  <a:prstClr val="black"/>
                </a:solidFill>
                <a:effectLst/>
                <a:uLnTx/>
                <a:uFillTx/>
                <a:latin typeface="Arial"/>
                <a:ea typeface="+mn-ea"/>
                <a:cs typeface="+mn-cs"/>
              </a:rPr>
              <a:t> </a:t>
            </a:r>
            <a:r>
              <a:rPr kumimoji="0" lang="fr-FR" sz="600" b="0" i="0" u="none" strike="noStrike" kern="0" cap="none" spc="0" normalizeH="0" baseline="0" noProof="0" dirty="0">
                <a:ln>
                  <a:noFill/>
                </a:ln>
                <a:solidFill>
                  <a:prstClr val="black"/>
                </a:solidFill>
                <a:effectLst/>
                <a:uLnTx/>
                <a:uFillTx/>
                <a:latin typeface="Arial"/>
                <a:ea typeface="+mn-ea"/>
                <a:cs typeface="+mn-cs"/>
              </a:rPr>
              <a:t>EASL 2023 </a:t>
            </a:r>
            <a:r>
              <a:rPr kumimoji="0" lang="fr-FR" sz="600" b="0" i="0" u="none" strike="noStrike" kern="0" cap="none" spc="0" normalizeH="0" baseline="0" noProof="0" dirty="0" err="1">
                <a:ln>
                  <a:noFill/>
                </a:ln>
                <a:solidFill>
                  <a:prstClr val="black"/>
                </a:solidFill>
                <a:effectLst/>
                <a:uLnTx/>
                <a:uFillTx/>
                <a:latin typeface="Arial"/>
                <a:ea typeface="+mn-ea"/>
                <a:cs typeface="+mn-cs"/>
              </a:rPr>
              <a:t>presentation</a:t>
            </a:r>
            <a:r>
              <a:rPr kumimoji="0" lang="fr-FR" sz="600" b="0" i="0" u="none" strike="noStrike" kern="0" cap="none" spc="0" normalizeH="0" baseline="0" noProof="0" dirty="0">
                <a:ln>
                  <a:noFill/>
                </a:ln>
                <a:solidFill>
                  <a:prstClr val="black"/>
                </a:solidFill>
                <a:effectLst/>
                <a:uLnTx/>
                <a:uFillTx/>
                <a:latin typeface="Arial"/>
                <a:ea typeface="+mn-ea"/>
                <a:cs typeface="+mn-cs"/>
              </a:rPr>
              <a:t> </a:t>
            </a:r>
            <a:r>
              <a:rPr kumimoji="0" lang="fr-FR" sz="600" b="0" i="0" u="none" strike="noStrike" kern="0" cap="none" spc="0" normalizeH="0" baseline="0" noProof="0" dirty="0" err="1">
                <a:ln>
                  <a:noFill/>
                </a:ln>
                <a:solidFill>
                  <a:prstClr val="black"/>
                </a:solidFill>
                <a:effectLst/>
                <a:uLnTx/>
                <a:uFillTx/>
                <a:latin typeface="Arial"/>
                <a:ea typeface="+mn-ea"/>
                <a:cs typeface="+mn-cs"/>
              </a:rPr>
              <a:t>pg</a:t>
            </a:r>
            <a:r>
              <a:rPr kumimoji="0" lang="fr-FR" sz="600" b="0" i="0" u="none" strike="noStrike" kern="0" cap="none" spc="0" normalizeH="0" baseline="0" noProof="0" dirty="0">
                <a:ln>
                  <a:noFill/>
                </a:ln>
                <a:solidFill>
                  <a:prstClr val="black"/>
                </a:solidFill>
                <a:effectLst/>
                <a:uLnTx/>
                <a:uFillTx/>
                <a:latin typeface="Arial"/>
                <a:ea typeface="+mn-ea"/>
                <a:cs typeface="+mn-cs"/>
              </a:rPr>
              <a:t>. 8, </a:t>
            </a:r>
            <a:r>
              <a:rPr kumimoji="0" lang="fr-FR" sz="600" b="0" i="0" u="none" strike="noStrike" kern="0" cap="none" spc="0" normalizeH="0" baseline="0" noProof="0" dirty="0" err="1">
                <a:ln>
                  <a:noFill/>
                </a:ln>
                <a:solidFill>
                  <a:prstClr val="black"/>
                </a:solidFill>
                <a:effectLst/>
                <a:uLnTx/>
                <a:uFillTx/>
                <a:latin typeface="Arial"/>
                <a:ea typeface="+mn-ea"/>
                <a:cs typeface="+mn-cs"/>
              </a:rPr>
              <a:t>corporate</a:t>
            </a:r>
            <a:r>
              <a:rPr kumimoji="0" lang="fr-FR" sz="600" b="0" i="0" u="none" strike="noStrike" kern="0" cap="none" spc="0" normalizeH="0" baseline="0" noProof="0" dirty="0">
                <a:ln>
                  <a:noFill/>
                </a:ln>
                <a:solidFill>
                  <a:prstClr val="black"/>
                </a:solidFill>
                <a:effectLst/>
                <a:uLnTx/>
                <a:uFillTx/>
                <a:latin typeface="Arial"/>
                <a:ea typeface="+mn-ea"/>
                <a:cs typeface="+mn-cs"/>
              </a:rPr>
              <a:t> </a:t>
            </a:r>
            <a:r>
              <a:rPr kumimoji="0" lang="fr-FR" sz="600" b="0" i="0" u="none" strike="noStrike" kern="0" cap="none" spc="0" normalizeH="0" baseline="0" noProof="0" dirty="0" err="1">
                <a:ln>
                  <a:noFill/>
                </a:ln>
                <a:solidFill>
                  <a:prstClr val="black"/>
                </a:solidFill>
                <a:effectLst/>
                <a:uLnTx/>
                <a:uFillTx/>
                <a:latin typeface="Arial"/>
                <a:ea typeface="+mn-ea"/>
                <a:cs typeface="+mn-cs"/>
              </a:rPr>
              <a:t>presentation</a:t>
            </a:r>
            <a:r>
              <a:rPr kumimoji="0" lang="fr-FR" sz="600" b="0" i="0" u="none" strike="noStrike" kern="0" cap="none" spc="0" normalizeH="0" baseline="0" noProof="0" dirty="0">
                <a:ln>
                  <a:noFill/>
                </a:ln>
                <a:solidFill>
                  <a:prstClr val="black"/>
                </a:solidFill>
                <a:effectLst/>
                <a:uLnTx/>
                <a:uFillTx/>
                <a:latin typeface="Arial"/>
                <a:ea typeface="+mn-ea"/>
                <a:cs typeface="+mn-cs"/>
              </a:rPr>
              <a:t> of March 2024 </a:t>
            </a:r>
            <a:r>
              <a:rPr kumimoji="0" lang="fr-FR" sz="600" b="0" i="0" u="none" strike="noStrike" kern="0" cap="none" spc="0" normalizeH="0" baseline="0" noProof="0" dirty="0" err="1">
                <a:ln>
                  <a:noFill/>
                </a:ln>
                <a:solidFill>
                  <a:prstClr val="black"/>
                </a:solidFill>
                <a:effectLst/>
                <a:uLnTx/>
                <a:uFillTx/>
                <a:latin typeface="Arial"/>
                <a:ea typeface="+mn-ea"/>
                <a:cs typeface="+mn-cs"/>
              </a:rPr>
              <a:t>pg</a:t>
            </a:r>
            <a:r>
              <a:rPr kumimoji="0" lang="fr-FR" sz="600" b="0" i="0" u="none" strike="noStrike" kern="0" cap="none" spc="0" normalizeH="0" baseline="0" noProof="0" dirty="0">
                <a:ln>
                  <a:noFill/>
                </a:ln>
                <a:solidFill>
                  <a:prstClr val="black"/>
                </a:solidFill>
                <a:effectLst/>
                <a:uLnTx/>
                <a:uFillTx/>
                <a:latin typeface="Arial"/>
                <a:ea typeface="+mn-ea"/>
                <a:cs typeface="+mn-cs"/>
              </a:rPr>
              <a:t> 22; </a:t>
            </a:r>
            <a:r>
              <a:rPr kumimoji="0" lang="fr-FR" sz="600" b="1" i="0" u="none" strike="noStrike" kern="0" cap="none" spc="0" normalizeH="0" baseline="0" noProof="0" dirty="0" err="1">
                <a:ln>
                  <a:noFill/>
                </a:ln>
                <a:solidFill>
                  <a:prstClr val="black"/>
                </a:solidFill>
                <a:effectLst/>
                <a:uLnTx/>
                <a:uFillTx/>
                <a:latin typeface="Arial"/>
                <a:ea typeface="+mn-ea"/>
                <a:cs typeface="+mn-cs"/>
              </a:rPr>
              <a:t>Survodutide</a:t>
            </a:r>
            <a:r>
              <a:rPr kumimoji="0" lang="fr-FR" sz="600" b="0" i="0" u="none" strike="noStrike" kern="0" cap="none" spc="0" normalizeH="0" baseline="0" noProof="0" dirty="0">
                <a:ln>
                  <a:noFill/>
                </a:ln>
                <a:solidFill>
                  <a:prstClr val="black"/>
                </a:solidFill>
                <a:effectLst/>
                <a:uLnTx/>
                <a:uFillTx/>
                <a:latin typeface="Arial"/>
                <a:ea typeface="+mn-ea"/>
                <a:cs typeface="+mn-cs"/>
              </a:rPr>
              <a:t> A Phase II </a:t>
            </a:r>
            <a:r>
              <a:rPr kumimoji="0" lang="fr-FR" sz="600" b="0" i="0" u="none" strike="noStrike" kern="0" cap="none" spc="0" normalizeH="0" baseline="0" noProof="0" dirty="0" err="1">
                <a:ln>
                  <a:noFill/>
                </a:ln>
                <a:solidFill>
                  <a:prstClr val="black"/>
                </a:solidFill>
                <a:effectLst/>
                <a:uLnTx/>
                <a:uFillTx/>
                <a:latin typeface="Arial"/>
                <a:ea typeface="+mn-ea"/>
                <a:cs typeface="+mn-cs"/>
              </a:rPr>
              <a:t>randomized</a:t>
            </a:r>
            <a:r>
              <a:rPr kumimoji="0" lang="fr-FR" sz="600" b="0" i="0" u="none" strike="noStrike" kern="0" cap="none" spc="0" normalizeH="0" baseline="0" noProof="0" dirty="0">
                <a:ln>
                  <a:noFill/>
                </a:ln>
                <a:solidFill>
                  <a:prstClr val="black"/>
                </a:solidFill>
                <a:effectLst/>
                <a:uLnTx/>
                <a:uFillTx/>
                <a:latin typeface="Arial"/>
                <a:ea typeface="+mn-ea"/>
                <a:cs typeface="+mn-cs"/>
              </a:rPr>
              <a:t> trial for </a:t>
            </a:r>
            <a:r>
              <a:rPr kumimoji="0" lang="fr-FR" sz="600" b="0" i="0" u="none" strike="noStrike" kern="0" cap="none" spc="0" normalizeH="0" baseline="0" noProof="0" dirty="0" err="1">
                <a:ln>
                  <a:noFill/>
                </a:ln>
                <a:solidFill>
                  <a:prstClr val="black"/>
                </a:solidFill>
                <a:effectLst/>
                <a:uLnTx/>
                <a:uFillTx/>
                <a:latin typeface="Arial"/>
                <a:ea typeface="+mn-ea"/>
                <a:cs typeface="+mn-cs"/>
              </a:rPr>
              <a:t>Survodutide</a:t>
            </a:r>
            <a:r>
              <a:rPr kumimoji="0" lang="fr-FR" sz="600" b="0" i="0" u="none" strike="noStrike" kern="0" cap="none" spc="0" normalizeH="0" baseline="0" noProof="0" dirty="0">
                <a:ln>
                  <a:noFill/>
                </a:ln>
                <a:solidFill>
                  <a:prstClr val="black"/>
                </a:solidFill>
                <a:effectLst/>
                <a:uLnTx/>
                <a:uFillTx/>
                <a:latin typeface="Arial"/>
                <a:ea typeface="+mn-ea"/>
                <a:cs typeface="+mn-cs"/>
              </a:rPr>
              <a:t> in MASH and </a:t>
            </a:r>
            <a:r>
              <a:rPr kumimoji="0" lang="fr-FR" sz="600" b="0" i="0" u="none" strike="noStrike" kern="0" cap="none" spc="0" normalizeH="0" baseline="0" noProof="0" dirty="0" err="1">
                <a:ln>
                  <a:noFill/>
                </a:ln>
                <a:solidFill>
                  <a:prstClr val="black"/>
                </a:solidFill>
                <a:effectLst/>
                <a:uLnTx/>
                <a:uFillTx/>
                <a:latin typeface="Arial"/>
                <a:ea typeface="+mn-ea"/>
                <a:cs typeface="+mn-cs"/>
              </a:rPr>
              <a:t>fibrosis</a:t>
            </a:r>
            <a:r>
              <a:rPr lang="fr-FR" sz="600" i="0" kern="0" dirty="0">
                <a:solidFill>
                  <a:prstClr val="black"/>
                </a:solidFill>
                <a:latin typeface="Arial"/>
              </a:rPr>
              <a:t>, The NEJM DOI: 10.1056/NEJMoa2401755; </a:t>
            </a:r>
            <a:r>
              <a:rPr lang="fr-FR" sz="600" b="1" i="0" kern="0" dirty="0" err="1">
                <a:solidFill>
                  <a:prstClr val="black"/>
                </a:solidFill>
                <a:latin typeface="Arial"/>
              </a:rPr>
              <a:t>Tirzepatide</a:t>
            </a:r>
            <a:r>
              <a:rPr lang="fr-FR" sz="600" b="1" i="0" kern="0" dirty="0">
                <a:solidFill>
                  <a:prstClr val="black"/>
                </a:solidFill>
                <a:latin typeface="Arial"/>
              </a:rPr>
              <a:t> </a:t>
            </a:r>
            <a:r>
              <a:rPr lang="fr-FR" sz="600" i="0" kern="0" dirty="0" err="1">
                <a:solidFill>
                  <a:prstClr val="black"/>
                </a:solidFill>
                <a:latin typeface="Arial"/>
              </a:rPr>
              <a:t>Tirzepatide</a:t>
            </a:r>
            <a:r>
              <a:rPr lang="fr-FR" sz="600" i="0" kern="0" dirty="0">
                <a:solidFill>
                  <a:prstClr val="black"/>
                </a:solidFill>
                <a:latin typeface="Arial"/>
              </a:rPr>
              <a:t> for </a:t>
            </a:r>
            <a:r>
              <a:rPr lang="fr-FR" sz="600" i="0" kern="0" dirty="0" err="1">
                <a:solidFill>
                  <a:prstClr val="black"/>
                </a:solidFill>
                <a:latin typeface="Arial"/>
              </a:rPr>
              <a:t>Metabolic</a:t>
            </a:r>
            <a:r>
              <a:rPr lang="fr-FR" sz="600" i="0" kern="0" dirty="0">
                <a:solidFill>
                  <a:prstClr val="black"/>
                </a:solidFill>
                <a:latin typeface="Arial"/>
              </a:rPr>
              <a:t> </a:t>
            </a:r>
            <a:r>
              <a:rPr lang="fr-FR" sz="600" i="0" kern="0" dirty="0" err="1">
                <a:solidFill>
                  <a:prstClr val="black"/>
                </a:solidFill>
                <a:latin typeface="Arial"/>
              </a:rPr>
              <a:t>Dysfunction</a:t>
            </a:r>
            <a:r>
              <a:rPr lang="fr-FR" sz="600" i="0" kern="0" dirty="0">
                <a:solidFill>
                  <a:prstClr val="black"/>
                </a:solidFill>
                <a:latin typeface="Arial"/>
              </a:rPr>
              <a:t>-Associated </a:t>
            </a:r>
            <a:r>
              <a:rPr lang="fr-FR" sz="600" i="0" kern="0" dirty="0" err="1">
                <a:solidFill>
                  <a:prstClr val="black"/>
                </a:solidFill>
                <a:latin typeface="Arial"/>
              </a:rPr>
              <a:t>Steatohepatitis</a:t>
            </a:r>
            <a:r>
              <a:rPr lang="fr-FR" sz="600" i="0" kern="0" dirty="0">
                <a:solidFill>
                  <a:prstClr val="black"/>
                </a:solidFill>
                <a:latin typeface="Arial"/>
              </a:rPr>
              <a:t> </a:t>
            </a:r>
            <a:r>
              <a:rPr lang="fr-FR" sz="600" i="0" kern="0" dirty="0" err="1">
                <a:solidFill>
                  <a:prstClr val="black"/>
                </a:solidFill>
                <a:latin typeface="Arial"/>
              </a:rPr>
              <a:t>with</a:t>
            </a:r>
            <a:r>
              <a:rPr lang="fr-FR" sz="600" i="0" kern="0" dirty="0">
                <a:solidFill>
                  <a:prstClr val="black"/>
                </a:solidFill>
                <a:latin typeface="Arial"/>
              </a:rPr>
              <a:t> </a:t>
            </a:r>
            <a:r>
              <a:rPr lang="fr-FR" sz="600" i="0" kern="0" dirty="0" err="1">
                <a:solidFill>
                  <a:prstClr val="black"/>
                </a:solidFill>
                <a:latin typeface="Arial"/>
              </a:rPr>
              <a:t>Liver</a:t>
            </a:r>
            <a:r>
              <a:rPr lang="fr-FR" sz="600" i="0" kern="0" dirty="0">
                <a:solidFill>
                  <a:prstClr val="black"/>
                </a:solidFill>
                <a:latin typeface="Arial"/>
              </a:rPr>
              <a:t> </a:t>
            </a:r>
            <a:r>
              <a:rPr lang="fr-FR" sz="600" i="0" kern="0" dirty="0" err="1">
                <a:solidFill>
                  <a:prstClr val="black"/>
                </a:solidFill>
                <a:latin typeface="Arial"/>
              </a:rPr>
              <a:t>Fibrosis</a:t>
            </a:r>
            <a:r>
              <a:rPr lang="fr-FR" sz="600" i="0" kern="0" dirty="0">
                <a:solidFill>
                  <a:prstClr val="black"/>
                </a:solidFill>
                <a:latin typeface="Arial"/>
              </a:rPr>
              <a:t>, The NEJM DOI: 10.1056/NEJMoa2401943 </a:t>
            </a:r>
            <a:endParaRPr kumimoji="0" lang="fr-FR" sz="600" i="0" u="none" strike="noStrike" kern="0" cap="none" spc="0" normalizeH="0" baseline="0" noProof="0" dirty="0">
              <a:ln>
                <a:noFill/>
              </a:ln>
              <a:solidFill>
                <a:prstClr val="black"/>
              </a:solidFill>
              <a:effectLst/>
              <a:uLnTx/>
              <a:uFillTx/>
              <a:latin typeface="Arial"/>
              <a:ea typeface="+mn-ea"/>
              <a:cs typeface="+mn-cs"/>
            </a:endParaRPr>
          </a:p>
        </p:txBody>
      </p:sp>
      <p:sp>
        <p:nvSpPr>
          <p:cNvPr id="2" name="Espace réservé du pied de page 1">
            <a:extLst>
              <a:ext uri="{FF2B5EF4-FFF2-40B4-BE49-F238E27FC236}">
                <a16:creationId xmlns:a16="http://schemas.microsoft.com/office/drawing/2014/main" id="{59C755B9-D82D-D257-F4A1-2B41BAF0CCB4}"/>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fr-FR" sz="900" b="1" i="0" u="none" strike="noStrike" kern="0" cap="none" spc="0" normalizeH="0" baseline="0" noProof="0" dirty="0">
                <a:ln>
                  <a:noFill/>
                </a:ln>
                <a:solidFill>
                  <a:srgbClr val="404040"/>
                </a:solidFill>
                <a:effectLst/>
                <a:uLnTx/>
                <a:uFillTx/>
                <a:latin typeface="Arial" panose="020B0604020202020204" pitchFamily="34" charset="0"/>
                <a:ea typeface="+mn-ea"/>
                <a:cs typeface="Arial" panose="020B0604020202020204" pitchFamily="34" charset="0"/>
              </a:rPr>
              <a:t>Corporate Presentation | December 2024</a:t>
            </a:r>
            <a:endParaRPr kumimoji="0" lang="fr-FR"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graphicFrame>
        <p:nvGraphicFramePr>
          <p:cNvPr id="14" name="Chart 152600">
            <a:extLst>
              <a:ext uri="{FF2B5EF4-FFF2-40B4-BE49-F238E27FC236}">
                <a16:creationId xmlns:a16="http://schemas.microsoft.com/office/drawing/2014/main" id="{4C5164DE-7A5A-666C-E1F0-2F7131155FC1}"/>
              </a:ext>
            </a:extLst>
          </p:cNvPr>
          <p:cNvGraphicFramePr/>
          <p:nvPr>
            <p:custDataLst>
              <p:tags r:id="rId5"/>
            </p:custDataLst>
          </p:nvPr>
        </p:nvGraphicFramePr>
        <p:xfrm>
          <a:off x="667658" y="3537436"/>
          <a:ext cx="1005840" cy="2468880"/>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152584" name="Tableau 61">
            <a:extLst>
              <a:ext uri="{FF2B5EF4-FFF2-40B4-BE49-F238E27FC236}">
                <a16:creationId xmlns:a16="http://schemas.microsoft.com/office/drawing/2014/main" id="{1253E793-2424-C5B8-320C-304A52CE7C04}"/>
              </a:ext>
            </a:extLst>
          </p:cNvPr>
          <p:cNvGraphicFramePr>
            <a:graphicFrameLocks noGrp="1"/>
          </p:cNvGraphicFramePr>
          <p:nvPr/>
        </p:nvGraphicFramePr>
        <p:xfrm>
          <a:off x="667658" y="3085120"/>
          <a:ext cx="1005840" cy="253397"/>
        </p:xfrm>
        <a:graphic>
          <a:graphicData uri="http://schemas.openxmlformats.org/drawingml/2006/table">
            <a:tbl>
              <a:tblPr firstRow="1" bandRow="1">
                <a:tableStyleId>{5940675A-B579-460E-94D1-54222C63F5DA}</a:tableStyleId>
              </a:tblPr>
              <a:tblGrid>
                <a:gridCol w="1005840">
                  <a:extLst>
                    <a:ext uri="{9D8B030D-6E8A-4147-A177-3AD203B41FA5}">
                      <a16:colId xmlns:a16="http://schemas.microsoft.com/office/drawing/2014/main" val="3315219845"/>
                    </a:ext>
                  </a:extLst>
                </a:gridCol>
              </a:tblGrid>
              <a:tr h="253397">
                <a:tc>
                  <a:txBody>
                    <a:bodyPr/>
                    <a:lstStyle/>
                    <a:p>
                      <a:pPr algn="ctr"/>
                      <a:r>
                        <a:rPr lang="fr-FR" sz="1000" b="1" dirty="0">
                          <a:solidFill>
                            <a:schemeClr val="tx1"/>
                          </a:solidFill>
                        </a:rPr>
                        <a:t>ITT</a:t>
                      </a:r>
                      <a:endParaRPr lang="en-US" sz="1000" b="1" noProof="0" dirty="0">
                        <a:solidFill>
                          <a:schemeClr val="tx1"/>
                        </a:solidFill>
                      </a:endParaRPr>
                    </a:p>
                  </a:txBody>
                  <a:tcPr marL="95024" marR="95024" marT="47512" marB="47512">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3816063"/>
                  </a:ext>
                </a:extLst>
              </a:tr>
            </a:tbl>
          </a:graphicData>
        </a:graphic>
      </p:graphicFrame>
      <p:graphicFrame>
        <p:nvGraphicFramePr>
          <p:cNvPr id="152586" name="Tableau 77">
            <a:extLst>
              <a:ext uri="{FF2B5EF4-FFF2-40B4-BE49-F238E27FC236}">
                <a16:creationId xmlns:a16="http://schemas.microsoft.com/office/drawing/2014/main" id="{5BB1964D-4160-44AF-0D5E-3887F1B53BDA}"/>
              </a:ext>
            </a:extLst>
          </p:cNvPr>
          <p:cNvGraphicFramePr>
            <a:graphicFrameLocks noGrp="1"/>
          </p:cNvGraphicFramePr>
          <p:nvPr/>
        </p:nvGraphicFramePr>
        <p:xfrm>
          <a:off x="4449920" y="3085120"/>
          <a:ext cx="1005840" cy="253397"/>
        </p:xfrm>
        <a:graphic>
          <a:graphicData uri="http://schemas.openxmlformats.org/drawingml/2006/table">
            <a:tbl>
              <a:tblPr firstRow="1" bandRow="1">
                <a:tableStyleId>{5940675A-B579-460E-94D1-54222C63F5DA}</a:tableStyleId>
              </a:tblPr>
              <a:tblGrid>
                <a:gridCol w="1005840">
                  <a:extLst>
                    <a:ext uri="{9D8B030D-6E8A-4147-A177-3AD203B41FA5}">
                      <a16:colId xmlns:a16="http://schemas.microsoft.com/office/drawing/2014/main" val="3315219845"/>
                    </a:ext>
                  </a:extLst>
                </a:gridCol>
              </a:tblGrid>
              <a:tr h="253397">
                <a:tc>
                  <a:txBody>
                    <a:bodyPr/>
                    <a:lstStyle/>
                    <a:p>
                      <a:pPr algn="ctr"/>
                      <a:r>
                        <a:rPr lang="fr-FR" sz="1000" b="1" dirty="0">
                          <a:solidFill>
                            <a:schemeClr val="tx1"/>
                          </a:solidFill>
                        </a:rPr>
                        <a:t>ITT</a:t>
                      </a:r>
                      <a:endParaRPr lang="en-US" sz="1000" b="1" noProof="0" dirty="0">
                        <a:solidFill>
                          <a:schemeClr val="tx1"/>
                        </a:solidFill>
                      </a:endParaRPr>
                    </a:p>
                  </a:txBody>
                  <a:tcPr marL="95024" marR="95024" marT="47512" marB="47512">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03816063"/>
                  </a:ext>
                </a:extLst>
              </a:tr>
            </a:tbl>
          </a:graphicData>
        </a:graphic>
      </p:graphicFrame>
      <p:graphicFrame>
        <p:nvGraphicFramePr>
          <p:cNvPr id="152590" name="Tableau 61">
            <a:extLst>
              <a:ext uri="{FF2B5EF4-FFF2-40B4-BE49-F238E27FC236}">
                <a16:creationId xmlns:a16="http://schemas.microsoft.com/office/drawing/2014/main" id="{FE33D2BA-5BBB-5C58-3732-62435899E784}"/>
              </a:ext>
            </a:extLst>
          </p:cNvPr>
          <p:cNvGraphicFramePr>
            <a:graphicFrameLocks noGrp="1"/>
          </p:cNvGraphicFramePr>
          <p:nvPr/>
        </p:nvGraphicFramePr>
        <p:xfrm>
          <a:off x="2298842" y="3085120"/>
          <a:ext cx="1005840" cy="253397"/>
        </p:xfrm>
        <a:graphic>
          <a:graphicData uri="http://schemas.openxmlformats.org/drawingml/2006/table">
            <a:tbl>
              <a:tblPr firstRow="1" bandRow="1">
                <a:tableStyleId>{5940675A-B579-460E-94D1-54222C63F5DA}</a:tableStyleId>
              </a:tblPr>
              <a:tblGrid>
                <a:gridCol w="1005840">
                  <a:extLst>
                    <a:ext uri="{9D8B030D-6E8A-4147-A177-3AD203B41FA5}">
                      <a16:colId xmlns:a16="http://schemas.microsoft.com/office/drawing/2014/main" val="3315219845"/>
                    </a:ext>
                  </a:extLst>
                </a:gridCol>
              </a:tblGrid>
              <a:tr h="253397">
                <a:tc>
                  <a:txBody>
                    <a:bodyPr/>
                    <a:lstStyle/>
                    <a:p>
                      <a:pPr algn="ctr"/>
                      <a:r>
                        <a:rPr lang="fr-FR" sz="1000" b="1" dirty="0">
                          <a:solidFill>
                            <a:schemeClr val="tx1"/>
                          </a:solidFill>
                        </a:rPr>
                        <a:t>ITT</a:t>
                      </a:r>
                      <a:endParaRPr lang="en-US" sz="1000" b="1" noProof="0" dirty="0">
                        <a:solidFill>
                          <a:schemeClr val="tx1"/>
                        </a:solidFill>
                      </a:endParaRPr>
                    </a:p>
                  </a:txBody>
                  <a:tcPr marL="95024" marR="95024" marT="47512" marB="47512">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3816063"/>
                  </a:ext>
                </a:extLst>
              </a:tr>
            </a:tbl>
          </a:graphicData>
        </a:graphic>
      </p:graphicFrame>
      <p:sp>
        <p:nvSpPr>
          <p:cNvPr id="115" name="TextBox 114">
            <a:extLst>
              <a:ext uri="{FF2B5EF4-FFF2-40B4-BE49-F238E27FC236}">
                <a16:creationId xmlns:a16="http://schemas.microsoft.com/office/drawing/2014/main" id="{841977A4-3D31-CED4-821E-2A924AD9E3ED}"/>
              </a:ext>
            </a:extLst>
          </p:cNvPr>
          <p:cNvSpPr txBox="1"/>
          <p:nvPr/>
        </p:nvSpPr>
        <p:spPr>
          <a:xfrm>
            <a:off x="2298842" y="3339975"/>
            <a:ext cx="1005840" cy="411480"/>
          </a:xfrm>
          <a:prstGeom prst="rect">
            <a:avLst/>
          </a:prstGeom>
          <a:solidFill>
            <a:schemeClr val="bg1"/>
          </a:solidFill>
          <a:effectLst>
            <a:outerShdw blurRad="63500" sx="102000" sy="102000" algn="ctr" rotWithShape="0">
              <a:prstClr val="black">
                <a:alpha val="40000"/>
              </a:prstClr>
            </a:outerShdw>
          </a:effectLst>
        </p:spPr>
        <p:txBody>
          <a:bodyPr wrap="square" rtlCol="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effectLst/>
                <a:uLnTx/>
                <a:uFillTx/>
                <a:latin typeface="+mj-lt"/>
                <a:ea typeface="+mn-ea"/>
                <a:cs typeface="+mn-cs"/>
              </a:rPr>
              <a:t>Effect size</a:t>
            </a:r>
          </a:p>
          <a:p>
            <a:pPr marL="0" marR="0" lvl="0" indent="0" algn="ctr" defTabSz="914400" rtl="0" eaLnBrk="0" fontAlgn="base" latinLnBrk="0" hangingPunct="0">
              <a:lnSpc>
                <a:spcPct val="100000"/>
              </a:lnSpc>
              <a:spcBef>
                <a:spcPct val="0"/>
              </a:spcBef>
              <a:spcAft>
                <a:spcPct val="0"/>
              </a:spcAft>
              <a:buClrTx/>
              <a:buSzTx/>
              <a:buFontTx/>
              <a:buNone/>
              <a:tabLst/>
              <a:defRPr/>
            </a:pPr>
            <a:r>
              <a:rPr lang="fr-FR" sz="1300" b="1" dirty="0">
                <a:latin typeface="+mj-lt"/>
              </a:rPr>
              <a:t>11</a:t>
            </a:r>
            <a:r>
              <a:rPr kumimoji="0" lang="fr-FR" sz="1300" b="1" i="0" u="none" strike="noStrike" kern="1200" cap="none" spc="0" normalizeH="0" baseline="0" noProof="0" dirty="0">
                <a:ln>
                  <a:noFill/>
                </a:ln>
                <a:effectLst/>
                <a:uLnTx/>
                <a:uFillTx/>
                <a:latin typeface="+mj-lt"/>
                <a:ea typeface="+mn-ea"/>
                <a:cs typeface="+mn-cs"/>
              </a:rPr>
              <a:t>%</a:t>
            </a:r>
          </a:p>
        </p:txBody>
      </p:sp>
      <p:sp>
        <p:nvSpPr>
          <p:cNvPr id="124" name="TextBox 123">
            <a:extLst>
              <a:ext uri="{FF2B5EF4-FFF2-40B4-BE49-F238E27FC236}">
                <a16:creationId xmlns:a16="http://schemas.microsoft.com/office/drawing/2014/main" id="{45B59B07-82CA-83C1-ACCE-E384DA05C92D}"/>
              </a:ext>
            </a:extLst>
          </p:cNvPr>
          <p:cNvSpPr txBox="1"/>
          <p:nvPr/>
        </p:nvSpPr>
        <p:spPr>
          <a:xfrm>
            <a:off x="667658" y="3339975"/>
            <a:ext cx="1005840" cy="411480"/>
          </a:xfrm>
          <a:prstGeom prst="rect">
            <a:avLst/>
          </a:prstGeom>
          <a:solidFill>
            <a:schemeClr val="bg1"/>
          </a:solidFill>
          <a:ln w="38100">
            <a:solidFill>
              <a:srgbClr val="669900"/>
            </a:solidFill>
          </a:ln>
          <a:effectLst>
            <a:outerShdw blurRad="63500" sx="102000" sy="102000" algn="ctr" rotWithShape="0">
              <a:prstClr val="black">
                <a:alpha val="40000"/>
              </a:prstClr>
            </a:outerShdw>
          </a:effectLst>
        </p:spPr>
        <p:txBody>
          <a:bodyPr wrap="square" rtlCol="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000" b="1" i="0" u="none" strike="noStrike" kern="1200" cap="none" spc="0" normalizeH="0" baseline="0" noProof="0" dirty="0">
                <a:ln>
                  <a:noFill/>
                </a:ln>
                <a:effectLst/>
                <a:uLnTx/>
                <a:uFillTx/>
                <a:latin typeface="+mj-lt"/>
                <a:ea typeface="+mn-ea"/>
                <a:cs typeface="+mn-cs"/>
              </a:rPr>
              <a:t>Effect size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300" b="1" i="0" u="none" strike="noStrike" kern="1200" cap="none" spc="0" normalizeH="0" baseline="0" noProof="0" dirty="0">
                <a:ln>
                  <a:noFill/>
                </a:ln>
                <a:effectLst/>
                <a:uLnTx/>
                <a:uFillTx/>
                <a:latin typeface="+mj-lt"/>
                <a:ea typeface="+mn-ea"/>
                <a:cs typeface="+mn-cs"/>
              </a:rPr>
              <a:t>24%*</a:t>
            </a:r>
          </a:p>
        </p:txBody>
      </p:sp>
      <p:sp>
        <p:nvSpPr>
          <p:cNvPr id="131" name="TextBox 130">
            <a:extLst>
              <a:ext uri="{FF2B5EF4-FFF2-40B4-BE49-F238E27FC236}">
                <a16:creationId xmlns:a16="http://schemas.microsoft.com/office/drawing/2014/main" id="{6C5B50F7-C38E-4714-E946-1A6416D22AE9}"/>
              </a:ext>
            </a:extLst>
          </p:cNvPr>
          <p:cNvSpPr txBox="1"/>
          <p:nvPr/>
        </p:nvSpPr>
        <p:spPr>
          <a:xfrm>
            <a:off x="4997714" y="3339975"/>
            <a:ext cx="1005840" cy="411480"/>
          </a:xfrm>
          <a:prstGeom prst="rect">
            <a:avLst/>
          </a:prstGeom>
          <a:solidFill>
            <a:schemeClr val="bg1"/>
          </a:solidFill>
          <a:effectLst>
            <a:outerShdw blurRad="63500" sx="102000" sy="102000" algn="ctr" rotWithShape="0">
              <a:prstClr val="black">
                <a:alpha val="40000"/>
              </a:prstClr>
            </a:outerShdw>
          </a:effectLst>
        </p:spPr>
        <p:txBody>
          <a:bodyPr wrap="square" rtlCol="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effectLst/>
                <a:uLnTx/>
                <a:uFillTx/>
                <a:latin typeface="+mj-lt"/>
                <a:ea typeface="+mn-ea"/>
                <a:cs typeface="+mn-cs"/>
              </a:rPr>
              <a:t>Effect size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300" b="1" i="0" u="none" strike="noStrike" kern="1200" cap="none" spc="0" normalizeH="0" baseline="0" noProof="0" dirty="0">
                <a:ln>
                  <a:noFill/>
                </a:ln>
                <a:effectLst/>
                <a:uLnTx/>
                <a:uFillTx/>
                <a:latin typeface="+mj-lt"/>
                <a:ea typeface="+mn-ea"/>
                <a:cs typeface="+mn-cs"/>
              </a:rPr>
              <a:t>28%</a:t>
            </a:r>
          </a:p>
        </p:txBody>
      </p:sp>
      <p:sp>
        <p:nvSpPr>
          <p:cNvPr id="135" name="TextBox 134">
            <a:extLst>
              <a:ext uri="{FF2B5EF4-FFF2-40B4-BE49-F238E27FC236}">
                <a16:creationId xmlns:a16="http://schemas.microsoft.com/office/drawing/2014/main" id="{9D0A3B92-E38D-CD50-E7DA-7624F7038B3A}"/>
              </a:ext>
            </a:extLst>
          </p:cNvPr>
          <p:cNvSpPr txBox="1"/>
          <p:nvPr/>
        </p:nvSpPr>
        <p:spPr>
          <a:xfrm>
            <a:off x="3902126" y="3339975"/>
            <a:ext cx="1005840" cy="411480"/>
          </a:xfrm>
          <a:prstGeom prst="rect">
            <a:avLst/>
          </a:prstGeom>
          <a:solidFill>
            <a:schemeClr val="bg1"/>
          </a:solidFill>
          <a:effectLst>
            <a:outerShdw blurRad="63500" sx="102000" sy="102000" algn="ctr" rotWithShape="0">
              <a:prstClr val="black">
                <a:alpha val="40000"/>
              </a:prstClr>
            </a:outerShdw>
          </a:effectLst>
        </p:spPr>
        <p:txBody>
          <a:bodyPr wrap="square" rtlCol="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effectLst/>
                <a:uLnTx/>
                <a:uFillTx/>
                <a:latin typeface="+mj-lt"/>
                <a:ea typeface="+mn-ea"/>
                <a:cs typeface="+mn-cs"/>
              </a:rPr>
              <a:t>Effect size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300" b="1" i="0" u="none" strike="noStrike" kern="1200" cap="none" spc="0" normalizeH="0" baseline="0" noProof="0" dirty="0">
                <a:ln>
                  <a:noFill/>
                </a:ln>
                <a:effectLst/>
                <a:uLnTx/>
                <a:uFillTx/>
                <a:latin typeface="+mj-lt"/>
                <a:ea typeface="+mn-ea"/>
                <a:cs typeface="+mn-cs"/>
              </a:rPr>
              <a:t>28%</a:t>
            </a:r>
          </a:p>
        </p:txBody>
      </p:sp>
      <p:graphicFrame>
        <p:nvGraphicFramePr>
          <p:cNvPr id="136" name="Tableau 6">
            <a:extLst>
              <a:ext uri="{FF2B5EF4-FFF2-40B4-BE49-F238E27FC236}">
                <a16:creationId xmlns:a16="http://schemas.microsoft.com/office/drawing/2014/main" id="{1F592110-D81F-7262-3C69-EB347D431C5F}"/>
              </a:ext>
            </a:extLst>
          </p:cNvPr>
          <p:cNvGraphicFramePr>
            <a:graphicFrameLocks noGrp="1"/>
          </p:cNvGraphicFramePr>
          <p:nvPr/>
        </p:nvGraphicFramePr>
        <p:xfrm>
          <a:off x="667658" y="2512811"/>
          <a:ext cx="1005840" cy="555808"/>
        </p:xfrm>
        <a:graphic>
          <a:graphicData uri="http://schemas.openxmlformats.org/drawingml/2006/table">
            <a:tbl>
              <a:tblPr firstRow="1" bandRow="1">
                <a:tableStyleId>{5940675A-B579-460E-94D1-54222C63F5DA}</a:tableStyleId>
              </a:tblPr>
              <a:tblGrid>
                <a:gridCol w="1005840">
                  <a:extLst>
                    <a:ext uri="{9D8B030D-6E8A-4147-A177-3AD203B41FA5}">
                      <a16:colId xmlns:a16="http://schemas.microsoft.com/office/drawing/2014/main" val="3315219845"/>
                    </a:ext>
                  </a:extLst>
                </a:gridCol>
              </a:tblGrid>
              <a:tr h="236260">
                <a:tc>
                  <a:txBody>
                    <a:bodyPr/>
                    <a:lstStyle/>
                    <a:p>
                      <a:pPr algn="ctr"/>
                      <a:r>
                        <a:rPr lang="fr-FR" sz="800" b="1" dirty="0">
                          <a:solidFill>
                            <a:schemeClr val="tx1"/>
                          </a:solidFill>
                        </a:rPr>
                        <a:t>Phase II</a:t>
                      </a:r>
                    </a:p>
                    <a:p>
                      <a:pPr algn="ctr"/>
                      <a:r>
                        <a:rPr lang="fr-FR" sz="800" b="1" dirty="0">
                          <a:solidFill>
                            <a:schemeClr val="tx1"/>
                          </a:solidFill>
                        </a:rPr>
                        <a:t>6 </a:t>
                      </a:r>
                      <a:r>
                        <a:rPr lang="en-US" sz="800" b="1" noProof="0" dirty="0">
                          <a:solidFill>
                            <a:schemeClr val="tx1"/>
                          </a:solidFill>
                        </a:rPr>
                        <a:t>months</a:t>
                      </a:r>
                    </a:p>
                  </a:txBody>
                  <a:tcPr marL="95024" marR="95024" marT="47512" marB="47512">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rgbClr val="669800"/>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403816063"/>
                  </a:ext>
                </a:extLst>
              </a:tr>
              <a:tr h="151256">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800" b="1" dirty="0">
                          <a:solidFill>
                            <a:schemeClr val="tx1"/>
                          </a:solidFill>
                        </a:rPr>
                        <a:t>N=247</a:t>
                      </a:r>
                      <a:endParaRPr lang="fr-FR" sz="800" b="1" u="none" dirty="0">
                        <a:solidFill>
                          <a:schemeClr val="tx1"/>
                        </a:solidFill>
                      </a:endParaRPr>
                    </a:p>
                  </a:txBody>
                  <a:tcPr marL="95024" marR="95024" marT="47512" marB="47512">
                    <a:lnL w="12700" cap="flat" cmpd="sng" algn="ctr">
                      <a:solidFill>
                        <a:srgbClr val="669800"/>
                      </a:solidFill>
                      <a:prstDash val="solid"/>
                      <a:round/>
                      <a:headEnd type="none" w="med" len="med"/>
                      <a:tailEnd type="none" w="med" len="med"/>
                    </a:lnL>
                    <a:lnR w="12700" cap="flat" cmpd="sng" algn="ctr">
                      <a:solidFill>
                        <a:srgbClr val="669800"/>
                      </a:solidFill>
                      <a:prstDash val="solid"/>
                      <a:round/>
                      <a:headEnd type="none" w="med" len="med"/>
                      <a:tailEnd type="none" w="med" len="med"/>
                    </a:lnR>
                    <a:lnT w="12700" cap="flat" cmpd="sng" algn="ctr">
                      <a:solidFill>
                        <a:srgbClr val="669800"/>
                      </a:solidFill>
                      <a:prstDash val="solid"/>
                      <a:round/>
                      <a:headEnd type="none" w="med" len="med"/>
                      <a:tailEnd type="none" w="med" len="med"/>
                    </a:lnT>
                    <a:lnB w="12700" cap="flat" cmpd="sng" algn="ctr">
                      <a:solidFill>
                        <a:srgbClr val="6698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85092992"/>
                  </a:ext>
                </a:extLst>
              </a:tr>
            </a:tbl>
          </a:graphicData>
        </a:graphic>
      </p:graphicFrame>
      <p:graphicFrame>
        <p:nvGraphicFramePr>
          <p:cNvPr id="137" name="Tableau 15">
            <a:extLst>
              <a:ext uri="{FF2B5EF4-FFF2-40B4-BE49-F238E27FC236}">
                <a16:creationId xmlns:a16="http://schemas.microsoft.com/office/drawing/2014/main" id="{43A237EE-BC42-E6D7-D3D4-DF7F3C0BE61F}"/>
              </a:ext>
            </a:extLst>
          </p:cNvPr>
          <p:cNvGraphicFramePr>
            <a:graphicFrameLocks noGrp="1"/>
          </p:cNvGraphicFramePr>
          <p:nvPr/>
        </p:nvGraphicFramePr>
        <p:xfrm>
          <a:off x="7188890" y="2512811"/>
          <a:ext cx="1005840" cy="555808"/>
        </p:xfrm>
        <a:graphic>
          <a:graphicData uri="http://schemas.openxmlformats.org/drawingml/2006/table">
            <a:tbl>
              <a:tblPr firstRow="1" bandRow="1">
                <a:tableStyleId>{5940675A-B579-460E-94D1-54222C63F5DA}</a:tableStyleId>
              </a:tblPr>
              <a:tblGrid>
                <a:gridCol w="1005840">
                  <a:extLst>
                    <a:ext uri="{9D8B030D-6E8A-4147-A177-3AD203B41FA5}">
                      <a16:colId xmlns:a16="http://schemas.microsoft.com/office/drawing/2014/main" val="3315219845"/>
                    </a:ext>
                  </a:extLst>
                </a:gridCol>
              </a:tblGrid>
              <a:tr h="236260">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800" b="1" dirty="0">
                          <a:solidFill>
                            <a:schemeClr val="tx1"/>
                          </a:solidFill>
                        </a:rPr>
                        <a:t>Phase III</a:t>
                      </a:r>
                    </a:p>
                    <a:p>
                      <a:pPr marL="0" marR="0" lvl="0" indent="0" algn="ctr" defTabSz="1007943" rtl="0" eaLnBrk="1" fontAlgn="auto" latinLnBrk="0" hangingPunct="1">
                        <a:lnSpc>
                          <a:spcPct val="100000"/>
                        </a:lnSpc>
                        <a:spcBef>
                          <a:spcPts val="0"/>
                        </a:spcBef>
                        <a:spcAft>
                          <a:spcPts val="0"/>
                        </a:spcAft>
                        <a:buClrTx/>
                        <a:buSzTx/>
                        <a:buFontTx/>
                        <a:buNone/>
                        <a:tabLst/>
                        <a:defRPr/>
                      </a:pPr>
                      <a:r>
                        <a:rPr lang="fr-FR" sz="800" b="1" dirty="0">
                          <a:solidFill>
                            <a:schemeClr val="tx1"/>
                          </a:solidFill>
                        </a:rPr>
                        <a:t>18</a:t>
                      </a:r>
                      <a:r>
                        <a:rPr lang="fr-FR" sz="800" b="1" baseline="0" dirty="0">
                          <a:solidFill>
                            <a:schemeClr val="tx1"/>
                          </a:solidFill>
                        </a:rPr>
                        <a:t> </a:t>
                      </a:r>
                      <a:r>
                        <a:rPr lang="fr-FR" sz="800" b="1" dirty="0" err="1">
                          <a:solidFill>
                            <a:schemeClr val="tx1"/>
                          </a:solidFill>
                        </a:rPr>
                        <a:t>months</a:t>
                      </a:r>
                      <a:endParaRPr lang="fr-FR" sz="800" b="1" dirty="0">
                        <a:solidFill>
                          <a:schemeClr val="tx1"/>
                        </a:solidFill>
                      </a:endParaRPr>
                    </a:p>
                  </a:txBody>
                  <a:tcPr marL="95024" marR="95024" marT="47512" marB="47512">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rgbClr val="437CBB"/>
                      </a:solidFill>
                      <a:prstDash val="solid"/>
                      <a:round/>
                      <a:headEnd type="none" w="med" len="med"/>
                      <a:tailEnd type="none" w="med" len="med"/>
                    </a:lnB>
                    <a:lnTlToBr w="12700" cmpd="sng">
                      <a:noFill/>
                      <a:prstDash val="solid"/>
                    </a:lnTlToBr>
                    <a:lnBlToTr w="12700" cmpd="sng">
                      <a:noFill/>
                      <a:prstDash val="solid"/>
                    </a:lnBlToTr>
                    <a:solidFill>
                      <a:srgbClr val="DAE5F2"/>
                    </a:solidFill>
                  </a:tcPr>
                </a:tc>
                <a:extLst>
                  <a:ext uri="{0D108BD9-81ED-4DB2-BD59-A6C34878D82A}">
                    <a16:rowId xmlns:a16="http://schemas.microsoft.com/office/drawing/2014/main" val="3403816063"/>
                  </a:ext>
                </a:extLst>
              </a:tr>
              <a:tr h="151256">
                <a:tc>
                  <a:txBody>
                    <a:bodyPr/>
                    <a:lstStyle/>
                    <a:p>
                      <a:pPr algn="ctr"/>
                      <a:r>
                        <a:rPr lang="fr-FR" sz="800" b="1" dirty="0">
                          <a:solidFill>
                            <a:schemeClr val="tx1"/>
                          </a:solidFill>
                        </a:rPr>
                        <a:t>N=800</a:t>
                      </a:r>
                    </a:p>
                  </a:txBody>
                  <a:tcPr marL="95024" marR="95024" marT="47512" marB="47512">
                    <a:lnL w="12700" cap="flat" cmpd="sng" algn="ctr">
                      <a:solidFill>
                        <a:srgbClr val="437CBB"/>
                      </a:solidFill>
                      <a:prstDash val="solid"/>
                      <a:round/>
                      <a:headEnd type="none" w="med" len="med"/>
                      <a:tailEnd type="none" w="med" len="med"/>
                    </a:lnL>
                    <a:lnR w="12700" cap="flat" cmpd="sng" algn="ctr">
                      <a:solidFill>
                        <a:srgbClr val="437CBB"/>
                      </a:solidFill>
                      <a:prstDash val="solid"/>
                      <a:round/>
                      <a:headEnd type="none" w="med" len="med"/>
                      <a:tailEnd type="none" w="med" len="med"/>
                    </a:lnR>
                    <a:lnT w="12700" cap="flat" cmpd="sng" algn="ctr">
                      <a:solidFill>
                        <a:srgbClr val="437CBB"/>
                      </a:solidFill>
                      <a:prstDash val="solid"/>
                      <a:round/>
                      <a:headEnd type="none" w="med" len="med"/>
                      <a:tailEnd type="none" w="med" len="med"/>
                    </a:lnT>
                    <a:lnB w="12700" cap="flat" cmpd="sng" algn="ctr">
                      <a:solidFill>
                        <a:srgbClr val="437CB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85092992"/>
                  </a:ext>
                </a:extLst>
              </a:tr>
            </a:tbl>
          </a:graphicData>
        </a:graphic>
      </p:graphicFrame>
      <p:graphicFrame>
        <p:nvGraphicFramePr>
          <p:cNvPr id="139" name="Tableau 36">
            <a:extLst>
              <a:ext uri="{FF2B5EF4-FFF2-40B4-BE49-F238E27FC236}">
                <a16:creationId xmlns:a16="http://schemas.microsoft.com/office/drawing/2014/main" id="{9F479CDA-5236-1D83-B34A-3ABE21FF382C}"/>
              </a:ext>
            </a:extLst>
          </p:cNvPr>
          <p:cNvGraphicFramePr>
            <a:graphicFrameLocks noGrp="1"/>
          </p:cNvGraphicFramePr>
          <p:nvPr/>
        </p:nvGraphicFramePr>
        <p:xfrm>
          <a:off x="3902126" y="2512811"/>
          <a:ext cx="1005840" cy="555808"/>
        </p:xfrm>
        <a:graphic>
          <a:graphicData uri="http://schemas.openxmlformats.org/drawingml/2006/table">
            <a:tbl>
              <a:tblPr firstRow="1" bandRow="1">
                <a:tableStyleId>{5940675A-B579-460E-94D1-54222C63F5DA}</a:tableStyleId>
              </a:tblPr>
              <a:tblGrid>
                <a:gridCol w="1005840">
                  <a:extLst>
                    <a:ext uri="{9D8B030D-6E8A-4147-A177-3AD203B41FA5}">
                      <a16:colId xmlns:a16="http://schemas.microsoft.com/office/drawing/2014/main" val="3315219845"/>
                    </a:ext>
                  </a:extLst>
                </a:gridCol>
              </a:tblGrid>
              <a:tr h="236260">
                <a:tc>
                  <a:txBody>
                    <a:bodyPr/>
                    <a:lstStyle/>
                    <a:p>
                      <a:pPr algn="ctr"/>
                      <a:r>
                        <a:rPr lang="fr-FR" sz="800" b="1" dirty="0">
                          <a:solidFill>
                            <a:schemeClr val="tx1"/>
                          </a:solidFill>
                        </a:rPr>
                        <a:t>Phase </a:t>
                      </a:r>
                      <a:r>
                        <a:rPr lang="fr-FR" sz="800" b="1" dirty="0" err="1">
                          <a:solidFill>
                            <a:schemeClr val="tx1"/>
                          </a:solidFill>
                        </a:rPr>
                        <a:t>IIb</a:t>
                      </a:r>
                      <a:endParaRPr lang="fr-FR" sz="800" b="1" dirty="0">
                        <a:solidFill>
                          <a:schemeClr val="tx1"/>
                        </a:solidFill>
                      </a:endParaRPr>
                    </a:p>
                    <a:p>
                      <a:pPr algn="ctr"/>
                      <a:r>
                        <a:rPr lang="fr-FR" sz="800" b="1" dirty="0">
                          <a:solidFill>
                            <a:schemeClr val="tx1"/>
                          </a:solidFill>
                        </a:rPr>
                        <a:t>6 </a:t>
                      </a:r>
                      <a:r>
                        <a:rPr lang="fr-FR" sz="800" b="1" dirty="0" err="1">
                          <a:solidFill>
                            <a:schemeClr val="tx1"/>
                          </a:solidFill>
                        </a:rPr>
                        <a:t>months</a:t>
                      </a:r>
                      <a:endParaRPr lang="fr-FR" sz="800" b="1" dirty="0">
                        <a:solidFill>
                          <a:schemeClr val="tx1"/>
                        </a:solidFill>
                      </a:endParaRPr>
                    </a:p>
                  </a:txBody>
                  <a:tcPr marL="95024" marR="95024" marT="47512" marB="47512">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rgbClr val="437CBB"/>
                      </a:solidFill>
                      <a:prstDash val="solid"/>
                      <a:round/>
                      <a:headEnd type="none" w="med" len="med"/>
                      <a:tailEnd type="none" w="med" len="med"/>
                    </a:lnB>
                    <a:lnTlToBr w="12700" cmpd="sng">
                      <a:noFill/>
                      <a:prstDash val="solid"/>
                    </a:lnTlToBr>
                    <a:lnBlToTr w="12700" cmpd="sng">
                      <a:noFill/>
                      <a:prstDash val="solid"/>
                    </a:lnBlToTr>
                    <a:solidFill>
                      <a:srgbClr val="DAE5F2"/>
                    </a:solidFill>
                  </a:tcPr>
                </a:tc>
                <a:extLst>
                  <a:ext uri="{0D108BD9-81ED-4DB2-BD59-A6C34878D82A}">
                    <a16:rowId xmlns:a16="http://schemas.microsoft.com/office/drawing/2014/main" val="3403816063"/>
                  </a:ext>
                </a:extLst>
              </a:tr>
              <a:tr h="151256">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800" b="1" u="none" dirty="0">
                          <a:solidFill>
                            <a:schemeClr val="tx1"/>
                          </a:solidFill>
                        </a:rPr>
                        <a:t>N=128</a:t>
                      </a:r>
                    </a:p>
                  </a:txBody>
                  <a:tcPr marL="95024" marR="95024" marT="47512" marB="47512">
                    <a:lnL w="12700" cap="flat" cmpd="sng" algn="ctr">
                      <a:solidFill>
                        <a:srgbClr val="437CBB"/>
                      </a:solidFill>
                      <a:prstDash val="solid"/>
                      <a:round/>
                      <a:headEnd type="none" w="med" len="med"/>
                      <a:tailEnd type="none" w="med" len="med"/>
                    </a:lnL>
                    <a:lnR w="12700" cap="flat" cmpd="sng" algn="ctr">
                      <a:solidFill>
                        <a:srgbClr val="437CBB"/>
                      </a:solidFill>
                      <a:prstDash val="solid"/>
                      <a:round/>
                      <a:headEnd type="none" w="med" len="med"/>
                      <a:tailEnd type="none" w="med" len="med"/>
                    </a:lnR>
                    <a:lnT w="12700" cap="flat" cmpd="sng" algn="ctr">
                      <a:solidFill>
                        <a:srgbClr val="437CBB"/>
                      </a:solidFill>
                      <a:prstDash val="solid"/>
                      <a:round/>
                      <a:headEnd type="none" w="med" len="med"/>
                      <a:tailEnd type="none" w="med" len="med"/>
                    </a:lnT>
                    <a:lnB w="12700" cap="flat" cmpd="sng" algn="ctr">
                      <a:solidFill>
                        <a:srgbClr val="437CB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85092992"/>
                  </a:ext>
                </a:extLst>
              </a:tr>
            </a:tbl>
          </a:graphicData>
        </a:graphic>
      </p:graphicFrame>
      <p:graphicFrame>
        <p:nvGraphicFramePr>
          <p:cNvPr id="140" name="Tableau 53">
            <a:extLst>
              <a:ext uri="{FF2B5EF4-FFF2-40B4-BE49-F238E27FC236}">
                <a16:creationId xmlns:a16="http://schemas.microsoft.com/office/drawing/2014/main" id="{F4EF7089-6F34-00CE-ABFE-66046F3AFACA}"/>
              </a:ext>
            </a:extLst>
          </p:cNvPr>
          <p:cNvGraphicFramePr>
            <a:graphicFrameLocks noGrp="1"/>
          </p:cNvGraphicFramePr>
          <p:nvPr/>
        </p:nvGraphicFramePr>
        <p:xfrm>
          <a:off x="2298842" y="2512811"/>
          <a:ext cx="1005840" cy="555808"/>
        </p:xfrm>
        <a:graphic>
          <a:graphicData uri="http://schemas.openxmlformats.org/drawingml/2006/table">
            <a:tbl>
              <a:tblPr firstRow="1" bandRow="1">
                <a:tableStyleId>{5940675A-B579-460E-94D1-54222C63F5DA}</a:tableStyleId>
              </a:tblPr>
              <a:tblGrid>
                <a:gridCol w="1005840">
                  <a:extLst>
                    <a:ext uri="{9D8B030D-6E8A-4147-A177-3AD203B41FA5}">
                      <a16:colId xmlns:a16="http://schemas.microsoft.com/office/drawing/2014/main" val="3315219845"/>
                    </a:ext>
                  </a:extLst>
                </a:gridCol>
              </a:tblGrid>
              <a:tr h="236260">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800" b="1" dirty="0">
                          <a:solidFill>
                            <a:schemeClr val="tx1"/>
                          </a:solidFill>
                        </a:rPr>
                        <a:t>Phase III</a:t>
                      </a:r>
                    </a:p>
                    <a:p>
                      <a:pPr marL="0" marR="0" lvl="0" indent="0" algn="ctr" defTabSz="1007943" rtl="0" eaLnBrk="1" fontAlgn="auto" latinLnBrk="0" hangingPunct="1">
                        <a:lnSpc>
                          <a:spcPct val="100000"/>
                        </a:lnSpc>
                        <a:spcBef>
                          <a:spcPts val="0"/>
                        </a:spcBef>
                        <a:spcAft>
                          <a:spcPts val="0"/>
                        </a:spcAft>
                        <a:buClrTx/>
                        <a:buSzTx/>
                        <a:buFontTx/>
                        <a:buNone/>
                        <a:tabLst/>
                        <a:defRPr/>
                      </a:pPr>
                      <a:r>
                        <a:rPr lang="fr-FR" sz="800" b="1" dirty="0">
                          <a:solidFill>
                            <a:schemeClr val="tx1"/>
                          </a:solidFill>
                        </a:rPr>
                        <a:t>12 </a:t>
                      </a:r>
                      <a:r>
                        <a:rPr lang="fr-FR" sz="800" b="1" dirty="0" err="1">
                          <a:solidFill>
                            <a:schemeClr val="tx1"/>
                          </a:solidFill>
                        </a:rPr>
                        <a:t>months</a:t>
                      </a:r>
                      <a:endParaRPr lang="fr-FR" sz="800" b="1" dirty="0">
                        <a:solidFill>
                          <a:schemeClr val="tx1"/>
                        </a:solidFill>
                      </a:endParaRPr>
                    </a:p>
                  </a:txBody>
                  <a:tcPr marL="95024" marR="95024" marT="47512" marB="47512">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rgbClr val="437CBB"/>
                      </a:solidFill>
                      <a:prstDash val="solid"/>
                      <a:round/>
                      <a:headEnd type="none" w="med" len="med"/>
                      <a:tailEnd type="none" w="med" len="med"/>
                    </a:lnB>
                    <a:lnTlToBr w="12700" cmpd="sng">
                      <a:noFill/>
                      <a:prstDash val="solid"/>
                    </a:lnTlToBr>
                    <a:lnBlToTr w="12700" cmpd="sng">
                      <a:noFill/>
                      <a:prstDash val="solid"/>
                    </a:lnBlToTr>
                    <a:solidFill>
                      <a:srgbClr val="DAE5F2"/>
                    </a:solidFill>
                  </a:tcPr>
                </a:tc>
                <a:extLst>
                  <a:ext uri="{0D108BD9-81ED-4DB2-BD59-A6C34878D82A}">
                    <a16:rowId xmlns:a16="http://schemas.microsoft.com/office/drawing/2014/main" val="3403816063"/>
                  </a:ext>
                </a:extLst>
              </a:tr>
              <a:tr h="151256">
                <a:tc>
                  <a:txBody>
                    <a:bodyPr/>
                    <a:lstStyle/>
                    <a:p>
                      <a:pPr algn="ctr"/>
                      <a:r>
                        <a:rPr lang="fr-FR" sz="800" b="1" dirty="0">
                          <a:solidFill>
                            <a:schemeClr val="tx1"/>
                          </a:solidFill>
                        </a:rPr>
                        <a:t>N=955</a:t>
                      </a:r>
                    </a:p>
                  </a:txBody>
                  <a:tcPr marL="95024" marR="95024" marT="47512" marB="47512">
                    <a:lnL w="12700" cap="flat" cmpd="sng" algn="ctr">
                      <a:solidFill>
                        <a:srgbClr val="437CBB"/>
                      </a:solidFill>
                      <a:prstDash val="solid"/>
                      <a:round/>
                      <a:headEnd type="none" w="med" len="med"/>
                      <a:tailEnd type="none" w="med" len="med"/>
                    </a:lnL>
                    <a:lnR w="12700" cap="flat" cmpd="sng" algn="ctr">
                      <a:solidFill>
                        <a:srgbClr val="437CBB"/>
                      </a:solidFill>
                      <a:prstDash val="solid"/>
                      <a:round/>
                      <a:headEnd type="none" w="med" len="med"/>
                      <a:tailEnd type="none" w="med" len="med"/>
                    </a:lnR>
                    <a:lnT w="12700" cap="flat" cmpd="sng" algn="ctr">
                      <a:solidFill>
                        <a:srgbClr val="437CBB"/>
                      </a:solidFill>
                      <a:prstDash val="solid"/>
                      <a:round/>
                      <a:headEnd type="none" w="med" len="med"/>
                      <a:tailEnd type="none" w="med" len="med"/>
                    </a:lnT>
                    <a:lnB w="12700" cap="flat" cmpd="sng" algn="ctr">
                      <a:solidFill>
                        <a:srgbClr val="437CB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85092992"/>
                  </a:ext>
                </a:extLst>
              </a:tr>
            </a:tbl>
          </a:graphicData>
        </a:graphic>
      </p:graphicFrame>
      <p:graphicFrame>
        <p:nvGraphicFramePr>
          <p:cNvPr id="141" name="Tableau 15">
            <a:extLst>
              <a:ext uri="{FF2B5EF4-FFF2-40B4-BE49-F238E27FC236}">
                <a16:creationId xmlns:a16="http://schemas.microsoft.com/office/drawing/2014/main" id="{5C52D3C2-694F-5E1B-86DD-377E2C29E068}"/>
              </a:ext>
            </a:extLst>
          </p:cNvPr>
          <p:cNvGraphicFramePr>
            <a:graphicFrameLocks noGrp="1"/>
          </p:cNvGraphicFramePr>
          <p:nvPr/>
        </p:nvGraphicFramePr>
        <p:xfrm>
          <a:off x="6093302" y="2512811"/>
          <a:ext cx="1005840" cy="555808"/>
        </p:xfrm>
        <a:graphic>
          <a:graphicData uri="http://schemas.openxmlformats.org/drawingml/2006/table">
            <a:tbl>
              <a:tblPr firstRow="1" bandRow="1">
                <a:tableStyleId>{5940675A-B579-460E-94D1-54222C63F5DA}</a:tableStyleId>
              </a:tblPr>
              <a:tblGrid>
                <a:gridCol w="1005840">
                  <a:extLst>
                    <a:ext uri="{9D8B030D-6E8A-4147-A177-3AD203B41FA5}">
                      <a16:colId xmlns:a16="http://schemas.microsoft.com/office/drawing/2014/main" val="3315219845"/>
                    </a:ext>
                  </a:extLst>
                </a:gridCol>
              </a:tblGrid>
              <a:tr h="236260">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800" b="1" dirty="0">
                          <a:solidFill>
                            <a:schemeClr val="tx1"/>
                          </a:solidFill>
                        </a:rPr>
                        <a:t>Phase II</a:t>
                      </a:r>
                    </a:p>
                    <a:p>
                      <a:pPr marL="0" marR="0" lvl="0" indent="0" algn="ctr" defTabSz="1007943" rtl="0" eaLnBrk="1" fontAlgn="auto" latinLnBrk="0" hangingPunct="1">
                        <a:lnSpc>
                          <a:spcPct val="100000"/>
                        </a:lnSpc>
                        <a:spcBef>
                          <a:spcPts val="0"/>
                        </a:spcBef>
                        <a:spcAft>
                          <a:spcPts val="0"/>
                        </a:spcAft>
                        <a:buClrTx/>
                        <a:buSzTx/>
                        <a:buFontTx/>
                        <a:buNone/>
                        <a:tabLst/>
                        <a:defRPr/>
                      </a:pPr>
                      <a:r>
                        <a:rPr lang="fr-FR" sz="800" b="1" baseline="0" dirty="0">
                          <a:solidFill>
                            <a:schemeClr val="tx1"/>
                          </a:solidFill>
                        </a:rPr>
                        <a:t>6 </a:t>
                      </a:r>
                      <a:r>
                        <a:rPr lang="fr-FR" sz="800" b="1" dirty="0" err="1">
                          <a:solidFill>
                            <a:schemeClr val="tx1"/>
                          </a:solidFill>
                        </a:rPr>
                        <a:t>months</a:t>
                      </a:r>
                      <a:endParaRPr lang="fr-FR" sz="800" b="1" dirty="0">
                        <a:solidFill>
                          <a:schemeClr val="tx1"/>
                        </a:solidFill>
                      </a:endParaRPr>
                    </a:p>
                  </a:txBody>
                  <a:tcPr marL="95024" marR="95024" marT="47512" marB="47512">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rgbClr val="437CBB"/>
                      </a:solidFill>
                      <a:prstDash val="solid"/>
                      <a:round/>
                      <a:headEnd type="none" w="med" len="med"/>
                      <a:tailEnd type="none" w="med" len="med"/>
                    </a:lnB>
                    <a:lnTlToBr w="12700" cmpd="sng">
                      <a:noFill/>
                      <a:prstDash val="solid"/>
                    </a:lnTlToBr>
                    <a:lnBlToTr w="12700" cmpd="sng">
                      <a:noFill/>
                      <a:prstDash val="solid"/>
                    </a:lnBlToTr>
                    <a:solidFill>
                      <a:srgbClr val="DAE5F2"/>
                    </a:solidFill>
                  </a:tcPr>
                </a:tc>
                <a:extLst>
                  <a:ext uri="{0D108BD9-81ED-4DB2-BD59-A6C34878D82A}">
                    <a16:rowId xmlns:a16="http://schemas.microsoft.com/office/drawing/2014/main" val="3403816063"/>
                  </a:ext>
                </a:extLst>
              </a:tr>
              <a:tr h="151256">
                <a:tc>
                  <a:txBody>
                    <a:bodyPr/>
                    <a:lstStyle/>
                    <a:p>
                      <a:pPr algn="ctr"/>
                      <a:r>
                        <a:rPr lang="fr-FR" sz="800" b="1" dirty="0">
                          <a:solidFill>
                            <a:schemeClr val="tx1"/>
                          </a:solidFill>
                        </a:rPr>
                        <a:t>N=222</a:t>
                      </a:r>
                    </a:p>
                  </a:txBody>
                  <a:tcPr marL="95024" marR="95024" marT="47512" marB="47512">
                    <a:lnL w="12700" cap="flat" cmpd="sng" algn="ctr">
                      <a:solidFill>
                        <a:srgbClr val="437CBB"/>
                      </a:solidFill>
                      <a:prstDash val="solid"/>
                      <a:round/>
                      <a:headEnd type="none" w="med" len="med"/>
                      <a:tailEnd type="none" w="med" len="med"/>
                    </a:lnL>
                    <a:lnR w="12700" cap="flat" cmpd="sng" algn="ctr">
                      <a:solidFill>
                        <a:srgbClr val="437CBB"/>
                      </a:solidFill>
                      <a:prstDash val="solid"/>
                      <a:round/>
                      <a:headEnd type="none" w="med" len="med"/>
                      <a:tailEnd type="none" w="med" len="med"/>
                    </a:lnR>
                    <a:lnT w="12700" cap="flat" cmpd="sng" algn="ctr">
                      <a:solidFill>
                        <a:srgbClr val="437CBB"/>
                      </a:solidFill>
                      <a:prstDash val="solid"/>
                      <a:round/>
                      <a:headEnd type="none" w="med" len="med"/>
                      <a:tailEnd type="none" w="med" len="med"/>
                    </a:lnT>
                    <a:lnB w="12700" cap="flat" cmpd="sng" algn="ctr">
                      <a:solidFill>
                        <a:srgbClr val="437CB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85092992"/>
                  </a:ext>
                </a:extLst>
              </a:tr>
            </a:tbl>
          </a:graphicData>
        </a:graphic>
      </p:graphicFrame>
      <p:graphicFrame>
        <p:nvGraphicFramePr>
          <p:cNvPr id="142" name="Tableau 36">
            <a:extLst>
              <a:ext uri="{FF2B5EF4-FFF2-40B4-BE49-F238E27FC236}">
                <a16:creationId xmlns:a16="http://schemas.microsoft.com/office/drawing/2014/main" id="{E638B45B-DBED-E786-7ACD-B31FB5465D32}"/>
              </a:ext>
            </a:extLst>
          </p:cNvPr>
          <p:cNvGraphicFramePr>
            <a:graphicFrameLocks noGrp="1"/>
          </p:cNvGraphicFramePr>
          <p:nvPr/>
        </p:nvGraphicFramePr>
        <p:xfrm>
          <a:off x="4997714" y="2512811"/>
          <a:ext cx="1005840" cy="555808"/>
        </p:xfrm>
        <a:graphic>
          <a:graphicData uri="http://schemas.openxmlformats.org/drawingml/2006/table">
            <a:tbl>
              <a:tblPr firstRow="1" bandRow="1">
                <a:tableStyleId>{5940675A-B579-460E-94D1-54222C63F5DA}</a:tableStyleId>
              </a:tblPr>
              <a:tblGrid>
                <a:gridCol w="1005840">
                  <a:extLst>
                    <a:ext uri="{9D8B030D-6E8A-4147-A177-3AD203B41FA5}">
                      <a16:colId xmlns:a16="http://schemas.microsoft.com/office/drawing/2014/main" val="3315219845"/>
                    </a:ext>
                  </a:extLst>
                </a:gridCol>
              </a:tblGrid>
              <a:tr h="236260">
                <a:tc>
                  <a:txBody>
                    <a:bodyPr/>
                    <a:lstStyle/>
                    <a:p>
                      <a:pPr algn="ctr"/>
                      <a:r>
                        <a:rPr lang="fr-FR" sz="800" b="1" dirty="0">
                          <a:solidFill>
                            <a:schemeClr val="tx1"/>
                          </a:solidFill>
                        </a:rPr>
                        <a:t>Phase </a:t>
                      </a:r>
                      <a:r>
                        <a:rPr lang="fr-FR" sz="800" b="1" dirty="0" err="1">
                          <a:solidFill>
                            <a:schemeClr val="tx1"/>
                          </a:solidFill>
                        </a:rPr>
                        <a:t>IIb</a:t>
                      </a:r>
                      <a:endParaRPr lang="fr-FR" sz="800" b="1" dirty="0">
                        <a:solidFill>
                          <a:schemeClr val="tx1"/>
                        </a:solidFill>
                      </a:endParaRPr>
                    </a:p>
                    <a:p>
                      <a:pPr algn="ctr"/>
                      <a:r>
                        <a:rPr lang="fr-FR" sz="800" b="1" dirty="0">
                          <a:solidFill>
                            <a:schemeClr val="tx1"/>
                          </a:solidFill>
                        </a:rPr>
                        <a:t>24 </a:t>
                      </a:r>
                      <a:r>
                        <a:rPr lang="fr-FR" sz="800" b="1" dirty="0" err="1">
                          <a:solidFill>
                            <a:schemeClr val="tx1"/>
                          </a:solidFill>
                        </a:rPr>
                        <a:t>months</a:t>
                      </a:r>
                      <a:endParaRPr lang="fr-FR" sz="800" b="1" dirty="0">
                        <a:solidFill>
                          <a:schemeClr val="tx1"/>
                        </a:solidFill>
                      </a:endParaRPr>
                    </a:p>
                  </a:txBody>
                  <a:tcPr marL="95024" marR="95024" marT="47512" marB="47512">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rgbClr val="437CBB"/>
                      </a:solidFill>
                      <a:prstDash val="solid"/>
                      <a:round/>
                      <a:headEnd type="none" w="med" len="med"/>
                      <a:tailEnd type="none" w="med" len="med"/>
                    </a:lnB>
                    <a:lnTlToBr w="12700" cmpd="sng">
                      <a:noFill/>
                      <a:prstDash val="solid"/>
                    </a:lnTlToBr>
                    <a:lnBlToTr w="12700" cmpd="sng">
                      <a:noFill/>
                      <a:prstDash val="solid"/>
                    </a:lnBlToTr>
                    <a:solidFill>
                      <a:srgbClr val="DAE5F2"/>
                    </a:solidFill>
                  </a:tcPr>
                </a:tc>
                <a:extLst>
                  <a:ext uri="{0D108BD9-81ED-4DB2-BD59-A6C34878D82A}">
                    <a16:rowId xmlns:a16="http://schemas.microsoft.com/office/drawing/2014/main" val="3403816063"/>
                  </a:ext>
                </a:extLst>
              </a:tr>
              <a:tr h="151256">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800" b="1" u="none" dirty="0">
                          <a:solidFill>
                            <a:schemeClr val="tx1"/>
                          </a:solidFill>
                        </a:rPr>
                        <a:t>N=126</a:t>
                      </a:r>
                    </a:p>
                  </a:txBody>
                  <a:tcPr marL="95024" marR="95024" marT="47512" marB="47512">
                    <a:lnL w="12700" cap="flat" cmpd="sng" algn="ctr">
                      <a:solidFill>
                        <a:srgbClr val="437CBB"/>
                      </a:solidFill>
                      <a:prstDash val="solid"/>
                      <a:round/>
                      <a:headEnd type="none" w="med" len="med"/>
                      <a:tailEnd type="none" w="med" len="med"/>
                    </a:lnL>
                    <a:lnR w="12700" cap="flat" cmpd="sng" algn="ctr">
                      <a:solidFill>
                        <a:srgbClr val="437CBB"/>
                      </a:solidFill>
                      <a:prstDash val="solid"/>
                      <a:round/>
                      <a:headEnd type="none" w="med" len="med"/>
                      <a:tailEnd type="none" w="med" len="med"/>
                    </a:lnR>
                    <a:lnT w="12700" cap="flat" cmpd="sng" algn="ctr">
                      <a:solidFill>
                        <a:srgbClr val="437CBB"/>
                      </a:solidFill>
                      <a:prstDash val="solid"/>
                      <a:round/>
                      <a:headEnd type="none" w="med" len="med"/>
                      <a:tailEnd type="none" w="med" len="med"/>
                    </a:lnT>
                    <a:lnB w="12700" cap="flat" cmpd="sng" algn="ctr">
                      <a:solidFill>
                        <a:srgbClr val="437CB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85092992"/>
                  </a:ext>
                </a:extLst>
              </a:tr>
            </a:tbl>
          </a:graphicData>
        </a:graphic>
      </p:graphicFrame>
      <p:graphicFrame>
        <p:nvGraphicFramePr>
          <p:cNvPr id="143" name="Tableau 15">
            <a:extLst>
              <a:ext uri="{FF2B5EF4-FFF2-40B4-BE49-F238E27FC236}">
                <a16:creationId xmlns:a16="http://schemas.microsoft.com/office/drawing/2014/main" id="{81A7FC19-4DBD-DE17-3E58-79F7962ECD60}"/>
              </a:ext>
            </a:extLst>
          </p:cNvPr>
          <p:cNvGraphicFramePr>
            <a:graphicFrameLocks noGrp="1"/>
          </p:cNvGraphicFramePr>
          <p:nvPr/>
        </p:nvGraphicFramePr>
        <p:xfrm>
          <a:off x="8284478" y="2512811"/>
          <a:ext cx="1005840" cy="555808"/>
        </p:xfrm>
        <a:graphic>
          <a:graphicData uri="http://schemas.openxmlformats.org/drawingml/2006/table">
            <a:tbl>
              <a:tblPr firstRow="1" bandRow="1">
                <a:tableStyleId>{5940675A-B579-460E-94D1-54222C63F5DA}</a:tableStyleId>
              </a:tblPr>
              <a:tblGrid>
                <a:gridCol w="1005840">
                  <a:extLst>
                    <a:ext uri="{9D8B030D-6E8A-4147-A177-3AD203B41FA5}">
                      <a16:colId xmlns:a16="http://schemas.microsoft.com/office/drawing/2014/main" val="3315219845"/>
                    </a:ext>
                  </a:extLst>
                </a:gridCol>
              </a:tblGrid>
              <a:tr h="236260">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800" b="1" dirty="0">
                          <a:solidFill>
                            <a:schemeClr val="tx1"/>
                          </a:solidFill>
                        </a:rPr>
                        <a:t>Phase II</a:t>
                      </a:r>
                    </a:p>
                    <a:p>
                      <a:pPr marL="0" marR="0" lvl="0" indent="0" algn="ctr" defTabSz="1007943" rtl="0" eaLnBrk="1" fontAlgn="auto" latinLnBrk="0" hangingPunct="1">
                        <a:lnSpc>
                          <a:spcPct val="100000"/>
                        </a:lnSpc>
                        <a:spcBef>
                          <a:spcPts val="0"/>
                        </a:spcBef>
                        <a:spcAft>
                          <a:spcPts val="0"/>
                        </a:spcAft>
                        <a:buClrTx/>
                        <a:buSzTx/>
                        <a:buFontTx/>
                        <a:buNone/>
                        <a:tabLst/>
                        <a:defRPr/>
                      </a:pPr>
                      <a:r>
                        <a:rPr lang="fr-FR" sz="800" b="1" baseline="0" dirty="0">
                          <a:solidFill>
                            <a:schemeClr val="tx1"/>
                          </a:solidFill>
                        </a:rPr>
                        <a:t>12 </a:t>
                      </a:r>
                      <a:r>
                        <a:rPr lang="fr-FR" sz="800" b="1" dirty="0" err="1">
                          <a:solidFill>
                            <a:schemeClr val="tx1"/>
                          </a:solidFill>
                        </a:rPr>
                        <a:t>months</a:t>
                      </a:r>
                      <a:endParaRPr lang="fr-FR" sz="800" b="1" dirty="0">
                        <a:solidFill>
                          <a:schemeClr val="tx1"/>
                        </a:solidFill>
                      </a:endParaRPr>
                    </a:p>
                  </a:txBody>
                  <a:tcPr marL="95024" marR="95024" marT="47512" marB="47512">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rgbClr val="437CBB"/>
                      </a:solidFill>
                      <a:prstDash val="solid"/>
                      <a:round/>
                      <a:headEnd type="none" w="med" len="med"/>
                      <a:tailEnd type="none" w="med" len="med"/>
                    </a:lnB>
                    <a:lnTlToBr w="12700" cmpd="sng">
                      <a:noFill/>
                      <a:prstDash val="solid"/>
                    </a:lnTlToBr>
                    <a:lnBlToTr w="12700" cmpd="sng">
                      <a:noFill/>
                      <a:prstDash val="solid"/>
                    </a:lnBlToTr>
                    <a:solidFill>
                      <a:srgbClr val="DAE5F2"/>
                    </a:solidFill>
                  </a:tcPr>
                </a:tc>
                <a:extLst>
                  <a:ext uri="{0D108BD9-81ED-4DB2-BD59-A6C34878D82A}">
                    <a16:rowId xmlns:a16="http://schemas.microsoft.com/office/drawing/2014/main" val="3403816063"/>
                  </a:ext>
                </a:extLst>
              </a:tr>
              <a:tr h="151256">
                <a:tc>
                  <a:txBody>
                    <a:bodyPr/>
                    <a:lstStyle/>
                    <a:p>
                      <a:pPr algn="ctr"/>
                      <a:r>
                        <a:rPr lang="fr-FR" sz="800" b="1" dirty="0">
                          <a:solidFill>
                            <a:schemeClr val="tx1"/>
                          </a:solidFill>
                        </a:rPr>
                        <a:t>N=223 (F2/F3)</a:t>
                      </a:r>
                    </a:p>
                  </a:txBody>
                  <a:tcPr marL="95024" marR="95024" marT="47512" marB="47512">
                    <a:lnL w="12700" cap="flat" cmpd="sng" algn="ctr">
                      <a:solidFill>
                        <a:srgbClr val="437CBB"/>
                      </a:solidFill>
                      <a:prstDash val="solid"/>
                      <a:round/>
                      <a:headEnd type="none" w="med" len="med"/>
                      <a:tailEnd type="none" w="med" len="med"/>
                    </a:lnL>
                    <a:lnR w="12700" cap="flat" cmpd="sng" algn="ctr">
                      <a:solidFill>
                        <a:srgbClr val="437CBB"/>
                      </a:solidFill>
                      <a:prstDash val="solid"/>
                      <a:round/>
                      <a:headEnd type="none" w="med" len="med"/>
                      <a:tailEnd type="none" w="med" len="med"/>
                    </a:lnR>
                    <a:lnT w="12700" cap="flat" cmpd="sng" algn="ctr">
                      <a:solidFill>
                        <a:srgbClr val="437CBB"/>
                      </a:solidFill>
                      <a:prstDash val="solid"/>
                      <a:round/>
                      <a:headEnd type="none" w="med" len="med"/>
                      <a:tailEnd type="none" w="med" len="med"/>
                    </a:lnT>
                    <a:lnB w="12700" cap="flat" cmpd="sng" algn="ctr">
                      <a:solidFill>
                        <a:srgbClr val="437CB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85092992"/>
                  </a:ext>
                </a:extLst>
              </a:tr>
            </a:tbl>
          </a:graphicData>
        </a:graphic>
      </p:graphicFrame>
      <p:graphicFrame>
        <p:nvGraphicFramePr>
          <p:cNvPr id="144" name="Tableau 15">
            <a:extLst>
              <a:ext uri="{FF2B5EF4-FFF2-40B4-BE49-F238E27FC236}">
                <a16:creationId xmlns:a16="http://schemas.microsoft.com/office/drawing/2014/main" id="{F8E0ECCE-E873-3B92-F6E5-2EADF487E8C9}"/>
              </a:ext>
            </a:extLst>
          </p:cNvPr>
          <p:cNvGraphicFramePr>
            <a:graphicFrameLocks noGrp="1"/>
          </p:cNvGraphicFramePr>
          <p:nvPr/>
        </p:nvGraphicFramePr>
        <p:xfrm>
          <a:off x="9380066" y="2512811"/>
          <a:ext cx="1005840" cy="555808"/>
        </p:xfrm>
        <a:graphic>
          <a:graphicData uri="http://schemas.openxmlformats.org/drawingml/2006/table">
            <a:tbl>
              <a:tblPr firstRow="1" bandRow="1">
                <a:tableStyleId>{5940675A-B579-460E-94D1-54222C63F5DA}</a:tableStyleId>
              </a:tblPr>
              <a:tblGrid>
                <a:gridCol w="1005840">
                  <a:extLst>
                    <a:ext uri="{9D8B030D-6E8A-4147-A177-3AD203B41FA5}">
                      <a16:colId xmlns:a16="http://schemas.microsoft.com/office/drawing/2014/main" val="3315219845"/>
                    </a:ext>
                  </a:extLst>
                </a:gridCol>
              </a:tblGrid>
              <a:tr h="236260">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fr-FR" sz="800" b="1" dirty="0">
                          <a:solidFill>
                            <a:schemeClr val="tx1"/>
                          </a:solidFill>
                        </a:rPr>
                        <a:t>Phase II</a:t>
                      </a:r>
                    </a:p>
                    <a:p>
                      <a:pPr marL="0" marR="0" lvl="0" indent="0" algn="ctr" defTabSz="1007943" rtl="0" eaLnBrk="1" fontAlgn="auto" latinLnBrk="0" hangingPunct="1">
                        <a:lnSpc>
                          <a:spcPct val="100000"/>
                        </a:lnSpc>
                        <a:spcBef>
                          <a:spcPts val="0"/>
                        </a:spcBef>
                        <a:spcAft>
                          <a:spcPts val="0"/>
                        </a:spcAft>
                        <a:buClrTx/>
                        <a:buSzTx/>
                        <a:buFontTx/>
                        <a:buNone/>
                        <a:tabLst/>
                        <a:defRPr/>
                      </a:pPr>
                      <a:r>
                        <a:rPr lang="fr-FR" sz="800" b="1" baseline="0" dirty="0">
                          <a:solidFill>
                            <a:schemeClr val="tx1"/>
                          </a:solidFill>
                        </a:rPr>
                        <a:t>12 </a:t>
                      </a:r>
                      <a:r>
                        <a:rPr lang="fr-FR" sz="800" b="1" dirty="0" err="1">
                          <a:solidFill>
                            <a:schemeClr val="tx1"/>
                          </a:solidFill>
                        </a:rPr>
                        <a:t>months</a:t>
                      </a:r>
                      <a:endParaRPr lang="fr-FR" sz="800" b="1" dirty="0">
                        <a:solidFill>
                          <a:schemeClr val="tx1"/>
                        </a:solidFill>
                      </a:endParaRPr>
                    </a:p>
                  </a:txBody>
                  <a:tcPr marL="95024" marR="95024" marT="47512" marB="47512">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rgbClr val="437CBB"/>
                      </a:solidFill>
                      <a:prstDash val="solid"/>
                      <a:round/>
                      <a:headEnd type="none" w="med" len="med"/>
                      <a:tailEnd type="none" w="med" len="med"/>
                    </a:lnB>
                    <a:lnTlToBr w="12700" cmpd="sng">
                      <a:noFill/>
                      <a:prstDash val="solid"/>
                    </a:lnTlToBr>
                    <a:lnBlToTr w="12700" cmpd="sng">
                      <a:noFill/>
                      <a:prstDash val="solid"/>
                    </a:lnBlToTr>
                    <a:solidFill>
                      <a:srgbClr val="DAE5F2"/>
                    </a:solidFill>
                  </a:tcPr>
                </a:tc>
                <a:extLst>
                  <a:ext uri="{0D108BD9-81ED-4DB2-BD59-A6C34878D82A}">
                    <a16:rowId xmlns:a16="http://schemas.microsoft.com/office/drawing/2014/main" val="3403816063"/>
                  </a:ext>
                </a:extLst>
              </a:tr>
              <a:tr h="151256">
                <a:tc>
                  <a:txBody>
                    <a:bodyPr/>
                    <a:lstStyle/>
                    <a:p>
                      <a:pPr algn="ctr"/>
                      <a:r>
                        <a:rPr lang="fr-FR" sz="800" b="1" dirty="0">
                          <a:solidFill>
                            <a:schemeClr val="tx1"/>
                          </a:solidFill>
                        </a:rPr>
                        <a:t>N=190</a:t>
                      </a:r>
                    </a:p>
                  </a:txBody>
                  <a:tcPr marL="95024" marR="95024" marT="47512" marB="47512">
                    <a:lnL w="12700" cap="flat" cmpd="sng" algn="ctr">
                      <a:solidFill>
                        <a:srgbClr val="437CBB"/>
                      </a:solidFill>
                      <a:prstDash val="solid"/>
                      <a:round/>
                      <a:headEnd type="none" w="med" len="med"/>
                      <a:tailEnd type="none" w="med" len="med"/>
                    </a:lnL>
                    <a:lnR w="12700" cap="flat" cmpd="sng" algn="ctr">
                      <a:solidFill>
                        <a:srgbClr val="437CBB"/>
                      </a:solidFill>
                      <a:prstDash val="solid"/>
                      <a:round/>
                      <a:headEnd type="none" w="med" len="med"/>
                      <a:tailEnd type="none" w="med" len="med"/>
                    </a:lnR>
                    <a:lnT w="12700" cap="flat" cmpd="sng" algn="ctr">
                      <a:solidFill>
                        <a:srgbClr val="437CBB"/>
                      </a:solidFill>
                      <a:prstDash val="solid"/>
                      <a:round/>
                      <a:headEnd type="none" w="med" len="med"/>
                      <a:tailEnd type="none" w="med" len="med"/>
                    </a:lnT>
                    <a:lnB w="12700" cap="flat" cmpd="sng" algn="ctr">
                      <a:solidFill>
                        <a:srgbClr val="437CB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85092992"/>
                  </a:ext>
                </a:extLst>
              </a:tr>
            </a:tbl>
          </a:graphicData>
        </a:graphic>
      </p:graphicFrame>
      <p:sp>
        <p:nvSpPr>
          <p:cNvPr id="145" name="Rectangle 144">
            <a:extLst>
              <a:ext uri="{FF2B5EF4-FFF2-40B4-BE49-F238E27FC236}">
                <a16:creationId xmlns:a16="http://schemas.microsoft.com/office/drawing/2014/main" id="{08204A6A-3827-CCA4-16AC-F8E1DF61845E}"/>
              </a:ext>
            </a:extLst>
          </p:cNvPr>
          <p:cNvSpPr/>
          <p:nvPr/>
        </p:nvSpPr>
        <p:spPr>
          <a:xfrm>
            <a:off x="704745" y="2254456"/>
            <a:ext cx="931665" cy="246221"/>
          </a:xfrm>
          <a:prstGeom prst="rect">
            <a:avLst/>
          </a:prstGeom>
        </p:spPr>
        <p:txBody>
          <a:bodyPr wrap="none">
            <a:spAutoFit/>
          </a:bodyPr>
          <a:lstStyle/>
          <a:p>
            <a:pPr marL="0" marR="0" lvl="0" indent="0" algn="ctr" defTabSz="861993" rtl="0" eaLnBrk="0" fontAlgn="auto" latinLnBrk="0" hangingPunct="0">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effectLst/>
                <a:uLnTx/>
                <a:uFillTx/>
                <a:latin typeface="Arial"/>
                <a:ea typeface="+mn-ea"/>
                <a:cs typeface="+mn-cs"/>
              </a:rPr>
              <a:t>L</a:t>
            </a:r>
            <a:r>
              <a:rPr kumimoji="0" lang="fr-FR" sz="1000" b="1" i="0" u="none" strike="noStrike" kern="1200" cap="none" spc="0" normalizeH="0" baseline="0" noProof="0" dirty="0" err="1">
                <a:ln>
                  <a:noFill/>
                </a:ln>
                <a:effectLst/>
                <a:uLnTx/>
                <a:uFillTx/>
                <a:latin typeface="Arial"/>
                <a:ea typeface="+mn-ea"/>
                <a:cs typeface="+mn-cs"/>
              </a:rPr>
              <a:t>anifibranor</a:t>
            </a:r>
            <a:endParaRPr kumimoji="0" lang="fr-FR" sz="1000" b="1" i="0" u="none" strike="noStrike" kern="1200" cap="none" spc="0" normalizeH="0" baseline="0" noProof="0" dirty="0">
              <a:ln>
                <a:noFill/>
              </a:ln>
              <a:effectLst/>
              <a:uLnTx/>
              <a:uFillTx/>
              <a:latin typeface="Arial"/>
              <a:ea typeface="+mn-ea"/>
              <a:cs typeface="+mn-cs"/>
            </a:endParaRPr>
          </a:p>
        </p:txBody>
      </p:sp>
      <p:sp>
        <p:nvSpPr>
          <p:cNvPr id="146" name="Rectangle 145">
            <a:extLst>
              <a:ext uri="{FF2B5EF4-FFF2-40B4-BE49-F238E27FC236}">
                <a16:creationId xmlns:a16="http://schemas.microsoft.com/office/drawing/2014/main" id="{95202333-6588-38D6-467D-1176AA0CDC11}"/>
              </a:ext>
            </a:extLst>
          </p:cNvPr>
          <p:cNvSpPr/>
          <p:nvPr/>
        </p:nvSpPr>
        <p:spPr>
          <a:xfrm>
            <a:off x="2290244" y="2254456"/>
            <a:ext cx="1023037" cy="246221"/>
          </a:xfrm>
          <a:prstGeom prst="rect">
            <a:avLst/>
          </a:prstGeom>
        </p:spPr>
        <p:txBody>
          <a:bodyPr wrap="none">
            <a:spAutoFit/>
          </a:bodyPr>
          <a:lstStyle/>
          <a:p>
            <a:pPr marL="0" marR="0" lvl="0" indent="0" algn="ctr" defTabSz="861993" rtl="0" eaLnBrk="0" fontAlgn="auto" latinLnBrk="0" hangingPunct="0">
              <a:lnSpc>
                <a:spcPct val="100000"/>
              </a:lnSpc>
              <a:spcBef>
                <a:spcPts val="0"/>
              </a:spcBef>
              <a:spcAft>
                <a:spcPts val="0"/>
              </a:spcAft>
              <a:buClrTx/>
              <a:buSzTx/>
              <a:buFontTx/>
              <a:buNone/>
              <a:tabLst/>
              <a:defRPr/>
            </a:pPr>
            <a:r>
              <a:rPr kumimoji="0" lang="fr-FR" sz="1000" b="1" i="0" u="none" strike="noStrike" kern="1200" cap="none" spc="0" normalizeH="0" baseline="0" noProof="0" dirty="0" err="1">
                <a:ln>
                  <a:noFill/>
                </a:ln>
                <a:effectLst/>
                <a:uLnTx/>
                <a:uFillTx/>
                <a:latin typeface="Arial"/>
                <a:ea typeface="+mn-ea"/>
                <a:cs typeface="+mn-cs"/>
              </a:rPr>
              <a:t>Resmetirom</a:t>
            </a:r>
            <a:r>
              <a:rPr kumimoji="0" lang="fr-FR" sz="1000" b="1" i="0" u="none" strike="noStrike" kern="1200" cap="none" spc="0" normalizeH="0" baseline="0" noProof="0" dirty="0">
                <a:ln>
                  <a:noFill/>
                </a:ln>
                <a:effectLst/>
                <a:uLnTx/>
                <a:uFillTx/>
                <a:latin typeface="Arial"/>
                <a:ea typeface="+mn-ea"/>
                <a:cs typeface="+mn-cs"/>
              </a:rPr>
              <a:t>**</a:t>
            </a:r>
          </a:p>
        </p:txBody>
      </p:sp>
      <p:sp>
        <p:nvSpPr>
          <p:cNvPr id="147" name="Rectangle 146">
            <a:extLst>
              <a:ext uri="{FF2B5EF4-FFF2-40B4-BE49-F238E27FC236}">
                <a16:creationId xmlns:a16="http://schemas.microsoft.com/office/drawing/2014/main" id="{8CC68C76-B8A9-D9CC-F90D-1D87EDD51F03}"/>
              </a:ext>
            </a:extLst>
          </p:cNvPr>
          <p:cNvSpPr/>
          <p:nvPr/>
        </p:nvSpPr>
        <p:spPr>
          <a:xfrm>
            <a:off x="7188890" y="2254456"/>
            <a:ext cx="1005840" cy="246221"/>
          </a:xfrm>
          <a:prstGeom prst="rect">
            <a:avLst/>
          </a:prstGeom>
        </p:spPr>
        <p:txBody>
          <a:bodyPr wrap="none">
            <a:spAutoFit/>
          </a:bodyPr>
          <a:lstStyle/>
          <a:p>
            <a:pPr marL="0" marR="0" lvl="0" indent="0" algn="ctr" defTabSz="861993" rtl="0" eaLnBrk="0" fontAlgn="auto" latinLnBrk="0" hangingPunct="0">
              <a:lnSpc>
                <a:spcPct val="100000"/>
              </a:lnSpc>
              <a:spcBef>
                <a:spcPts val="0"/>
              </a:spcBef>
              <a:spcAft>
                <a:spcPts val="0"/>
              </a:spcAft>
              <a:buClrTx/>
              <a:buSzTx/>
              <a:buFontTx/>
              <a:buNone/>
              <a:tabLst/>
              <a:defRPr/>
            </a:pPr>
            <a:r>
              <a:rPr kumimoji="0" lang="fr-FR" sz="1000" b="1" i="0" u="none" strike="noStrike" kern="1200" cap="none" spc="0" normalizeH="0" baseline="0" noProof="0" dirty="0" err="1">
                <a:ln>
                  <a:noFill/>
                </a:ln>
                <a:effectLst/>
                <a:uLnTx/>
                <a:uFillTx/>
                <a:latin typeface="Arial"/>
                <a:ea typeface="+mn-ea"/>
                <a:cs typeface="+mn-cs"/>
              </a:rPr>
              <a:t>Semaglutide</a:t>
            </a:r>
            <a:r>
              <a:rPr kumimoji="0" lang="fr-FR" sz="1000" b="1" i="0" u="none" strike="noStrike" kern="1200" cap="none" spc="0" normalizeH="0" baseline="0" noProof="0" dirty="0">
                <a:ln>
                  <a:noFill/>
                </a:ln>
                <a:effectLst/>
                <a:uLnTx/>
                <a:uFillTx/>
                <a:latin typeface="Arial"/>
                <a:ea typeface="+mn-ea"/>
                <a:cs typeface="+mn-cs"/>
              </a:rPr>
              <a:t> </a:t>
            </a:r>
          </a:p>
        </p:txBody>
      </p:sp>
      <p:sp>
        <p:nvSpPr>
          <p:cNvPr id="148" name="Rectangle 147">
            <a:extLst>
              <a:ext uri="{FF2B5EF4-FFF2-40B4-BE49-F238E27FC236}">
                <a16:creationId xmlns:a16="http://schemas.microsoft.com/office/drawing/2014/main" id="{21BE50C6-E367-70F4-B563-73C9A6A28129}"/>
              </a:ext>
            </a:extLst>
          </p:cNvPr>
          <p:cNvSpPr/>
          <p:nvPr/>
        </p:nvSpPr>
        <p:spPr>
          <a:xfrm>
            <a:off x="6067071" y="2254456"/>
            <a:ext cx="1058303" cy="246221"/>
          </a:xfrm>
          <a:prstGeom prst="rect">
            <a:avLst/>
          </a:prstGeom>
        </p:spPr>
        <p:txBody>
          <a:bodyPr wrap="none">
            <a:spAutoFit/>
          </a:bodyPr>
          <a:lstStyle/>
          <a:p>
            <a:pPr marL="0" marR="0" lvl="0" indent="0" algn="ctr" defTabSz="861993" rtl="0" eaLnBrk="0" fontAlgn="auto" latinLnBrk="0" hangingPunct="0">
              <a:lnSpc>
                <a:spcPct val="100000"/>
              </a:lnSpc>
              <a:spcBef>
                <a:spcPts val="0"/>
              </a:spcBef>
              <a:spcAft>
                <a:spcPts val="0"/>
              </a:spcAft>
              <a:buClrTx/>
              <a:buSzTx/>
              <a:buFontTx/>
              <a:buNone/>
              <a:tabLst/>
              <a:defRPr/>
            </a:pPr>
            <a:r>
              <a:rPr kumimoji="0" lang="fr-FR" sz="1000" b="1" i="0" u="none" strike="noStrike" kern="1200" cap="none" spc="0" normalizeH="0" baseline="0" noProof="0" dirty="0" err="1">
                <a:ln>
                  <a:noFill/>
                </a:ln>
                <a:effectLst/>
                <a:uLnTx/>
                <a:uFillTx/>
                <a:latin typeface="Arial"/>
                <a:ea typeface="+mn-ea"/>
                <a:cs typeface="+mn-cs"/>
              </a:rPr>
              <a:t>Pegozafermin</a:t>
            </a:r>
            <a:r>
              <a:rPr kumimoji="0" lang="fr-FR" sz="1000" b="1" i="0" u="none" strike="noStrike" kern="1200" cap="none" spc="0" normalizeH="0" baseline="0" noProof="0" dirty="0">
                <a:ln>
                  <a:noFill/>
                </a:ln>
                <a:effectLst/>
                <a:uLnTx/>
                <a:uFillTx/>
                <a:latin typeface="Arial"/>
                <a:ea typeface="+mn-ea"/>
                <a:cs typeface="+mn-cs"/>
              </a:rPr>
              <a:t> </a:t>
            </a:r>
          </a:p>
        </p:txBody>
      </p:sp>
      <p:sp>
        <p:nvSpPr>
          <p:cNvPr id="149" name="Rectangle 148">
            <a:extLst>
              <a:ext uri="{FF2B5EF4-FFF2-40B4-BE49-F238E27FC236}">
                <a16:creationId xmlns:a16="http://schemas.microsoft.com/office/drawing/2014/main" id="{E655C61F-5431-40BE-3823-EDCD57CBE875}"/>
              </a:ext>
            </a:extLst>
          </p:cNvPr>
          <p:cNvSpPr/>
          <p:nvPr/>
        </p:nvSpPr>
        <p:spPr>
          <a:xfrm>
            <a:off x="4449920" y="2254456"/>
            <a:ext cx="1005840" cy="246221"/>
          </a:xfrm>
          <a:prstGeom prst="rect">
            <a:avLst/>
          </a:prstGeom>
        </p:spPr>
        <p:txBody>
          <a:bodyPr wrap="none">
            <a:spAutoFit/>
          </a:bodyPr>
          <a:lstStyle/>
          <a:p>
            <a:pPr marL="0" marR="0" lvl="0" indent="0" algn="ctr" defTabSz="861993" rtl="0" eaLnBrk="0" fontAlgn="auto" latinLnBrk="0" hangingPunct="0">
              <a:lnSpc>
                <a:spcPct val="100000"/>
              </a:lnSpc>
              <a:spcBef>
                <a:spcPts val="0"/>
              </a:spcBef>
              <a:spcAft>
                <a:spcPts val="0"/>
              </a:spcAft>
              <a:buClrTx/>
              <a:buSzTx/>
              <a:buFontTx/>
              <a:buNone/>
              <a:tabLst/>
              <a:defRPr/>
            </a:pPr>
            <a:r>
              <a:rPr kumimoji="0" lang="fr-FR" sz="1000" b="1" i="0" u="none" strike="noStrike" kern="1200" cap="none" spc="0" normalizeH="0" baseline="0" noProof="0" dirty="0" err="1">
                <a:ln>
                  <a:noFill/>
                </a:ln>
                <a:effectLst/>
                <a:uLnTx/>
                <a:uFillTx/>
                <a:latin typeface="Arial"/>
                <a:ea typeface="+mn-ea"/>
                <a:cs typeface="+mn-cs"/>
              </a:rPr>
              <a:t>Efruxifermin</a:t>
            </a:r>
            <a:r>
              <a:rPr kumimoji="0" lang="fr-FR" sz="1000" b="1" i="0" u="none" strike="noStrike" kern="1200" cap="none" spc="0" normalizeH="0" baseline="0" noProof="0" dirty="0">
                <a:ln>
                  <a:noFill/>
                </a:ln>
                <a:effectLst/>
                <a:uLnTx/>
                <a:uFillTx/>
                <a:latin typeface="Arial"/>
                <a:ea typeface="+mn-ea"/>
                <a:cs typeface="+mn-cs"/>
              </a:rPr>
              <a:t> </a:t>
            </a:r>
          </a:p>
        </p:txBody>
      </p:sp>
      <p:sp>
        <p:nvSpPr>
          <p:cNvPr id="150" name="Rectangle 149">
            <a:extLst>
              <a:ext uri="{FF2B5EF4-FFF2-40B4-BE49-F238E27FC236}">
                <a16:creationId xmlns:a16="http://schemas.microsoft.com/office/drawing/2014/main" id="{71568961-23AA-B29F-43A8-E800BC0E5B4F}"/>
              </a:ext>
            </a:extLst>
          </p:cNvPr>
          <p:cNvSpPr/>
          <p:nvPr/>
        </p:nvSpPr>
        <p:spPr>
          <a:xfrm>
            <a:off x="8321565" y="2254456"/>
            <a:ext cx="931665" cy="246221"/>
          </a:xfrm>
          <a:prstGeom prst="rect">
            <a:avLst/>
          </a:prstGeom>
        </p:spPr>
        <p:txBody>
          <a:bodyPr wrap="none">
            <a:spAutoFit/>
          </a:bodyPr>
          <a:lstStyle/>
          <a:p>
            <a:pPr marL="0" marR="0" lvl="0" indent="0" algn="ctr" defTabSz="861993" rtl="0" eaLnBrk="0" fontAlgn="auto" latinLnBrk="0" hangingPunct="0">
              <a:lnSpc>
                <a:spcPct val="100000"/>
              </a:lnSpc>
              <a:spcBef>
                <a:spcPts val="0"/>
              </a:spcBef>
              <a:spcAft>
                <a:spcPts val="0"/>
              </a:spcAft>
              <a:buClrTx/>
              <a:buSzTx/>
              <a:buFontTx/>
              <a:buNone/>
              <a:tabLst/>
              <a:defRPr/>
            </a:pPr>
            <a:r>
              <a:rPr lang="fr-FR" sz="1000" b="1" dirty="0" err="1">
                <a:latin typeface="Arial"/>
              </a:rPr>
              <a:t>Survodutide</a:t>
            </a:r>
            <a:endParaRPr kumimoji="0" lang="fr-FR" sz="1000" b="1" i="0" u="none" strike="noStrike" kern="1200" cap="none" spc="0" normalizeH="0" baseline="0" noProof="0" dirty="0">
              <a:ln>
                <a:noFill/>
              </a:ln>
              <a:effectLst/>
              <a:uLnTx/>
              <a:uFillTx/>
              <a:latin typeface="Arial"/>
              <a:ea typeface="+mn-ea"/>
              <a:cs typeface="+mn-cs"/>
            </a:endParaRPr>
          </a:p>
        </p:txBody>
      </p:sp>
      <p:sp>
        <p:nvSpPr>
          <p:cNvPr id="151" name="Rectangle 150">
            <a:extLst>
              <a:ext uri="{FF2B5EF4-FFF2-40B4-BE49-F238E27FC236}">
                <a16:creationId xmlns:a16="http://schemas.microsoft.com/office/drawing/2014/main" id="{4B3CC2E5-7930-F777-D500-3A2B96D349CB}"/>
              </a:ext>
            </a:extLst>
          </p:cNvPr>
          <p:cNvSpPr/>
          <p:nvPr/>
        </p:nvSpPr>
        <p:spPr>
          <a:xfrm>
            <a:off x="9453220" y="2254456"/>
            <a:ext cx="859531" cy="246221"/>
          </a:xfrm>
          <a:prstGeom prst="rect">
            <a:avLst/>
          </a:prstGeom>
        </p:spPr>
        <p:txBody>
          <a:bodyPr wrap="none">
            <a:spAutoFit/>
          </a:bodyPr>
          <a:lstStyle/>
          <a:p>
            <a:pPr marL="0" marR="0" lvl="0" indent="0" algn="ctr" defTabSz="861993" rtl="0" eaLnBrk="0" fontAlgn="auto" latinLnBrk="0" hangingPunct="0">
              <a:lnSpc>
                <a:spcPct val="100000"/>
              </a:lnSpc>
              <a:spcBef>
                <a:spcPts val="0"/>
              </a:spcBef>
              <a:spcAft>
                <a:spcPts val="0"/>
              </a:spcAft>
              <a:buClrTx/>
              <a:buSzTx/>
              <a:buFontTx/>
              <a:buNone/>
              <a:tabLst/>
              <a:defRPr/>
            </a:pPr>
            <a:r>
              <a:rPr lang="fr-FR" sz="1000" b="1" dirty="0" err="1">
                <a:latin typeface="Arial"/>
              </a:rPr>
              <a:t>Tirzepatide</a:t>
            </a:r>
            <a:endParaRPr kumimoji="0" lang="fr-FR" sz="1000" b="1" i="0" u="none" strike="noStrike" kern="1200" cap="none" spc="0" normalizeH="0" baseline="0" noProof="0" dirty="0">
              <a:ln>
                <a:noFill/>
              </a:ln>
              <a:effectLst/>
              <a:uLnTx/>
              <a:uFillTx/>
              <a:latin typeface="Arial"/>
              <a:ea typeface="+mn-ea"/>
              <a:cs typeface="+mn-cs"/>
            </a:endParaRPr>
          </a:p>
        </p:txBody>
      </p:sp>
      <p:pic>
        <p:nvPicPr>
          <p:cNvPr id="152" name="Picture 36" descr="Akero Logo Color - Akero Therapeutics - Free Transparent PNG ...">
            <a:extLst>
              <a:ext uri="{FF2B5EF4-FFF2-40B4-BE49-F238E27FC236}">
                <a16:creationId xmlns:a16="http://schemas.microsoft.com/office/drawing/2014/main" id="{AA0EEF2D-2957-F275-2311-E5083481BBCF}"/>
              </a:ext>
            </a:extLst>
          </p:cNvPr>
          <p:cNvPicPr>
            <a:picLocks noChangeAspect="1" noChangeArrowheads="1"/>
          </p:cNvPicPr>
          <p:nvPr/>
        </p:nvPicPr>
        <p:blipFill rotWithShape="1">
          <a:blip r:embed="rId13" cstate="print">
            <a:clrChange>
              <a:clrFrom>
                <a:srgbClr val="F6F6F6"/>
              </a:clrFrom>
              <a:clrTo>
                <a:srgbClr val="F6F6F6">
                  <a:alpha val="0"/>
                </a:srgbClr>
              </a:clrTo>
            </a:clrChange>
            <a:extLst>
              <a:ext uri="{28A0092B-C50C-407E-A947-70E740481C1C}">
                <a14:useLocalDpi xmlns:a14="http://schemas.microsoft.com/office/drawing/2010/main" val="0"/>
              </a:ext>
            </a:extLst>
          </a:blip>
          <a:srcRect t="12018"/>
          <a:stretch/>
        </p:blipFill>
        <p:spPr bwMode="auto">
          <a:xfrm>
            <a:off x="4558424" y="1921221"/>
            <a:ext cx="788832" cy="248835"/>
          </a:xfrm>
          <a:prstGeom prst="rect">
            <a:avLst/>
          </a:prstGeom>
          <a:noFill/>
          <a:extLst>
            <a:ext uri="{909E8E84-426E-40DD-AFC4-6F175D3DCCD1}">
              <a14:hiddenFill xmlns:a14="http://schemas.microsoft.com/office/drawing/2010/main">
                <a:solidFill>
                  <a:srgbClr val="FFFFFF"/>
                </a:solidFill>
              </a14:hiddenFill>
            </a:ext>
          </a:extLst>
        </p:spPr>
      </p:pic>
      <p:pic>
        <p:nvPicPr>
          <p:cNvPr id="153" name="Picture 8" descr="Our Logo">
            <a:extLst>
              <a:ext uri="{FF2B5EF4-FFF2-40B4-BE49-F238E27FC236}">
                <a16:creationId xmlns:a16="http://schemas.microsoft.com/office/drawing/2014/main" id="{2136B3D7-02D3-5E7E-2329-14AF2175C01F}"/>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446893" y="1872972"/>
            <a:ext cx="489835" cy="345333"/>
          </a:xfrm>
          <a:prstGeom prst="rect">
            <a:avLst/>
          </a:prstGeom>
          <a:noFill/>
          <a:extLst>
            <a:ext uri="{909E8E84-426E-40DD-AFC4-6F175D3DCCD1}">
              <a14:hiddenFill xmlns:a14="http://schemas.microsoft.com/office/drawing/2010/main">
                <a:solidFill>
                  <a:srgbClr val="FFFFFF"/>
                </a:solidFill>
              </a14:hiddenFill>
            </a:ext>
          </a:extLst>
        </p:spPr>
      </p:pic>
      <p:pic>
        <p:nvPicPr>
          <p:cNvPr id="155" name="Picture 2" descr="89bio Presents Updated Clinical Data from Positive Phase 1b/2a Study of ...">
            <a:extLst>
              <a:ext uri="{FF2B5EF4-FFF2-40B4-BE49-F238E27FC236}">
                <a16:creationId xmlns:a16="http://schemas.microsoft.com/office/drawing/2014/main" id="{134E6DA7-6C1F-55B7-3C17-2F4DC7A5021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119539" y="1866553"/>
            <a:ext cx="953367" cy="358171"/>
          </a:xfrm>
          <a:prstGeom prst="rect">
            <a:avLst/>
          </a:prstGeom>
          <a:noFill/>
          <a:extLst>
            <a:ext uri="{909E8E84-426E-40DD-AFC4-6F175D3DCCD1}">
              <a14:hiddenFill xmlns:a14="http://schemas.microsoft.com/office/drawing/2010/main">
                <a:solidFill>
                  <a:srgbClr val="FFFFFF"/>
                </a:solidFill>
              </a14:hiddenFill>
            </a:ext>
          </a:extLst>
        </p:spPr>
      </p:pic>
      <p:pic>
        <p:nvPicPr>
          <p:cNvPr id="156" name="Picture 155">
            <a:extLst>
              <a:ext uri="{FF2B5EF4-FFF2-40B4-BE49-F238E27FC236}">
                <a16:creationId xmlns:a16="http://schemas.microsoft.com/office/drawing/2014/main" id="{672F480F-51C1-1D42-646D-BB3DAC170F55}"/>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t="12851" b="62383"/>
          <a:stretch/>
        </p:blipFill>
        <p:spPr>
          <a:xfrm>
            <a:off x="667658" y="1869493"/>
            <a:ext cx="1005840" cy="352290"/>
          </a:xfrm>
          <a:prstGeom prst="rect">
            <a:avLst/>
          </a:prstGeom>
        </p:spPr>
      </p:pic>
      <p:pic>
        <p:nvPicPr>
          <p:cNvPr id="157" name="Picture 2" descr="Boehringer Ingelheim – Logos Download">
            <a:extLst>
              <a:ext uri="{FF2B5EF4-FFF2-40B4-BE49-F238E27FC236}">
                <a16:creationId xmlns:a16="http://schemas.microsoft.com/office/drawing/2014/main" id="{D597D158-10DB-DD4A-0B02-51A317A36381}"/>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284478" y="1878969"/>
            <a:ext cx="1005840" cy="333338"/>
          </a:xfrm>
          <a:prstGeom prst="rect">
            <a:avLst/>
          </a:prstGeom>
          <a:noFill/>
          <a:extLst>
            <a:ext uri="{909E8E84-426E-40DD-AFC4-6F175D3DCCD1}">
              <a14:hiddenFill xmlns:a14="http://schemas.microsoft.com/office/drawing/2010/main">
                <a:solidFill>
                  <a:srgbClr val="FFFFFF"/>
                </a:solidFill>
              </a14:hiddenFill>
            </a:ext>
          </a:extLst>
        </p:spPr>
      </p:pic>
      <p:pic>
        <p:nvPicPr>
          <p:cNvPr id="158" name="Picture 2" descr="Lilly Provides Update on Strategy and Announces 2015 Financial Guidance">
            <a:extLst>
              <a:ext uri="{FF2B5EF4-FFF2-40B4-BE49-F238E27FC236}">
                <a16:creationId xmlns:a16="http://schemas.microsoft.com/office/drawing/2014/main" id="{EEABDA32-9C8D-B4FD-4FEF-A3B5D3723135}"/>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9507183" y="1839518"/>
            <a:ext cx="751607" cy="412240"/>
          </a:xfrm>
          <a:prstGeom prst="rect">
            <a:avLst/>
          </a:prstGeom>
          <a:noFill/>
          <a:extLst>
            <a:ext uri="{909E8E84-426E-40DD-AFC4-6F175D3DCCD1}">
              <a14:hiddenFill xmlns:a14="http://schemas.microsoft.com/office/drawing/2010/main">
                <a:solidFill>
                  <a:srgbClr val="FFFFFF"/>
                </a:solidFill>
              </a14:hiddenFill>
            </a:ext>
          </a:extLst>
        </p:spPr>
      </p:pic>
      <p:pic>
        <p:nvPicPr>
          <p:cNvPr id="159" name="Image 51">
            <a:extLst>
              <a:ext uri="{FF2B5EF4-FFF2-40B4-BE49-F238E27FC236}">
                <a16:creationId xmlns:a16="http://schemas.microsoft.com/office/drawing/2014/main" id="{A5688218-11CB-EA38-5287-AF3DAEF9A81D}"/>
              </a:ext>
            </a:extLst>
          </p:cNvPr>
          <p:cNvPicPr>
            <a:picLocks noChangeAspect="1"/>
          </p:cNvPicPr>
          <p:nvPr/>
        </p:nvPicPr>
        <p:blipFill>
          <a:blip r:embed="rId19"/>
          <a:stretch>
            <a:fillRect/>
          </a:stretch>
        </p:blipFill>
        <p:spPr>
          <a:xfrm>
            <a:off x="2302279" y="1893296"/>
            <a:ext cx="998966" cy="304685"/>
          </a:xfrm>
          <a:prstGeom prst="rect">
            <a:avLst/>
          </a:prstGeom>
        </p:spPr>
      </p:pic>
      <p:sp>
        <p:nvSpPr>
          <p:cNvPr id="1024" name="Rectangle: Rounded Corners 1023">
            <a:extLst>
              <a:ext uri="{FF2B5EF4-FFF2-40B4-BE49-F238E27FC236}">
                <a16:creationId xmlns:a16="http://schemas.microsoft.com/office/drawing/2014/main" id="{1D7AB9BC-C73C-E6A9-6D93-BBBE716D0C59}"/>
              </a:ext>
            </a:extLst>
          </p:cNvPr>
          <p:cNvSpPr/>
          <p:nvPr/>
        </p:nvSpPr>
        <p:spPr bwMode="auto">
          <a:xfrm>
            <a:off x="2109710" y="1448531"/>
            <a:ext cx="1384105" cy="280928"/>
          </a:xfrm>
          <a:prstGeom prst="roundRect">
            <a:avLst/>
          </a:prstGeom>
          <a:solidFill>
            <a:srgbClr val="669800"/>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050" b="1" i="0" u="none" strike="noStrike" cap="none" normalizeH="0" baseline="0" dirty="0">
                <a:ln>
                  <a:noFill/>
                </a:ln>
                <a:solidFill>
                  <a:schemeClr val="bg1"/>
                </a:solidFill>
                <a:effectLst/>
                <a:latin typeface="Arial" pitchFamily="34" charset="0"/>
              </a:rPr>
              <a:t>THR-</a:t>
            </a:r>
            <a:r>
              <a:rPr kumimoji="0" lang="el-GR" sz="1050" b="1" i="0" u="none" strike="noStrike" cap="none" normalizeH="0" baseline="0" dirty="0">
                <a:ln>
                  <a:noFill/>
                </a:ln>
                <a:solidFill>
                  <a:schemeClr val="bg1"/>
                </a:solidFill>
                <a:effectLst/>
                <a:latin typeface="Arial" pitchFamily="34" charset="0"/>
              </a:rPr>
              <a:t>β</a:t>
            </a:r>
            <a:endParaRPr kumimoji="0" lang="en-US" sz="1050" b="1" i="0" u="none" strike="noStrike" cap="none" normalizeH="0" baseline="0" dirty="0">
              <a:ln>
                <a:noFill/>
              </a:ln>
              <a:solidFill>
                <a:schemeClr val="bg1"/>
              </a:solidFill>
              <a:effectLst/>
              <a:latin typeface="Arial" pitchFamily="34" charset="0"/>
            </a:endParaRPr>
          </a:p>
        </p:txBody>
      </p:sp>
      <p:sp>
        <p:nvSpPr>
          <p:cNvPr id="1025" name="Rectangle: Rounded Corners 1024">
            <a:extLst>
              <a:ext uri="{FF2B5EF4-FFF2-40B4-BE49-F238E27FC236}">
                <a16:creationId xmlns:a16="http://schemas.microsoft.com/office/drawing/2014/main" id="{F6492C0B-959E-528A-652B-8A9B91ECA9FA}"/>
              </a:ext>
            </a:extLst>
          </p:cNvPr>
          <p:cNvSpPr/>
          <p:nvPr/>
        </p:nvSpPr>
        <p:spPr bwMode="auto">
          <a:xfrm>
            <a:off x="348608" y="1441082"/>
            <a:ext cx="1578473" cy="280928"/>
          </a:xfrm>
          <a:prstGeom prst="roundRect">
            <a:avLst/>
          </a:prstGeom>
          <a:solidFill>
            <a:srgbClr val="669800"/>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050" b="1" i="0" u="none" strike="noStrike" cap="none" normalizeH="0" baseline="0" dirty="0">
                <a:ln>
                  <a:noFill/>
                </a:ln>
                <a:solidFill>
                  <a:schemeClr val="bg1"/>
                </a:solidFill>
                <a:effectLst/>
                <a:latin typeface="Arial" pitchFamily="34" charset="0"/>
              </a:rPr>
              <a:t>PPARs</a:t>
            </a:r>
            <a:endParaRPr kumimoji="0" lang="en-US" sz="1050" b="1" i="0" u="none" strike="noStrike" cap="none" normalizeH="0" baseline="0" dirty="0">
              <a:ln>
                <a:noFill/>
              </a:ln>
              <a:solidFill>
                <a:schemeClr val="bg1"/>
              </a:solidFill>
              <a:effectLst/>
              <a:latin typeface="Arial" pitchFamily="34" charset="0"/>
            </a:endParaRPr>
          </a:p>
        </p:txBody>
      </p:sp>
      <p:sp>
        <p:nvSpPr>
          <p:cNvPr id="1027" name="Rectangle: Rounded Corners 1026">
            <a:extLst>
              <a:ext uri="{FF2B5EF4-FFF2-40B4-BE49-F238E27FC236}">
                <a16:creationId xmlns:a16="http://schemas.microsoft.com/office/drawing/2014/main" id="{C2DDB31D-1CBE-86C9-F66D-7C42D85EA9F1}"/>
              </a:ext>
            </a:extLst>
          </p:cNvPr>
          <p:cNvSpPr/>
          <p:nvPr/>
        </p:nvSpPr>
        <p:spPr bwMode="auto">
          <a:xfrm>
            <a:off x="3909578" y="1433634"/>
            <a:ext cx="3200400" cy="320040"/>
          </a:xfrm>
          <a:prstGeom prst="roundRect">
            <a:avLst/>
          </a:prstGeom>
          <a:solidFill>
            <a:srgbClr val="669800"/>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050" b="1" i="0" u="none" strike="noStrike" cap="none" normalizeH="0" baseline="0" dirty="0">
                <a:ln>
                  <a:noFill/>
                </a:ln>
                <a:solidFill>
                  <a:schemeClr val="bg1"/>
                </a:solidFill>
                <a:effectLst/>
                <a:latin typeface="Arial" pitchFamily="34" charset="0"/>
              </a:rPr>
              <a:t>FGF-21</a:t>
            </a:r>
            <a:endParaRPr kumimoji="0" lang="en-US" sz="1050" b="1" i="0" u="none" strike="noStrike" cap="none" normalizeH="0" baseline="0" dirty="0">
              <a:ln>
                <a:noFill/>
              </a:ln>
              <a:solidFill>
                <a:schemeClr val="bg1"/>
              </a:solidFill>
              <a:effectLst/>
              <a:latin typeface="Arial" pitchFamily="34" charset="0"/>
            </a:endParaRPr>
          </a:p>
        </p:txBody>
      </p:sp>
      <p:sp>
        <p:nvSpPr>
          <p:cNvPr id="1028" name="Rectangle: Rounded Corners 1027">
            <a:extLst>
              <a:ext uri="{FF2B5EF4-FFF2-40B4-BE49-F238E27FC236}">
                <a16:creationId xmlns:a16="http://schemas.microsoft.com/office/drawing/2014/main" id="{C34B181C-4314-499E-A2CC-9BB37F9AEC93}"/>
              </a:ext>
            </a:extLst>
          </p:cNvPr>
          <p:cNvSpPr/>
          <p:nvPr/>
        </p:nvSpPr>
        <p:spPr bwMode="auto">
          <a:xfrm>
            <a:off x="7185506" y="1453190"/>
            <a:ext cx="3200400" cy="280928"/>
          </a:xfrm>
          <a:prstGeom prst="roundRect">
            <a:avLst/>
          </a:prstGeom>
          <a:solidFill>
            <a:srgbClr val="669800"/>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050" b="1" i="0" u="none" strike="noStrike" cap="none" normalizeH="0" baseline="0" dirty="0">
                <a:ln>
                  <a:noFill/>
                </a:ln>
                <a:solidFill>
                  <a:schemeClr val="bg1"/>
                </a:solidFill>
                <a:effectLst/>
                <a:latin typeface="Arial" pitchFamily="34" charset="0"/>
              </a:rPr>
              <a:t>GLP1-RA and GLP1-RA dual agonists</a:t>
            </a:r>
            <a:endParaRPr kumimoji="0" lang="en-US" sz="1050" b="1" i="0" u="none" strike="noStrike" cap="none" normalizeH="0" baseline="0" dirty="0">
              <a:ln>
                <a:noFill/>
              </a:ln>
              <a:solidFill>
                <a:schemeClr val="bg1"/>
              </a:solidFill>
              <a:effectLst/>
              <a:latin typeface="Arial" pitchFamily="34" charset="0"/>
            </a:endParaRPr>
          </a:p>
        </p:txBody>
      </p:sp>
      <p:sp>
        <p:nvSpPr>
          <p:cNvPr id="1029" name="Rectangle: Rounded Corners 31">
            <a:extLst>
              <a:ext uri="{FF2B5EF4-FFF2-40B4-BE49-F238E27FC236}">
                <a16:creationId xmlns:a16="http://schemas.microsoft.com/office/drawing/2014/main" id="{801F64E0-AC04-E866-CAD0-BC7EE6531B48}"/>
              </a:ext>
            </a:extLst>
          </p:cNvPr>
          <p:cNvSpPr/>
          <p:nvPr/>
        </p:nvSpPr>
        <p:spPr bwMode="auto">
          <a:xfrm>
            <a:off x="302280" y="1051003"/>
            <a:ext cx="3182777" cy="320040"/>
          </a:xfrm>
          <a:prstGeom prst="roundRect">
            <a:avLst/>
          </a:prstGeom>
          <a:solidFill>
            <a:srgbClr val="669900"/>
          </a:solidFill>
          <a:ln w="12700" cap="flat" cmpd="sng" algn="ctr">
            <a:solidFill>
              <a:srgbClr val="669900"/>
            </a:solidFill>
            <a:prstDash val="solid"/>
            <a:round/>
            <a:headEnd type="none" w="med" len="med"/>
            <a:tailEnd type="none" w="med" len="med"/>
          </a:ln>
          <a:effectLst/>
        </p:spPr>
        <p:txBody>
          <a:bodyPr vert="horz" wrap="none" lIns="78203" tIns="39101" rIns="78203" bIns="39101" numCol="1" rtlCol="0" anchor="ctr" anchorCtr="0" compatLnSpc="1">
            <a:prstTxWarp prst="textNoShape">
              <a:avLst/>
            </a:prstTxWarp>
            <a:noAutofit/>
          </a:bodyPr>
          <a:lstStyle/>
          <a:p>
            <a:pPr marL="0" marR="0" lvl="0" indent="0" algn="ctr" defTabSz="920358" rtl="0" eaLnBrk="0" fontAlgn="base" latinLnBrk="0" hangingPunct="0">
              <a:lnSpc>
                <a:spcPct val="100000"/>
              </a:lnSpc>
              <a:spcBef>
                <a:spcPct val="50000"/>
              </a:spcBef>
              <a:spcAft>
                <a:spcPct val="0"/>
              </a:spcAft>
              <a:buClr>
                <a:srgbClr val="669800"/>
              </a:buClr>
              <a:buSzTx/>
              <a:buFontTx/>
              <a:buNone/>
              <a:tabLst/>
              <a:defRPr/>
            </a:pPr>
            <a:r>
              <a:rPr kumimoji="0" lang="en-GB" sz="1400" b="1" i="0" u="none" strike="noStrike" kern="1200" cap="none" spc="0" normalizeH="0" baseline="0" noProof="0" dirty="0">
                <a:ln>
                  <a:noFill/>
                </a:ln>
                <a:solidFill>
                  <a:prstClr val="white"/>
                </a:solidFill>
                <a:effectLst/>
                <a:uLnTx/>
                <a:uFillTx/>
                <a:latin typeface="Arial"/>
                <a:ea typeface="+mn-ea"/>
                <a:cs typeface="+mn-cs"/>
              </a:rPr>
              <a:t>ORAL</a:t>
            </a:r>
          </a:p>
        </p:txBody>
      </p:sp>
      <p:sp>
        <p:nvSpPr>
          <p:cNvPr id="1030" name="Rectangle: Rounded Corners 31">
            <a:extLst>
              <a:ext uri="{FF2B5EF4-FFF2-40B4-BE49-F238E27FC236}">
                <a16:creationId xmlns:a16="http://schemas.microsoft.com/office/drawing/2014/main" id="{EB2981D8-4805-DA04-2283-BE82E54123E5}"/>
              </a:ext>
            </a:extLst>
          </p:cNvPr>
          <p:cNvSpPr/>
          <p:nvPr/>
        </p:nvSpPr>
        <p:spPr bwMode="auto">
          <a:xfrm>
            <a:off x="3914748" y="1051003"/>
            <a:ext cx="6472265" cy="320040"/>
          </a:xfrm>
          <a:prstGeom prst="roundRect">
            <a:avLst/>
          </a:prstGeom>
          <a:solidFill>
            <a:srgbClr val="669900"/>
          </a:solidFill>
          <a:ln w="12700" cap="flat" cmpd="sng" algn="ctr">
            <a:solidFill>
              <a:srgbClr val="669900"/>
            </a:solidFill>
            <a:prstDash val="solid"/>
            <a:round/>
            <a:headEnd type="none" w="med" len="med"/>
            <a:tailEnd type="none" w="med" len="med"/>
          </a:ln>
          <a:effectLst/>
        </p:spPr>
        <p:txBody>
          <a:bodyPr vert="horz" wrap="none" lIns="78203" tIns="39101" rIns="78203" bIns="39101" numCol="1" rtlCol="0" anchor="ctr" anchorCtr="0" compatLnSpc="1">
            <a:prstTxWarp prst="textNoShape">
              <a:avLst/>
            </a:prstTxWarp>
            <a:noAutofit/>
          </a:bodyPr>
          <a:lstStyle/>
          <a:p>
            <a:pPr marL="0" marR="0" lvl="0" indent="0" algn="ctr" defTabSz="920358" rtl="0" eaLnBrk="0" fontAlgn="base" latinLnBrk="0" hangingPunct="0">
              <a:lnSpc>
                <a:spcPct val="100000"/>
              </a:lnSpc>
              <a:spcBef>
                <a:spcPct val="50000"/>
              </a:spcBef>
              <a:spcAft>
                <a:spcPct val="0"/>
              </a:spcAft>
              <a:buClr>
                <a:srgbClr val="669800"/>
              </a:buClr>
              <a:buSzTx/>
              <a:buFontTx/>
              <a:buNone/>
              <a:tabLst/>
              <a:defRPr/>
            </a:pPr>
            <a:r>
              <a:rPr kumimoji="0" lang="en-GB" sz="1400" b="1" i="0" u="none" strike="noStrike" kern="1200" cap="none" spc="0" normalizeH="0" baseline="0" noProof="0" dirty="0">
                <a:ln>
                  <a:noFill/>
                </a:ln>
                <a:solidFill>
                  <a:prstClr val="white"/>
                </a:solidFill>
                <a:effectLst/>
                <a:uLnTx/>
                <a:uFillTx/>
                <a:latin typeface="Arial"/>
                <a:ea typeface="+mn-ea"/>
                <a:cs typeface="+mn-cs"/>
              </a:rPr>
              <a:t>INJECTABLE</a:t>
            </a:r>
          </a:p>
        </p:txBody>
      </p:sp>
      <p:cxnSp>
        <p:nvCxnSpPr>
          <p:cNvPr id="1031" name="Connecteur droit 62">
            <a:extLst>
              <a:ext uri="{FF2B5EF4-FFF2-40B4-BE49-F238E27FC236}">
                <a16:creationId xmlns:a16="http://schemas.microsoft.com/office/drawing/2014/main" id="{1E3F2144-44A1-2083-D15B-5C76B827EEEA}"/>
              </a:ext>
            </a:extLst>
          </p:cNvPr>
          <p:cNvCxnSpPr>
            <a:cxnSpLocks/>
          </p:cNvCxnSpPr>
          <p:nvPr/>
        </p:nvCxnSpPr>
        <p:spPr bwMode="auto">
          <a:xfrm>
            <a:off x="3696521" y="1051799"/>
            <a:ext cx="0" cy="4754880"/>
          </a:xfrm>
          <a:prstGeom prst="line">
            <a:avLst/>
          </a:prstGeom>
          <a:solidFill>
            <a:schemeClr val="accent1"/>
          </a:solidFill>
          <a:ln w="19050" cap="flat" cmpd="sng" algn="ctr">
            <a:solidFill>
              <a:srgbClr val="6699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52619" name="TextBox 152618">
            <a:extLst>
              <a:ext uri="{FF2B5EF4-FFF2-40B4-BE49-F238E27FC236}">
                <a16:creationId xmlns:a16="http://schemas.microsoft.com/office/drawing/2014/main" id="{2E328709-69E7-8F5E-99CD-15222785F8C2}"/>
              </a:ext>
            </a:extLst>
          </p:cNvPr>
          <p:cNvSpPr txBox="1"/>
          <p:nvPr/>
        </p:nvSpPr>
        <p:spPr>
          <a:xfrm>
            <a:off x="2456208" y="5917010"/>
            <a:ext cx="113814" cy="76944"/>
          </a:xfrm>
          <a:prstGeom prst="rect">
            <a:avLst/>
          </a:prstGeom>
          <a:noFill/>
        </p:spPr>
        <p:txBody>
          <a:bodyPr wrap="none" lIns="0" tIns="0" rIns="0" bIns="0" rtlCol="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600" b="0" i="0" u="none" strike="noStrike" kern="1200" cap="none" spc="0" normalizeH="0" baseline="0" noProof="0" dirty="0" err="1">
                <a:ln>
                  <a:noFill/>
                </a:ln>
                <a:effectLst/>
                <a:uLnTx/>
                <a:uFillTx/>
                <a:latin typeface="Arial"/>
                <a:ea typeface="+mn-ea"/>
                <a:cs typeface="+mn-cs"/>
              </a:rPr>
              <a:t>Pbo</a:t>
            </a:r>
            <a:endParaRPr kumimoji="0" lang="fr-FR" sz="600" b="0" i="0" u="none" strike="noStrike" kern="1200" cap="none" spc="0" normalizeH="0" baseline="0" noProof="0" dirty="0">
              <a:ln>
                <a:noFill/>
              </a:ln>
              <a:effectLst/>
              <a:uLnTx/>
              <a:uFillTx/>
              <a:latin typeface="Arial"/>
              <a:ea typeface="+mn-ea"/>
              <a:cs typeface="+mn-cs"/>
            </a:endParaRPr>
          </a:p>
        </p:txBody>
      </p:sp>
      <p:sp>
        <p:nvSpPr>
          <p:cNvPr id="152620" name="TextBox 152619">
            <a:extLst>
              <a:ext uri="{FF2B5EF4-FFF2-40B4-BE49-F238E27FC236}">
                <a16:creationId xmlns:a16="http://schemas.microsoft.com/office/drawing/2014/main" id="{5985AEAB-D088-DE80-3151-26819FDCF5AE}"/>
              </a:ext>
            </a:extLst>
          </p:cNvPr>
          <p:cNvSpPr txBox="1"/>
          <p:nvPr/>
        </p:nvSpPr>
        <p:spPr>
          <a:xfrm>
            <a:off x="2719118" y="5917010"/>
            <a:ext cx="158698" cy="76944"/>
          </a:xfrm>
          <a:prstGeom prst="rect">
            <a:avLst/>
          </a:prstGeom>
          <a:noFill/>
        </p:spPr>
        <p:txBody>
          <a:bodyPr wrap="none" lIns="0" tIns="0" rIns="0" bIns="0" rtlCol="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600" b="0" i="0" u="none" strike="noStrike" kern="1200" cap="none" spc="0" normalizeH="0" baseline="0" noProof="0" dirty="0">
                <a:ln>
                  <a:noFill/>
                </a:ln>
                <a:effectLst/>
                <a:uLnTx/>
                <a:uFillTx/>
                <a:latin typeface="Arial"/>
                <a:ea typeface="+mn-ea"/>
                <a:cs typeface="+mn-cs"/>
              </a:rPr>
              <a:t>80mg</a:t>
            </a:r>
          </a:p>
        </p:txBody>
      </p:sp>
      <p:sp>
        <p:nvSpPr>
          <p:cNvPr id="152621" name="TextBox 152620">
            <a:extLst>
              <a:ext uri="{FF2B5EF4-FFF2-40B4-BE49-F238E27FC236}">
                <a16:creationId xmlns:a16="http://schemas.microsoft.com/office/drawing/2014/main" id="{1B416362-212A-C866-BC39-26031844A064}"/>
              </a:ext>
            </a:extLst>
          </p:cNvPr>
          <p:cNvSpPr txBox="1"/>
          <p:nvPr/>
        </p:nvSpPr>
        <p:spPr>
          <a:xfrm>
            <a:off x="2987157" y="5917010"/>
            <a:ext cx="193964" cy="76944"/>
          </a:xfrm>
          <a:prstGeom prst="rect">
            <a:avLst/>
          </a:prstGeom>
          <a:noFill/>
        </p:spPr>
        <p:txBody>
          <a:bodyPr wrap="none" lIns="0" tIns="0" rIns="0" bIns="0" rtlCol="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600" b="0" i="0" u="none" strike="noStrike" kern="1200" cap="none" spc="0" normalizeH="0" baseline="0" noProof="0" dirty="0">
                <a:ln>
                  <a:noFill/>
                </a:ln>
                <a:effectLst/>
                <a:uLnTx/>
                <a:uFillTx/>
                <a:latin typeface="Arial"/>
                <a:ea typeface="+mn-ea"/>
                <a:cs typeface="+mn-cs"/>
              </a:rPr>
              <a:t>100mg</a:t>
            </a:r>
          </a:p>
        </p:txBody>
      </p:sp>
      <p:sp>
        <p:nvSpPr>
          <p:cNvPr id="152624" name="TextBox 152623">
            <a:extLst>
              <a:ext uri="{FF2B5EF4-FFF2-40B4-BE49-F238E27FC236}">
                <a16:creationId xmlns:a16="http://schemas.microsoft.com/office/drawing/2014/main" id="{78DFAB2C-515F-1DC2-5092-5050661BD529}"/>
              </a:ext>
            </a:extLst>
          </p:cNvPr>
          <p:cNvSpPr txBox="1"/>
          <p:nvPr/>
        </p:nvSpPr>
        <p:spPr>
          <a:xfrm>
            <a:off x="4069875" y="5917010"/>
            <a:ext cx="113814" cy="76944"/>
          </a:xfrm>
          <a:prstGeom prst="rect">
            <a:avLst/>
          </a:prstGeom>
          <a:noFill/>
        </p:spPr>
        <p:txBody>
          <a:bodyPr wrap="none" lIns="0" tIns="0" rIns="0" bIns="0" rtlCol="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600" b="0" i="0" u="none" strike="noStrike" kern="1200" cap="none" spc="0" normalizeH="0" baseline="0" noProof="0" dirty="0" err="1">
                <a:ln>
                  <a:noFill/>
                </a:ln>
                <a:effectLst/>
                <a:uLnTx/>
                <a:uFillTx/>
                <a:latin typeface="Arial"/>
                <a:ea typeface="+mn-ea"/>
                <a:cs typeface="+mn-cs"/>
              </a:rPr>
              <a:t>Pbo</a:t>
            </a:r>
            <a:endParaRPr kumimoji="0" lang="fr-FR" sz="600" b="0" i="0" u="none" strike="noStrike" kern="1200" cap="none" spc="0" normalizeH="0" baseline="0" noProof="0" dirty="0">
              <a:ln>
                <a:noFill/>
              </a:ln>
              <a:effectLst/>
              <a:uLnTx/>
              <a:uFillTx/>
              <a:latin typeface="Arial"/>
              <a:ea typeface="+mn-ea"/>
              <a:cs typeface="+mn-cs"/>
            </a:endParaRPr>
          </a:p>
        </p:txBody>
      </p:sp>
      <p:sp>
        <p:nvSpPr>
          <p:cNvPr id="152625" name="TextBox 152624">
            <a:extLst>
              <a:ext uri="{FF2B5EF4-FFF2-40B4-BE49-F238E27FC236}">
                <a16:creationId xmlns:a16="http://schemas.microsoft.com/office/drawing/2014/main" id="{29342D85-CBA1-A3A0-2309-94FB5EBFCBF1}"/>
              </a:ext>
            </a:extLst>
          </p:cNvPr>
          <p:cNvSpPr txBox="1"/>
          <p:nvPr/>
        </p:nvSpPr>
        <p:spPr>
          <a:xfrm>
            <a:off x="4328847" y="5917010"/>
            <a:ext cx="158698" cy="76944"/>
          </a:xfrm>
          <a:prstGeom prst="rect">
            <a:avLst/>
          </a:prstGeom>
          <a:noFill/>
        </p:spPr>
        <p:txBody>
          <a:bodyPr wrap="none" lIns="0" tIns="0" rIns="0" bIns="0" rtlCol="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600" b="0" i="0" u="none" strike="noStrike" kern="1200" cap="none" spc="0" normalizeH="0" baseline="0" noProof="0" dirty="0">
                <a:ln>
                  <a:noFill/>
                </a:ln>
                <a:effectLst/>
                <a:uLnTx/>
                <a:uFillTx/>
                <a:latin typeface="Arial"/>
                <a:ea typeface="+mn-ea"/>
                <a:cs typeface="+mn-cs"/>
              </a:rPr>
              <a:t>28mg</a:t>
            </a:r>
          </a:p>
        </p:txBody>
      </p:sp>
      <p:sp>
        <p:nvSpPr>
          <p:cNvPr id="152626" name="TextBox 152625">
            <a:extLst>
              <a:ext uri="{FF2B5EF4-FFF2-40B4-BE49-F238E27FC236}">
                <a16:creationId xmlns:a16="http://schemas.microsoft.com/office/drawing/2014/main" id="{45037D7A-FCFF-00E8-B9B8-3D0B31BF89DA}"/>
              </a:ext>
            </a:extLst>
          </p:cNvPr>
          <p:cNvSpPr txBox="1"/>
          <p:nvPr/>
        </p:nvSpPr>
        <p:spPr>
          <a:xfrm>
            <a:off x="4617509" y="5917010"/>
            <a:ext cx="158698" cy="76944"/>
          </a:xfrm>
          <a:prstGeom prst="rect">
            <a:avLst/>
          </a:prstGeom>
          <a:noFill/>
        </p:spPr>
        <p:txBody>
          <a:bodyPr wrap="none" lIns="0" tIns="0" rIns="0" bIns="0" rtlCol="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600" b="0" i="0" u="none" strike="noStrike" kern="1200" cap="none" spc="0" normalizeH="0" baseline="0" noProof="0" dirty="0">
                <a:ln>
                  <a:noFill/>
                </a:ln>
                <a:effectLst/>
                <a:uLnTx/>
                <a:uFillTx/>
                <a:latin typeface="Arial"/>
                <a:ea typeface="+mn-ea"/>
                <a:cs typeface="+mn-cs"/>
              </a:rPr>
              <a:t>50mg</a:t>
            </a:r>
          </a:p>
        </p:txBody>
      </p:sp>
      <p:sp>
        <p:nvSpPr>
          <p:cNvPr id="152627" name="TextBox 152626">
            <a:extLst>
              <a:ext uri="{FF2B5EF4-FFF2-40B4-BE49-F238E27FC236}">
                <a16:creationId xmlns:a16="http://schemas.microsoft.com/office/drawing/2014/main" id="{6BB44A10-8B0B-A362-BEAD-AE54EC9D5FEA}"/>
              </a:ext>
            </a:extLst>
          </p:cNvPr>
          <p:cNvSpPr txBox="1"/>
          <p:nvPr/>
        </p:nvSpPr>
        <p:spPr>
          <a:xfrm>
            <a:off x="6219590" y="5917010"/>
            <a:ext cx="113814" cy="76944"/>
          </a:xfrm>
          <a:prstGeom prst="rect">
            <a:avLst/>
          </a:prstGeom>
          <a:noFill/>
        </p:spPr>
        <p:txBody>
          <a:bodyPr wrap="none" lIns="0" tIns="0" rIns="0" bIns="0" rtlCol="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600" b="0" i="0" u="none" strike="noStrike" kern="1200" cap="none" spc="0" normalizeH="0" baseline="0" noProof="0" dirty="0" err="1">
                <a:ln>
                  <a:noFill/>
                </a:ln>
                <a:effectLst/>
                <a:uLnTx/>
                <a:uFillTx/>
                <a:latin typeface="Arial"/>
                <a:ea typeface="+mn-ea"/>
                <a:cs typeface="+mn-cs"/>
              </a:rPr>
              <a:t>Pbo</a:t>
            </a:r>
            <a:endParaRPr kumimoji="0" lang="fr-FR" sz="600" b="0" i="0" u="none" strike="noStrike" kern="1200" cap="none" spc="0" normalizeH="0" baseline="0" noProof="0" dirty="0">
              <a:ln>
                <a:noFill/>
              </a:ln>
              <a:effectLst/>
              <a:uLnTx/>
              <a:uFillTx/>
              <a:latin typeface="Arial"/>
              <a:ea typeface="+mn-ea"/>
              <a:cs typeface="+mn-cs"/>
            </a:endParaRPr>
          </a:p>
        </p:txBody>
      </p:sp>
      <p:sp>
        <p:nvSpPr>
          <p:cNvPr id="152628" name="TextBox 152627">
            <a:extLst>
              <a:ext uri="{FF2B5EF4-FFF2-40B4-BE49-F238E27FC236}">
                <a16:creationId xmlns:a16="http://schemas.microsoft.com/office/drawing/2014/main" id="{26720E5F-14C4-67A2-1771-7CAA2BFF24E5}"/>
              </a:ext>
            </a:extLst>
          </p:cNvPr>
          <p:cNvSpPr txBox="1"/>
          <p:nvPr/>
        </p:nvSpPr>
        <p:spPr>
          <a:xfrm>
            <a:off x="6420965" y="5917010"/>
            <a:ext cx="158698" cy="153888"/>
          </a:xfrm>
          <a:prstGeom prst="rect">
            <a:avLst/>
          </a:prstGeom>
          <a:noFill/>
        </p:spPr>
        <p:txBody>
          <a:bodyPr wrap="none" lIns="0" tIns="0" rIns="0" bIns="0" rtlCol="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600" b="0" i="0" u="none" strike="noStrike" kern="1200" cap="none" spc="0" normalizeH="0" baseline="0" noProof="0" dirty="0">
                <a:ln>
                  <a:noFill/>
                </a:ln>
                <a:effectLst/>
                <a:uLnTx/>
                <a:uFillTx/>
                <a:latin typeface="Arial"/>
                <a:ea typeface="+mn-ea"/>
                <a:cs typeface="+mn-cs"/>
              </a:rPr>
              <a:t>15mg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600" b="0" i="0" u="none" strike="noStrike" kern="1200" cap="none" spc="0" normalizeH="0" baseline="0" noProof="0" dirty="0">
                <a:ln>
                  <a:noFill/>
                </a:ln>
                <a:effectLst/>
                <a:uLnTx/>
                <a:uFillTx/>
                <a:latin typeface="Arial"/>
                <a:ea typeface="+mn-ea"/>
                <a:cs typeface="+mn-cs"/>
              </a:rPr>
              <a:t>QW</a:t>
            </a:r>
            <a:r>
              <a:rPr kumimoji="0" lang="fr-FR" sz="600" b="0" i="0" u="none" strike="noStrike" kern="1200" cap="none" spc="0" normalizeH="0" baseline="30000" noProof="0" dirty="0">
                <a:ln>
                  <a:noFill/>
                </a:ln>
                <a:effectLst/>
                <a:uLnTx/>
                <a:uFillTx/>
                <a:latin typeface="Arial"/>
                <a:ea typeface="+mn-ea"/>
                <a:cs typeface="+mn-cs"/>
              </a:rPr>
              <a:t>(1)</a:t>
            </a:r>
          </a:p>
        </p:txBody>
      </p:sp>
      <p:sp>
        <p:nvSpPr>
          <p:cNvPr id="152629" name="TextBox 152628">
            <a:extLst>
              <a:ext uri="{FF2B5EF4-FFF2-40B4-BE49-F238E27FC236}">
                <a16:creationId xmlns:a16="http://schemas.microsoft.com/office/drawing/2014/main" id="{FD7AF6E1-8D3C-D147-7AD9-1640C5F26A3C}"/>
              </a:ext>
            </a:extLst>
          </p:cNvPr>
          <p:cNvSpPr txBox="1"/>
          <p:nvPr/>
        </p:nvSpPr>
        <p:spPr>
          <a:xfrm>
            <a:off x="6850660" y="5917010"/>
            <a:ext cx="158698" cy="153888"/>
          </a:xfrm>
          <a:prstGeom prst="rect">
            <a:avLst/>
          </a:prstGeom>
          <a:noFill/>
        </p:spPr>
        <p:txBody>
          <a:bodyPr wrap="none" lIns="0" tIns="0" rIns="0" bIns="0" rtlCol="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600" b="0" i="0" u="none" strike="noStrike" kern="1200" cap="none" spc="0" normalizeH="0" baseline="0" noProof="0" dirty="0">
                <a:ln>
                  <a:noFill/>
                </a:ln>
                <a:effectLst/>
                <a:uLnTx/>
                <a:uFillTx/>
                <a:latin typeface="Arial"/>
                <a:ea typeface="+mn-ea"/>
                <a:cs typeface="+mn-cs"/>
              </a:rPr>
              <a:t>44mg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600" b="0" i="0" u="none" strike="noStrike" kern="1200" cap="none" spc="0" normalizeH="0" baseline="0" noProof="0" dirty="0">
                <a:ln>
                  <a:noFill/>
                </a:ln>
                <a:effectLst/>
                <a:uLnTx/>
                <a:uFillTx/>
                <a:latin typeface="Arial"/>
                <a:ea typeface="+mn-ea"/>
                <a:cs typeface="+mn-cs"/>
              </a:rPr>
              <a:t>Q2W</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600" b="0" i="0" u="none" strike="noStrike" kern="1200" cap="none" spc="0" normalizeH="0" baseline="0" noProof="0" dirty="0">
                <a:ln>
                  <a:noFill/>
                </a:ln>
                <a:effectLst/>
                <a:uLnTx/>
                <a:uFillTx/>
                <a:latin typeface="Arial"/>
                <a:ea typeface="+mn-ea"/>
                <a:cs typeface="+mn-cs"/>
              </a:rPr>
              <a:t>***</a:t>
            </a:r>
          </a:p>
        </p:txBody>
      </p:sp>
      <p:sp>
        <p:nvSpPr>
          <p:cNvPr id="152630" name="TextBox 152629">
            <a:extLst>
              <a:ext uri="{FF2B5EF4-FFF2-40B4-BE49-F238E27FC236}">
                <a16:creationId xmlns:a16="http://schemas.microsoft.com/office/drawing/2014/main" id="{DBE89730-B1AB-4F7D-C927-FBA2F100840F}"/>
              </a:ext>
            </a:extLst>
          </p:cNvPr>
          <p:cNvSpPr txBox="1"/>
          <p:nvPr/>
        </p:nvSpPr>
        <p:spPr>
          <a:xfrm>
            <a:off x="5191808" y="5917010"/>
            <a:ext cx="113814" cy="76944"/>
          </a:xfrm>
          <a:prstGeom prst="rect">
            <a:avLst/>
          </a:prstGeom>
          <a:noFill/>
        </p:spPr>
        <p:txBody>
          <a:bodyPr wrap="none" lIns="0" tIns="0" rIns="0" bIns="0" rtlCol="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600" b="0" i="0" u="none" strike="noStrike" kern="1200" cap="none" spc="0" normalizeH="0" baseline="0" noProof="0" dirty="0" err="1">
                <a:ln>
                  <a:noFill/>
                </a:ln>
                <a:effectLst/>
                <a:uLnTx/>
                <a:uFillTx/>
                <a:latin typeface="Arial"/>
                <a:ea typeface="+mn-ea"/>
                <a:cs typeface="+mn-cs"/>
              </a:rPr>
              <a:t>Pbo</a:t>
            </a:r>
            <a:endParaRPr kumimoji="0" lang="fr-FR" sz="600" b="0" i="0" u="none" strike="noStrike" kern="1200" cap="none" spc="0" normalizeH="0" baseline="0" noProof="0" dirty="0">
              <a:ln>
                <a:noFill/>
              </a:ln>
              <a:effectLst/>
              <a:uLnTx/>
              <a:uFillTx/>
              <a:latin typeface="Arial"/>
              <a:ea typeface="+mn-ea"/>
              <a:cs typeface="+mn-cs"/>
            </a:endParaRPr>
          </a:p>
        </p:txBody>
      </p:sp>
      <p:sp>
        <p:nvSpPr>
          <p:cNvPr id="152631" name="TextBox 152630">
            <a:extLst>
              <a:ext uri="{FF2B5EF4-FFF2-40B4-BE49-F238E27FC236}">
                <a16:creationId xmlns:a16="http://schemas.microsoft.com/office/drawing/2014/main" id="{DB2D7A98-6F42-7527-472D-1E44FA75F4F0}"/>
              </a:ext>
            </a:extLst>
          </p:cNvPr>
          <p:cNvSpPr txBox="1"/>
          <p:nvPr/>
        </p:nvSpPr>
        <p:spPr>
          <a:xfrm>
            <a:off x="5427610" y="5917010"/>
            <a:ext cx="158698" cy="76944"/>
          </a:xfrm>
          <a:prstGeom prst="rect">
            <a:avLst/>
          </a:prstGeom>
          <a:noFill/>
        </p:spPr>
        <p:txBody>
          <a:bodyPr wrap="none" lIns="0" tIns="0" rIns="0" bIns="0" rtlCol="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600" b="0" i="0" u="none" strike="noStrike" kern="1200" cap="none" spc="0" normalizeH="0" baseline="0" noProof="0" dirty="0">
                <a:ln>
                  <a:noFill/>
                </a:ln>
                <a:effectLst/>
                <a:uLnTx/>
                <a:uFillTx/>
                <a:latin typeface="Arial"/>
                <a:ea typeface="+mn-ea"/>
                <a:cs typeface="+mn-cs"/>
              </a:rPr>
              <a:t>28mg</a:t>
            </a:r>
          </a:p>
        </p:txBody>
      </p:sp>
      <p:sp>
        <p:nvSpPr>
          <p:cNvPr id="152632" name="TextBox 152631">
            <a:extLst>
              <a:ext uri="{FF2B5EF4-FFF2-40B4-BE49-F238E27FC236}">
                <a16:creationId xmlns:a16="http://schemas.microsoft.com/office/drawing/2014/main" id="{E4317A87-1D31-B6C3-9E87-6E20ACAD3CE5}"/>
              </a:ext>
            </a:extLst>
          </p:cNvPr>
          <p:cNvSpPr txBox="1"/>
          <p:nvPr/>
        </p:nvSpPr>
        <p:spPr>
          <a:xfrm>
            <a:off x="5717741" y="5917010"/>
            <a:ext cx="158698" cy="76944"/>
          </a:xfrm>
          <a:prstGeom prst="rect">
            <a:avLst/>
          </a:prstGeom>
          <a:noFill/>
        </p:spPr>
        <p:txBody>
          <a:bodyPr wrap="none" lIns="0" tIns="0" rIns="0" bIns="0" rtlCol="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600" b="0" i="0" u="none" strike="noStrike" kern="1200" cap="none" spc="0" normalizeH="0" baseline="0" noProof="0" dirty="0">
                <a:ln>
                  <a:noFill/>
                </a:ln>
                <a:effectLst/>
                <a:uLnTx/>
                <a:uFillTx/>
                <a:latin typeface="Arial"/>
                <a:ea typeface="+mn-ea"/>
                <a:cs typeface="+mn-cs"/>
              </a:rPr>
              <a:t>50mg</a:t>
            </a:r>
          </a:p>
        </p:txBody>
      </p:sp>
      <p:sp>
        <p:nvSpPr>
          <p:cNvPr id="152645" name="TextBox 152644">
            <a:extLst>
              <a:ext uri="{FF2B5EF4-FFF2-40B4-BE49-F238E27FC236}">
                <a16:creationId xmlns:a16="http://schemas.microsoft.com/office/drawing/2014/main" id="{7C711B77-AFD2-BAA9-1F32-BC8076D077CF}"/>
              </a:ext>
            </a:extLst>
          </p:cNvPr>
          <p:cNvSpPr txBox="1"/>
          <p:nvPr/>
        </p:nvSpPr>
        <p:spPr>
          <a:xfrm>
            <a:off x="6638497" y="5917010"/>
            <a:ext cx="158698" cy="153888"/>
          </a:xfrm>
          <a:prstGeom prst="rect">
            <a:avLst/>
          </a:prstGeom>
          <a:noFill/>
        </p:spPr>
        <p:txBody>
          <a:bodyPr wrap="none" lIns="0" tIns="0" rIns="0" bIns="0" rtlCol="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600" b="0" i="0" u="none" strike="noStrike" kern="1200" cap="none" spc="0" normalizeH="0" baseline="0" noProof="0" dirty="0">
                <a:ln>
                  <a:noFill/>
                </a:ln>
                <a:effectLst/>
                <a:uLnTx/>
                <a:uFillTx/>
                <a:latin typeface="Arial"/>
                <a:ea typeface="+mn-ea"/>
                <a:cs typeface="+mn-cs"/>
              </a:rPr>
              <a:t>30mg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600" b="0" i="0" u="none" strike="noStrike" kern="1200" cap="none" spc="0" normalizeH="0" baseline="0" noProof="0" dirty="0">
                <a:ln>
                  <a:noFill/>
                </a:ln>
                <a:effectLst/>
                <a:uLnTx/>
                <a:uFillTx/>
                <a:latin typeface="Arial"/>
                <a:ea typeface="+mn-ea"/>
                <a:cs typeface="+mn-cs"/>
              </a:rPr>
              <a:t>QW</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600" b="0" i="0" u="none" strike="noStrike" kern="1200" cap="none" spc="0" normalizeH="0" baseline="0" noProof="0" dirty="0">
                <a:ln>
                  <a:noFill/>
                </a:ln>
                <a:effectLst/>
                <a:uLnTx/>
                <a:uFillTx/>
                <a:latin typeface="Arial"/>
                <a:ea typeface="+mn-ea"/>
                <a:cs typeface="+mn-cs"/>
              </a:rPr>
              <a:t>***</a:t>
            </a:r>
          </a:p>
        </p:txBody>
      </p:sp>
      <p:cxnSp>
        <p:nvCxnSpPr>
          <p:cNvPr id="152647" name="Straight Connector 152646">
            <a:extLst>
              <a:ext uri="{FF2B5EF4-FFF2-40B4-BE49-F238E27FC236}">
                <a16:creationId xmlns:a16="http://schemas.microsoft.com/office/drawing/2014/main" id="{B73D248C-06DB-0534-9A2D-0B84A1007F51}"/>
              </a:ext>
            </a:extLst>
          </p:cNvPr>
          <p:cNvCxnSpPr/>
          <p:nvPr/>
        </p:nvCxnSpPr>
        <p:spPr bwMode="auto">
          <a:xfrm>
            <a:off x="305906" y="5857376"/>
            <a:ext cx="10080000" cy="0"/>
          </a:xfrm>
          <a:prstGeom prst="line">
            <a:avLst/>
          </a:prstGeom>
          <a:solidFill>
            <a:schemeClr val="accent1"/>
          </a:solidFill>
          <a:ln w="19050"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9" name="Group 28">
            <a:extLst>
              <a:ext uri="{FF2B5EF4-FFF2-40B4-BE49-F238E27FC236}">
                <a16:creationId xmlns:a16="http://schemas.microsoft.com/office/drawing/2014/main" id="{A799C318-EAF9-A12F-8C7F-293A3F110572}"/>
              </a:ext>
            </a:extLst>
          </p:cNvPr>
          <p:cNvGrpSpPr/>
          <p:nvPr/>
        </p:nvGrpSpPr>
        <p:grpSpPr>
          <a:xfrm>
            <a:off x="1067713" y="6126801"/>
            <a:ext cx="518795" cy="85130"/>
            <a:chOff x="1067713" y="6126801"/>
            <a:chExt cx="518795" cy="85130"/>
          </a:xfrm>
        </p:grpSpPr>
        <p:sp>
          <p:nvSpPr>
            <p:cNvPr id="3" name="Ellipse 53">
              <a:extLst>
                <a:ext uri="{FF2B5EF4-FFF2-40B4-BE49-F238E27FC236}">
                  <a16:creationId xmlns:a16="http://schemas.microsoft.com/office/drawing/2014/main" id="{2720E702-7B0B-B654-9A14-347757209222}"/>
                </a:ext>
              </a:extLst>
            </p:cNvPr>
            <p:cNvSpPr/>
            <p:nvPr/>
          </p:nvSpPr>
          <p:spPr bwMode="auto">
            <a:xfrm>
              <a:off x="1358875" y="6126801"/>
              <a:ext cx="227633" cy="85130"/>
            </a:xfrm>
            <a:prstGeom prst="roundRect">
              <a:avLst/>
            </a:prstGeom>
            <a:noFill/>
            <a:ln w="1905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marL="0" marR="0" lvl="0" indent="0" algn="ctr" defTabSz="861993" rtl="0" eaLnBrk="0" fontAlgn="base" latinLnBrk="0" hangingPunct="0">
                <a:lnSpc>
                  <a:spcPct val="100000"/>
                </a:lnSpc>
                <a:spcBef>
                  <a:spcPct val="0"/>
                </a:spcBef>
                <a:spcAft>
                  <a:spcPct val="0"/>
                </a:spcAft>
                <a:buClrTx/>
                <a:buSzTx/>
                <a:buFontTx/>
                <a:buNone/>
                <a:tabLst/>
                <a:defRPr/>
              </a:pPr>
              <a:r>
                <a:rPr kumimoji="0" lang="en-US" sz="600" b="0" i="0" u="none" strike="noStrike" kern="1200" cap="none" spc="0" normalizeH="0" baseline="0" noProof="0" dirty="0">
                  <a:ln>
                    <a:noFill/>
                  </a:ln>
                  <a:effectLst/>
                  <a:uLnTx/>
                  <a:uFillTx/>
                  <a:latin typeface="Arial" pitchFamily="34" charset="0"/>
                  <a:ea typeface="+mn-ea"/>
                  <a:cs typeface="+mn-cs"/>
                </a:rPr>
                <a:t>&lt;0.001*</a:t>
              </a:r>
            </a:p>
          </p:txBody>
        </p:sp>
        <p:sp>
          <p:nvSpPr>
            <p:cNvPr id="4" name="Ellipse 53">
              <a:extLst>
                <a:ext uri="{FF2B5EF4-FFF2-40B4-BE49-F238E27FC236}">
                  <a16:creationId xmlns:a16="http://schemas.microsoft.com/office/drawing/2014/main" id="{3C79AB43-4037-9666-4DBE-E46741BBA10D}"/>
                </a:ext>
              </a:extLst>
            </p:cNvPr>
            <p:cNvSpPr/>
            <p:nvPr/>
          </p:nvSpPr>
          <p:spPr bwMode="auto">
            <a:xfrm>
              <a:off x="1067713" y="6126801"/>
              <a:ext cx="227633" cy="85130"/>
            </a:xfrm>
            <a:prstGeom prst="roundRect">
              <a:avLst/>
            </a:prstGeom>
            <a:noFill/>
            <a:ln w="1905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marL="0" marR="0" lvl="0" indent="0" algn="ctr" defTabSz="861993" rtl="0" eaLnBrk="0" fontAlgn="base" latinLnBrk="0" hangingPunct="0">
                <a:lnSpc>
                  <a:spcPct val="100000"/>
                </a:lnSpc>
                <a:spcBef>
                  <a:spcPct val="0"/>
                </a:spcBef>
                <a:spcAft>
                  <a:spcPct val="0"/>
                </a:spcAft>
                <a:buClrTx/>
                <a:buSzTx/>
                <a:buFontTx/>
                <a:buNone/>
                <a:tabLst/>
                <a:defRPr/>
              </a:pPr>
              <a:r>
                <a:rPr kumimoji="0" lang="en-US" sz="600" b="0" i="0" u="none" strike="noStrike" kern="1200" cap="none" spc="0" normalizeH="0" baseline="0" noProof="0" dirty="0">
                  <a:ln>
                    <a:noFill/>
                  </a:ln>
                  <a:effectLst/>
                  <a:uLnTx/>
                  <a:uFillTx/>
                  <a:latin typeface="Arial" pitchFamily="34" charset="0"/>
                  <a:ea typeface="+mn-ea"/>
                  <a:cs typeface="+mn-cs"/>
                </a:rPr>
                <a:t>0.017*</a:t>
              </a:r>
            </a:p>
          </p:txBody>
        </p:sp>
      </p:grpSp>
      <p:sp>
        <p:nvSpPr>
          <p:cNvPr id="8" name="Ellipse 53">
            <a:extLst>
              <a:ext uri="{FF2B5EF4-FFF2-40B4-BE49-F238E27FC236}">
                <a16:creationId xmlns:a16="http://schemas.microsoft.com/office/drawing/2014/main" id="{4472AAA0-A54B-87EA-9939-C958A4E0E6DB}"/>
              </a:ext>
            </a:extLst>
          </p:cNvPr>
          <p:cNvSpPr/>
          <p:nvPr/>
        </p:nvSpPr>
        <p:spPr bwMode="auto">
          <a:xfrm>
            <a:off x="4583042" y="6126801"/>
            <a:ext cx="227633" cy="85130"/>
          </a:xfrm>
          <a:prstGeom prst="roundRect">
            <a:avLst/>
          </a:prstGeom>
          <a:noFill/>
          <a:ln w="1905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marL="0" marR="0" lvl="0" indent="0" algn="ctr" defTabSz="861993" rtl="0" eaLnBrk="0" fontAlgn="base" latinLnBrk="0" hangingPunct="0">
              <a:lnSpc>
                <a:spcPct val="100000"/>
              </a:lnSpc>
              <a:spcBef>
                <a:spcPct val="0"/>
              </a:spcBef>
              <a:spcAft>
                <a:spcPct val="0"/>
              </a:spcAft>
              <a:buClrTx/>
              <a:buSzTx/>
              <a:buFontTx/>
              <a:buNone/>
              <a:tabLst/>
              <a:defRPr/>
            </a:pPr>
            <a:r>
              <a:rPr lang="en-GB" sz="600" dirty="0">
                <a:latin typeface="Arial" pitchFamily="34" charset="0"/>
              </a:rPr>
              <a:t>0.002*</a:t>
            </a:r>
          </a:p>
        </p:txBody>
      </p:sp>
      <p:sp>
        <p:nvSpPr>
          <p:cNvPr id="9" name="Ellipse 53">
            <a:extLst>
              <a:ext uri="{FF2B5EF4-FFF2-40B4-BE49-F238E27FC236}">
                <a16:creationId xmlns:a16="http://schemas.microsoft.com/office/drawing/2014/main" id="{E99BDCC8-CE49-81EE-AAC8-F8D1EF48BF8A}"/>
              </a:ext>
            </a:extLst>
          </p:cNvPr>
          <p:cNvSpPr/>
          <p:nvPr/>
        </p:nvSpPr>
        <p:spPr bwMode="auto">
          <a:xfrm>
            <a:off x="4312458" y="6126801"/>
            <a:ext cx="191477" cy="85130"/>
          </a:xfrm>
          <a:prstGeom prst="roundRect">
            <a:avLst/>
          </a:prstGeom>
          <a:noFill/>
          <a:ln w="1905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marL="0" marR="0" lvl="0" indent="0" algn="ctr" defTabSz="861993" rtl="0" eaLnBrk="0" fontAlgn="base" latinLnBrk="0" hangingPunct="0">
              <a:lnSpc>
                <a:spcPct val="100000"/>
              </a:lnSpc>
              <a:spcBef>
                <a:spcPct val="0"/>
              </a:spcBef>
              <a:spcAft>
                <a:spcPct val="0"/>
              </a:spcAft>
              <a:buClrTx/>
              <a:buSzTx/>
              <a:buFontTx/>
              <a:buNone/>
              <a:tabLst/>
              <a:defRPr/>
            </a:pPr>
            <a:r>
              <a:rPr kumimoji="0" lang="en-US" sz="600" b="0" i="0" u="none" strike="noStrike" kern="1200" cap="none" spc="0" normalizeH="0" baseline="0" noProof="0" dirty="0">
                <a:ln>
                  <a:noFill/>
                </a:ln>
                <a:effectLst/>
                <a:uLnTx/>
                <a:uFillTx/>
                <a:latin typeface="Arial" pitchFamily="34" charset="0"/>
                <a:ea typeface="+mn-ea"/>
                <a:cs typeface="+mn-cs"/>
              </a:rPr>
              <a:t>0.009*</a:t>
            </a:r>
          </a:p>
        </p:txBody>
      </p:sp>
      <p:grpSp>
        <p:nvGrpSpPr>
          <p:cNvPr id="31" name="Group 30">
            <a:extLst>
              <a:ext uri="{FF2B5EF4-FFF2-40B4-BE49-F238E27FC236}">
                <a16:creationId xmlns:a16="http://schemas.microsoft.com/office/drawing/2014/main" id="{9B97DAF5-13EC-2946-D398-5B20C616B667}"/>
              </a:ext>
            </a:extLst>
          </p:cNvPr>
          <p:cNvGrpSpPr/>
          <p:nvPr/>
        </p:nvGrpSpPr>
        <p:grpSpPr>
          <a:xfrm>
            <a:off x="2648826" y="6126801"/>
            <a:ext cx="596357" cy="85130"/>
            <a:chOff x="2610726" y="6126801"/>
            <a:chExt cx="596357" cy="85130"/>
          </a:xfrm>
        </p:grpSpPr>
        <p:sp>
          <p:nvSpPr>
            <p:cNvPr id="5" name="Ellipse 53">
              <a:extLst>
                <a:ext uri="{FF2B5EF4-FFF2-40B4-BE49-F238E27FC236}">
                  <a16:creationId xmlns:a16="http://schemas.microsoft.com/office/drawing/2014/main" id="{758EA6E8-02DF-8EC2-A9ED-967296DD0C70}"/>
                </a:ext>
              </a:extLst>
            </p:cNvPr>
            <p:cNvSpPr/>
            <p:nvPr/>
          </p:nvSpPr>
          <p:spPr bwMode="auto">
            <a:xfrm>
              <a:off x="2943161" y="6126801"/>
              <a:ext cx="263922" cy="85130"/>
            </a:xfrm>
            <a:prstGeom prst="roundRect">
              <a:avLst/>
            </a:prstGeom>
            <a:noFill/>
            <a:ln w="1905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marL="0" marR="0" lvl="0" indent="0" algn="ctr" defTabSz="861993" rtl="0" eaLnBrk="0" fontAlgn="base" latinLnBrk="0" hangingPunct="0">
                <a:lnSpc>
                  <a:spcPct val="100000"/>
                </a:lnSpc>
                <a:spcBef>
                  <a:spcPct val="0"/>
                </a:spcBef>
                <a:spcAft>
                  <a:spcPct val="0"/>
                </a:spcAft>
                <a:buClrTx/>
                <a:buSzTx/>
                <a:buFontTx/>
                <a:buNone/>
                <a:tabLst/>
                <a:defRPr/>
              </a:pPr>
              <a:r>
                <a:rPr kumimoji="0" lang="en-US" sz="600" b="0" i="0" u="none" strike="noStrike" kern="1200" cap="none" spc="0" normalizeH="0" baseline="0" noProof="0" dirty="0">
                  <a:ln>
                    <a:noFill/>
                  </a:ln>
                  <a:effectLst/>
                  <a:uLnTx/>
                  <a:uFillTx/>
                  <a:latin typeface="Arial" pitchFamily="34" charset="0"/>
                  <a:ea typeface="+mn-ea"/>
                  <a:cs typeface="+mn-cs"/>
                </a:rPr>
                <a:t>&lt;0.0001*</a:t>
              </a:r>
            </a:p>
          </p:txBody>
        </p:sp>
        <p:sp>
          <p:nvSpPr>
            <p:cNvPr id="15" name="Ellipse 53">
              <a:extLst>
                <a:ext uri="{FF2B5EF4-FFF2-40B4-BE49-F238E27FC236}">
                  <a16:creationId xmlns:a16="http://schemas.microsoft.com/office/drawing/2014/main" id="{8EFDC21F-5082-F174-C1C0-4B99A28D7DB2}"/>
                </a:ext>
              </a:extLst>
            </p:cNvPr>
            <p:cNvSpPr/>
            <p:nvPr/>
          </p:nvSpPr>
          <p:spPr bwMode="auto">
            <a:xfrm>
              <a:off x="2610726" y="6126801"/>
              <a:ext cx="263922" cy="85130"/>
            </a:xfrm>
            <a:prstGeom prst="roundRect">
              <a:avLst/>
            </a:prstGeom>
            <a:noFill/>
            <a:ln w="1905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marL="0" marR="0" lvl="0" indent="0" algn="ctr" defTabSz="861993" rtl="0" eaLnBrk="0" fontAlgn="base" latinLnBrk="0" hangingPunct="0">
                <a:lnSpc>
                  <a:spcPct val="100000"/>
                </a:lnSpc>
                <a:spcBef>
                  <a:spcPct val="0"/>
                </a:spcBef>
                <a:spcAft>
                  <a:spcPct val="0"/>
                </a:spcAft>
                <a:buClrTx/>
                <a:buSzTx/>
                <a:buFontTx/>
                <a:buNone/>
                <a:tabLst/>
                <a:defRPr/>
              </a:pPr>
              <a:r>
                <a:rPr kumimoji="0" lang="en-US" sz="600" b="0" i="0" u="none" strike="noStrike" kern="1200" cap="none" spc="0" normalizeH="0" baseline="0" noProof="0" dirty="0">
                  <a:ln>
                    <a:noFill/>
                  </a:ln>
                  <a:effectLst/>
                  <a:uLnTx/>
                  <a:uFillTx/>
                  <a:latin typeface="Arial" pitchFamily="34" charset="0"/>
                  <a:ea typeface="+mn-ea"/>
                  <a:cs typeface="+mn-cs"/>
                </a:rPr>
                <a:t>&lt;0.0001*</a:t>
              </a:r>
            </a:p>
          </p:txBody>
        </p:sp>
      </p:grpSp>
      <p:sp>
        <p:nvSpPr>
          <p:cNvPr id="16" name="Ellipse 53">
            <a:extLst>
              <a:ext uri="{FF2B5EF4-FFF2-40B4-BE49-F238E27FC236}">
                <a16:creationId xmlns:a16="http://schemas.microsoft.com/office/drawing/2014/main" id="{3097CBD2-5F80-98BD-5296-BC09D98600FB}"/>
              </a:ext>
            </a:extLst>
          </p:cNvPr>
          <p:cNvSpPr/>
          <p:nvPr/>
        </p:nvSpPr>
        <p:spPr bwMode="auto">
          <a:xfrm>
            <a:off x="5701352" y="6126801"/>
            <a:ext cx="191477" cy="85130"/>
          </a:xfrm>
          <a:prstGeom prst="roundRect">
            <a:avLst/>
          </a:prstGeom>
          <a:noFill/>
          <a:ln w="1905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marL="0" marR="0" lvl="0" indent="0" algn="ctr" defTabSz="861993" rtl="0" eaLnBrk="0" fontAlgn="base" latinLnBrk="0" hangingPunct="0">
              <a:lnSpc>
                <a:spcPct val="100000"/>
              </a:lnSpc>
              <a:spcBef>
                <a:spcPct val="0"/>
              </a:spcBef>
              <a:spcAft>
                <a:spcPct val="0"/>
              </a:spcAft>
              <a:buClrTx/>
              <a:buSzTx/>
              <a:buFontTx/>
              <a:buNone/>
              <a:tabLst/>
              <a:defRPr/>
            </a:pPr>
            <a:r>
              <a:rPr kumimoji="0" lang="en-US" sz="600" b="0" i="0" u="none" strike="noStrike" kern="1200" cap="none" spc="0" normalizeH="0" baseline="0" noProof="0" dirty="0">
                <a:ln>
                  <a:noFill/>
                </a:ln>
                <a:effectLst/>
                <a:uLnTx/>
                <a:uFillTx/>
                <a:latin typeface="Arial" pitchFamily="34" charset="0"/>
                <a:ea typeface="+mn-ea"/>
                <a:cs typeface="+mn-cs"/>
              </a:rPr>
              <a:t>&lt;0.01*</a:t>
            </a:r>
          </a:p>
        </p:txBody>
      </p:sp>
      <p:sp>
        <p:nvSpPr>
          <p:cNvPr id="17" name="Ellipse 53">
            <a:extLst>
              <a:ext uri="{FF2B5EF4-FFF2-40B4-BE49-F238E27FC236}">
                <a16:creationId xmlns:a16="http://schemas.microsoft.com/office/drawing/2014/main" id="{597974C1-BAD9-E8CA-9E84-A724A469AF4F}"/>
              </a:ext>
            </a:extLst>
          </p:cNvPr>
          <p:cNvSpPr/>
          <p:nvPr/>
        </p:nvSpPr>
        <p:spPr bwMode="auto">
          <a:xfrm>
            <a:off x="5415602" y="6126801"/>
            <a:ext cx="191477" cy="85130"/>
          </a:xfrm>
          <a:prstGeom prst="roundRect">
            <a:avLst/>
          </a:prstGeom>
          <a:noFill/>
          <a:ln w="19050"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marL="0" marR="0" lvl="0" indent="0" algn="ctr" defTabSz="861993" rtl="0" eaLnBrk="0" fontAlgn="base" latinLnBrk="0" hangingPunct="0">
              <a:lnSpc>
                <a:spcPct val="100000"/>
              </a:lnSpc>
              <a:spcBef>
                <a:spcPct val="0"/>
              </a:spcBef>
              <a:spcAft>
                <a:spcPct val="0"/>
              </a:spcAft>
              <a:buClrTx/>
              <a:buSzTx/>
              <a:buFontTx/>
              <a:buNone/>
              <a:tabLst/>
              <a:defRPr/>
            </a:pPr>
            <a:r>
              <a:rPr kumimoji="0" lang="en-US" sz="600" b="0" i="0" u="none" strike="noStrike" kern="1200" cap="none" spc="0" normalizeH="0" baseline="0" noProof="0" dirty="0">
                <a:ln>
                  <a:noFill/>
                </a:ln>
                <a:effectLst/>
                <a:uLnTx/>
                <a:uFillTx/>
                <a:latin typeface="Arial" pitchFamily="34" charset="0"/>
                <a:ea typeface="+mn-ea"/>
                <a:cs typeface="+mn-cs"/>
              </a:rPr>
              <a:t>&lt;0.01*</a:t>
            </a:r>
          </a:p>
        </p:txBody>
      </p:sp>
      <p:sp>
        <p:nvSpPr>
          <p:cNvPr id="11" name="TextBox 10">
            <a:extLst>
              <a:ext uri="{FF2B5EF4-FFF2-40B4-BE49-F238E27FC236}">
                <a16:creationId xmlns:a16="http://schemas.microsoft.com/office/drawing/2014/main" id="{73845787-3554-8CD1-F5C7-11AA59096AA1}"/>
              </a:ext>
            </a:extLst>
          </p:cNvPr>
          <p:cNvSpPr txBox="1"/>
          <p:nvPr/>
        </p:nvSpPr>
        <p:spPr>
          <a:xfrm>
            <a:off x="818887" y="5917010"/>
            <a:ext cx="113814" cy="76944"/>
          </a:xfrm>
          <a:prstGeom prst="rect">
            <a:avLst/>
          </a:prstGeom>
          <a:noFill/>
        </p:spPr>
        <p:txBody>
          <a:bodyPr wrap="none" lIns="0" tIns="0" rIns="0" bIns="0" rtlCol="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600" b="0" i="0" u="none" strike="noStrike" kern="1200" cap="none" spc="0" normalizeH="0" baseline="0" noProof="0" dirty="0" err="1">
                <a:ln>
                  <a:noFill/>
                </a:ln>
                <a:effectLst/>
                <a:uLnTx/>
                <a:uFillTx/>
                <a:latin typeface="Arial"/>
                <a:ea typeface="+mn-ea"/>
                <a:cs typeface="+mn-cs"/>
              </a:rPr>
              <a:t>Pbo</a:t>
            </a:r>
            <a:endParaRPr kumimoji="0" lang="fr-FR" sz="600" b="0" i="0" u="none" strike="noStrike" kern="1200" cap="none" spc="0" normalizeH="0" baseline="0" noProof="0" dirty="0">
              <a:ln>
                <a:noFill/>
              </a:ln>
              <a:effectLst/>
              <a:uLnTx/>
              <a:uFillTx/>
              <a:latin typeface="Arial"/>
              <a:ea typeface="+mn-ea"/>
              <a:cs typeface="+mn-cs"/>
            </a:endParaRPr>
          </a:p>
        </p:txBody>
      </p:sp>
      <p:sp>
        <p:nvSpPr>
          <p:cNvPr id="12" name="TextBox 11">
            <a:extLst>
              <a:ext uri="{FF2B5EF4-FFF2-40B4-BE49-F238E27FC236}">
                <a16:creationId xmlns:a16="http://schemas.microsoft.com/office/drawing/2014/main" id="{7E1FDBDC-B712-9C3A-B856-6228773E5E91}"/>
              </a:ext>
            </a:extLst>
          </p:cNvPr>
          <p:cNvSpPr txBox="1"/>
          <p:nvPr/>
        </p:nvSpPr>
        <p:spPr>
          <a:xfrm>
            <a:off x="1071847" y="5917010"/>
            <a:ext cx="193964" cy="76944"/>
          </a:xfrm>
          <a:prstGeom prst="rect">
            <a:avLst/>
          </a:prstGeom>
          <a:noFill/>
        </p:spPr>
        <p:txBody>
          <a:bodyPr wrap="none" lIns="0" tIns="0" rIns="0" bIns="0" rtlCol="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600" b="0" i="0" u="none" strike="noStrike" kern="1200" cap="none" spc="0" normalizeH="0" baseline="0" noProof="0" dirty="0">
                <a:ln>
                  <a:noFill/>
                </a:ln>
                <a:effectLst/>
                <a:uLnTx/>
                <a:uFillTx/>
                <a:latin typeface="Arial"/>
                <a:ea typeface="+mn-ea"/>
                <a:cs typeface="+mn-cs"/>
              </a:rPr>
              <a:t>800mg</a:t>
            </a:r>
          </a:p>
        </p:txBody>
      </p:sp>
      <p:sp>
        <p:nvSpPr>
          <p:cNvPr id="18" name="TextBox 17">
            <a:extLst>
              <a:ext uri="{FF2B5EF4-FFF2-40B4-BE49-F238E27FC236}">
                <a16:creationId xmlns:a16="http://schemas.microsoft.com/office/drawing/2014/main" id="{5D884051-E4F1-BC3D-32F3-B6148BF78ADC}"/>
              </a:ext>
            </a:extLst>
          </p:cNvPr>
          <p:cNvSpPr txBox="1"/>
          <p:nvPr/>
        </p:nvSpPr>
        <p:spPr>
          <a:xfrm>
            <a:off x="1354901" y="5917010"/>
            <a:ext cx="229230" cy="76944"/>
          </a:xfrm>
          <a:prstGeom prst="rect">
            <a:avLst/>
          </a:prstGeom>
          <a:noFill/>
        </p:spPr>
        <p:txBody>
          <a:bodyPr wrap="none" lIns="0" tIns="0" rIns="0" bIns="0" rtlCol="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600" b="0" i="0" u="none" strike="noStrike" kern="1200" cap="none" spc="0" normalizeH="0" baseline="0" noProof="0" dirty="0">
                <a:ln>
                  <a:noFill/>
                </a:ln>
                <a:effectLst/>
                <a:uLnTx/>
                <a:uFillTx/>
                <a:latin typeface="Arial"/>
                <a:ea typeface="+mn-ea"/>
                <a:cs typeface="+mn-cs"/>
              </a:rPr>
              <a:t>1200mg</a:t>
            </a:r>
          </a:p>
        </p:txBody>
      </p:sp>
      <p:sp>
        <p:nvSpPr>
          <p:cNvPr id="28" name="Freeform: Shape 27">
            <a:extLst>
              <a:ext uri="{FF2B5EF4-FFF2-40B4-BE49-F238E27FC236}">
                <a16:creationId xmlns:a16="http://schemas.microsoft.com/office/drawing/2014/main" id="{82C27BB1-C06C-EF92-97D6-91F64BE93604}"/>
              </a:ext>
            </a:extLst>
          </p:cNvPr>
          <p:cNvSpPr/>
          <p:nvPr/>
        </p:nvSpPr>
        <p:spPr bwMode="auto">
          <a:xfrm>
            <a:off x="661988" y="3844226"/>
            <a:ext cx="1012031" cy="92868"/>
          </a:xfrm>
          <a:custGeom>
            <a:avLst/>
            <a:gdLst>
              <a:gd name="connsiteX0" fmla="*/ 1012031 w 1012031"/>
              <a:gd name="connsiteY0" fmla="*/ 90487 h 92868"/>
              <a:gd name="connsiteX1" fmla="*/ 1012031 w 1012031"/>
              <a:gd name="connsiteY1" fmla="*/ 0 h 92868"/>
              <a:gd name="connsiteX2" fmla="*/ 0 w 1012031"/>
              <a:gd name="connsiteY2" fmla="*/ 0 h 92868"/>
              <a:gd name="connsiteX3" fmla="*/ 0 w 1012031"/>
              <a:gd name="connsiteY3" fmla="*/ 92868 h 92868"/>
            </a:gdLst>
            <a:ahLst/>
            <a:cxnLst>
              <a:cxn ang="0">
                <a:pos x="connsiteX0" y="connsiteY0"/>
              </a:cxn>
              <a:cxn ang="0">
                <a:pos x="connsiteX1" y="connsiteY1"/>
              </a:cxn>
              <a:cxn ang="0">
                <a:pos x="connsiteX2" y="connsiteY2"/>
              </a:cxn>
              <a:cxn ang="0">
                <a:pos x="connsiteX3" y="connsiteY3"/>
              </a:cxn>
            </a:cxnLst>
            <a:rect l="l" t="t" r="r" b="b"/>
            <a:pathLst>
              <a:path w="1012031" h="92868">
                <a:moveTo>
                  <a:pt x="1012031" y="90487"/>
                </a:moveTo>
                <a:lnTo>
                  <a:pt x="1012031" y="0"/>
                </a:lnTo>
                <a:lnTo>
                  <a:pt x="0" y="0"/>
                </a:lnTo>
                <a:lnTo>
                  <a:pt x="0" y="92868"/>
                </a:lnTo>
              </a:path>
            </a:pathLst>
          </a:custGeom>
          <a:noFill/>
          <a:ln w="19050" cap="flat" cmpd="sng" algn="ctr">
            <a:solidFill>
              <a:srgbClr val="6699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pitchFamily="34" charset="0"/>
            </a:endParaRPr>
          </a:p>
        </p:txBody>
      </p:sp>
      <p:sp>
        <p:nvSpPr>
          <p:cNvPr id="30" name="Freeform: Shape 29">
            <a:extLst>
              <a:ext uri="{FF2B5EF4-FFF2-40B4-BE49-F238E27FC236}">
                <a16:creationId xmlns:a16="http://schemas.microsoft.com/office/drawing/2014/main" id="{A0E23011-8EBE-556C-F6F3-C1A5D903AFE9}"/>
              </a:ext>
            </a:extLst>
          </p:cNvPr>
          <p:cNvSpPr/>
          <p:nvPr/>
        </p:nvSpPr>
        <p:spPr bwMode="auto">
          <a:xfrm>
            <a:off x="2295747" y="3844226"/>
            <a:ext cx="1012031" cy="92868"/>
          </a:xfrm>
          <a:custGeom>
            <a:avLst/>
            <a:gdLst>
              <a:gd name="connsiteX0" fmla="*/ 1012031 w 1012031"/>
              <a:gd name="connsiteY0" fmla="*/ 90487 h 92868"/>
              <a:gd name="connsiteX1" fmla="*/ 1012031 w 1012031"/>
              <a:gd name="connsiteY1" fmla="*/ 0 h 92868"/>
              <a:gd name="connsiteX2" fmla="*/ 0 w 1012031"/>
              <a:gd name="connsiteY2" fmla="*/ 0 h 92868"/>
              <a:gd name="connsiteX3" fmla="*/ 0 w 1012031"/>
              <a:gd name="connsiteY3" fmla="*/ 92868 h 92868"/>
            </a:gdLst>
            <a:ahLst/>
            <a:cxnLst>
              <a:cxn ang="0">
                <a:pos x="connsiteX0" y="connsiteY0"/>
              </a:cxn>
              <a:cxn ang="0">
                <a:pos x="connsiteX1" y="connsiteY1"/>
              </a:cxn>
              <a:cxn ang="0">
                <a:pos x="connsiteX2" y="connsiteY2"/>
              </a:cxn>
              <a:cxn ang="0">
                <a:pos x="connsiteX3" y="connsiteY3"/>
              </a:cxn>
            </a:cxnLst>
            <a:rect l="l" t="t" r="r" b="b"/>
            <a:pathLst>
              <a:path w="1012031" h="92868">
                <a:moveTo>
                  <a:pt x="1012031" y="90487"/>
                </a:moveTo>
                <a:lnTo>
                  <a:pt x="1012031" y="0"/>
                </a:lnTo>
                <a:lnTo>
                  <a:pt x="0" y="0"/>
                </a:lnTo>
                <a:lnTo>
                  <a:pt x="0" y="92868"/>
                </a:lnTo>
              </a:path>
            </a:pathLst>
          </a:cu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pitchFamily="34" charset="0"/>
            </a:endParaRPr>
          </a:p>
        </p:txBody>
      </p:sp>
      <p:sp>
        <p:nvSpPr>
          <p:cNvPr id="152582" name="Freeform: Shape 152581">
            <a:extLst>
              <a:ext uri="{FF2B5EF4-FFF2-40B4-BE49-F238E27FC236}">
                <a16:creationId xmlns:a16="http://schemas.microsoft.com/office/drawing/2014/main" id="{50174FA5-A0EE-112E-DA17-7BC570C1E14D}"/>
              </a:ext>
            </a:extLst>
          </p:cNvPr>
          <p:cNvSpPr/>
          <p:nvPr/>
        </p:nvSpPr>
        <p:spPr bwMode="auto">
          <a:xfrm>
            <a:off x="3902126" y="3844226"/>
            <a:ext cx="1012031" cy="92868"/>
          </a:xfrm>
          <a:custGeom>
            <a:avLst/>
            <a:gdLst>
              <a:gd name="connsiteX0" fmla="*/ 1012031 w 1012031"/>
              <a:gd name="connsiteY0" fmla="*/ 90487 h 92868"/>
              <a:gd name="connsiteX1" fmla="*/ 1012031 w 1012031"/>
              <a:gd name="connsiteY1" fmla="*/ 0 h 92868"/>
              <a:gd name="connsiteX2" fmla="*/ 0 w 1012031"/>
              <a:gd name="connsiteY2" fmla="*/ 0 h 92868"/>
              <a:gd name="connsiteX3" fmla="*/ 0 w 1012031"/>
              <a:gd name="connsiteY3" fmla="*/ 92868 h 92868"/>
            </a:gdLst>
            <a:ahLst/>
            <a:cxnLst>
              <a:cxn ang="0">
                <a:pos x="connsiteX0" y="connsiteY0"/>
              </a:cxn>
              <a:cxn ang="0">
                <a:pos x="connsiteX1" y="connsiteY1"/>
              </a:cxn>
              <a:cxn ang="0">
                <a:pos x="connsiteX2" y="connsiteY2"/>
              </a:cxn>
              <a:cxn ang="0">
                <a:pos x="connsiteX3" y="connsiteY3"/>
              </a:cxn>
            </a:cxnLst>
            <a:rect l="l" t="t" r="r" b="b"/>
            <a:pathLst>
              <a:path w="1012031" h="92868">
                <a:moveTo>
                  <a:pt x="1012031" y="90487"/>
                </a:moveTo>
                <a:lnTo>
                  <a:pt x="1012031" y="0"/>
                </a:lnTo>
                <a:lnTo>
                  <a:pt x="0" y="0"/>
                </a:lnTo>
                <a:lnTo>
                  <a:pt x="0" y="92868"/>
                </a:lnTo>
              </a:path>
            </a:pathLst>
          </a:cu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pitchFamily="34" charset="0"/>
            </a:endParaRPr>
          </a:p>
        </p:txBody>
      </p:sp>
      <p:sp>
        <p:nvSpPr>
          <p:cNvPr id="152583" name="Freeform: Shape 152582">
            <a:extLst>
              <a:ext uri="{FF2B5EF4-FFF2-40B4-BE49-F238E27FC236}">
                <a16:creationId xmlns:a16="http://schemas.microsoft.com/office/drawing/2014/main" id="{3BBD57B9-BE00-DB16-64BE-36340AD457D7}"/>
              </a:ext>
            </a:extLst>
          </p:cNvPr>
          <p:cNvSpPr/>
          <p:nvPr/>
        </p:nvSpPr>
        <p:spPr bwMode="auto">
          <a:xfrm>
            <a:off x="4996476" y="3844226"/>
            <a:ext cx="1012031" cy="92868"/>
          </a:xfrm>
          <a:custGeom>
            <a:avLst/>
            <a:gdLst>
              <a:gd name="connsiteX0" fmla="*/ 1012031 w 1012031"/>
              <a:gd name="connsiteY0" fmla="*/ 90487 h 92868"/>
              <a:gd name="connsiteX1" fmla="*/ 1012031 w 1012031"/>
              <a:gd name="connsiteY1" fmla="*/ 0 h 92868"/>
              <a:gd name="connsiteX2" fmla="*/ 0 w 1012031"/>
              <a:gd name="connsiteY2" fmla="*/ 0 h 92868"/>
              <a:gd name="connsiteX3" fmla="*/ 0 w 1012031"/>
              <a:gd name="connsiteY3" fmla="*/ 92868 h 92868"/>
            </a:gdLst>
            <a:ahLst/>
            <a:cxnLst>
              <a:cxn ang="0">
                <a:pos x="connsiteX0" y="connsiteY0"/>
              </a:cxn>
              <a:cxn ang="0">
                <a:pos x="connsiteX1" y="connsiteY1"/>
              </a:cxn>
              <a:cxn ang="0">
                <a:pos x="connsiteX2" y="connsiteY2"/>
              </a:cxn>
              <a:cxn ang="0">
                <a:pos x="connsiteX3" y="connsiteY3"/>
              </a:cxn>
            </a:cxnLst>
            <a:rect l="l" t="t" r="r" b="b"/>
            <a:pathLst>
              <a:path w="1012031" h="92868">
                <a:moveTo>
                  <a:pt x="1012031" y="90487"/>
                </a:moveTo>
                <a:lnTo>
                  <a:pt x="1012031" y="0"/>
                </a:lnTo>
                <a:lnTo>
                  <a:pt x="0" y="0"/>
                </a:lnTo>
                <a:lnTo>
                  <a:pt x="0" y="92868"/>
                </a:lnTo>
              </a:path>
            </a:pathLst>
          </a:cu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pitchFamily="34" charset="0"/>
            </a:endParaRPr>
          </a:p>
        </p:txBody>
      </p:sp>
      <p:sp>
        <p:nvSpPr>
          <p:cNvPr id="10" name="Rectangle: Rounded Corners 9">
            <a:extLst>
              <a:ext uri="{FF2B5EF4-FFF2-40B4-BE49-F238E27FC236}">
                <a16:creationId xmlns:a16="http://schemas.microsoft.com/office/drawing/2014/main" id="{33521831-86A1-7A13-4A9A-AD036AD2042C}"/>
              </a:ext>
            </a:extLst>
          </p:cNvPr>
          <p:cNvSpPr/>
          <p:nvPr/>
        </p:nvSpPr>
        <p:spPr bwMode="auto">
          <a:xfrm>
            <a:off x="305346" y="1405739"/>
            <a:ext cx="1655759" cy="4907783"/>
          </a:xfrm>
          <a:prstGeom prst="roundRect">
            <a:avLst>
              <a:gd name="adj" fmla="val 5779"/>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pitchFamily="34" charset="0"/>
            </a:endParaRPr>
          </a:p>
        </p:txBody>
      </p:sp>
      <p:graphicFrame>
        <p:nvGraphicFramePr>
          <p:cNvPr id="7" name="Chart 6">
            <a:extLst>
              <a:ext uri="{FF2B5EF4-FFF2-40B4-BE49-F238E27FC236}">
                <a16:creationId xmlns:a16="http://schemas.microsoft.com/office/drawing/2014/main" id="{38A3ABB1-0661-D708-D2EC-C8CFAF451F58}"/>
              </a:ext>
            </a:extLst>
          </p:cNvPr>
          <p:cNvGraphicFramePr/>
          <p:nvPr>
            <p:custDataLst>
              <p:tags r:id="rId6"/>
            </p:custDataLst>
            <p:extLst>
              <p:ext uri="{D42A27DB-BD31-4B8C-83A1-F6EECF244321}">
                <p14:modId xmlns:p14="http://schemas.microsoft.com/office/powerpoint/2010/main" val="2947934705"/>
              </p:ext>
            </p:extLst>
          </p:nvPr>
        </p:nvGraphicFramePr>
        <p:xfrm>
          <a:off x="7295485" y="3633962"/>
          <a:ext cx="714717" cy="2376012"/>
        </p:xfrm>
        <a:graphic>
          <a:graphicData uri="http://schemas.openxmlformats.org/drawingml/2006/chart">
            <c:chart xmlns:c="http://schemas.openxmlformats.org/drawingml/2006/chart" xmlns:r="http://schemas.openxmlformats.org/officeDocument/2006/relationships" r:id="rId20"/>
          </a:graphicData>
        </a:graphic>
      </p:graphicFrame>
      <p:sp>
        <p:nvSpPr>
          <p:cNvPr id="19" name="TextBox 18">
            <a:extLst>
              <a:ext uri="{FF2B5EF4-FFF2-40B4-BE49-F238E27FC236}">
                <a16:creationId xmlns:a16="http://schemas.microsoft.com/office/drawing/2014/main" id="{2285BFB6-A5F1-C24E-6911-E0EBFD423211}"/>
              </a:ext>
            </a:extLst>
          </p:cNvPr>
          <p:cNvSpPr txBox="1"/>
          <p:nvPr/>
        </p:nvSpPr>
        <p:spPr>
          <a:xfrm>
            <a:off x="7467591" y="5917010"/>
            <a:ext cx="182880" cy="76944"/>
          </a:xfrm>
          <a:prstGeom prst="rect">
            <a:avLst/>
          </a:prstGeom>
          <a:noFill/>
        </p:spPr>
        <p:txBody>
          <a:bodyPr wrap="none" lIns="0" tIns="0" rIns="0" bIns="0" rtlCol="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600" b="0" i="0" u="none" strike="noStrike" kern="1200" cap="none" spc="0" normalizeH="0" baseline="0" noProof="0" dirty="0" err="1">
                <a:ln>
                  <a:noFill/>
                </a:ln>
                <a:effectLst/>
                <a:uLnTx/>
                <a:uFillTx/>
                <a:latin typeface="Arial"/>
                <a:ea typeface="+mn-ea"/>
                <a:cs typeface="+mn-cs"/>
              </a:rPr>
              <a:t>Pbo</a:t>
            </a:r>
            <a:endParaRPr kumimoji="0" lang="fr-FR" sz="600" b="0" i="0" u="none" strike="noStrike" kern="1200" cap="none" spc="0" normalizeH="0" baseline="0" noProof="0" dirty="0">
              <a:ln>
                <a:noFill/>
              </a:ln>
              <a:effectLst/>
              <a:uLnTx/>
              <a:uFillTx/>
              <a:latin typeface="Arial"/>
              <a:ea typeface="+mn-ea"/>
              <a:cs typeface="+mn-cs"/>
            </a:endParaRPr>
          </a:p>
        </p:txBody>
      </p:sp>
      <p:sp>
        <p:nvSpPr>
          <p:cNvPr id="20" name="TextBox 19">
            <a:extLst>
              <a:ext uri="{FF2B5EF4-FFF2-40B4-BE49-F238E27FC236}">
                <a16:creationId xmlns:a16="http://schemas.microsoft.com/office/drawing/2014/main" id="{B39A8C28-4F78-A123-2621-F5178557A545}"/>
              </a:ext>
            </a:extLst>
          </p:cNvPr>
          <p:cNvSpPr txBox="1"/>
          <p:nvPr/>
        </p:nvSpPr>
        <p:spPr>
          <a:xfrm>
            <a:off x="7779416" y="5917010"/>
            <a:ext cx="182880" cy="76944"/>
          </a:xfrm>
          <a:prstGeom prst="rect">
            <a:avLst/>
          </a:prstGeom>
          <a:noFill/>
        </p:spPr>
        <p:txBody>
          <a:bodyPr wrap="none" lIns="0" tIns="0" rIns="0" bIns="0" rtlCol="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600" b="0" i="0" u="none" strike="noStrike" kern="1200" cap="none" spc="0" normalizeH="0" baseline="0" noProof="0" dirty="0">
                <a:ln>
                  <a:noFill/>
                </a:ln>
                <a:effectLst/>
                <a:uLnTx/>
                <a:uFillTx/>
                <a:latin typeface="Arial"/>
                <a:ea typeface="+mn-ea"/>
                <a:cs typeface="+mn-cs"/>
              </a:rPr>
              <a:t>2.4mg</a:t>
            </a:r>
          </a:p>
        </p:txBody>
      </p:sp>
      <p:graphicFrame>
        <p:nvGraphicFramePr>
          <p:cNvPr id="21" name="Tableau 77">
            <a:extLst>
              <a:ext uri="{FF2B5EF4-FFF2-40B4-BE49-F238E27FC236}">
                <a16:creationId xmlns:a16="http://schemas.microsoft.com/office/drawing/2014/main" id="{85CF670A-D6AC-F7E4-BE13-AE9320A4FB5D}"/>
              </a:ext>
            </a:extLst>
          </p:cNvPr>
          <p:cNvGraphicFramePr>
            <a:graphicFrameLocks noGrp="1"/>
          </p:cNvGraphicFramePr>
          <p:nvPr/>
        </p:nvGraphicFramePr>
        <p:xfrm>
          <a:off x="6093302" y="3085120"/>
          <a:ext cx="1005840" cy="253397"/>
        </p:xfrm>
        <a:graphic>
          <a:graphicData uri="http://schemas.openxmlformats.org/drawingml/2006/table">
            <a:tbl>
              <a:tblPr firstRow="1" bandRow="1">
                <a:tableStyleId>{5940675A-B579-460E-94D1-54222C63F5DA}</a:tableStyleId>
              </a:tblPr>
              <a:tblGrid>
                <a:gridCol w="1005840">
                  <a:extLst>
                    <a:ext uri="{9D8B030D-6E8A-4147-A177-3AD203B41FA5}">
                      <a16:colId xmlns:a16="http://schemas.microsoft.com/office/drawing/2014/main" val="3315219845"/>
                    </a:ext>
                  </a:extLst>
                </a:gridCol>
              </a:tblGrid>
              <a:tr h="253397">
                <a:tc>
                  <a:txBody>
                    <a:bodyPr/>
                    <a:lstStyle/>
                    <a:p>
                      <a:pPr algn="ctr"/>
                      <a:r>
                        <a:rPr lang="fr-FR" sz="1000" b="1" dirty="0">
                          <a:solidFill>
                            <a:schemeClr val="tx1"/>
                          </a:solidFill>
                        </a:rPr>
                        <a:t>PP</a:t>
                      </a:r>
                      <a:endParaRPr lang="en-US" sz="1000" b="1" noProof="0" dirty="0">
                        <a:solidFill>
                          <a:schemeClr val="tx1"/>
                        </a:solidFill>
                      </a:endParaRPr>
                    </a:p>
                  </a:txBody>
                  <a:tcPr marL="95024" marR="95024" marT="47512" marB="47512">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03816063"/>
                  </a:ext>
                </a:extLst>
              </a:tr>
            </a:tbl>
          </a:graphicData>
        </a:graphic>
      </p:graphicFrame>
      <p:sp>
        <p:nvSpPr>
          <p:cNvPr id="22" name="TextBox 21">
            <a:extLst>
              <a:ext uri="{FF2B5EF4-FFF2-40B4-BE49-F238E27FC236}">
                <a16:creationId xmlns:a16="http://schemas.microsoft.com/office/drawing/2014/main" id="{F6A7AA79-574A-8910-EBA1-106A4E188818}"/>
              </a:ext>
            </a:extLst>
          </p:cNvPr>
          <p:cNvSpPr txBox="1"/>
          <p:nvPr/>
        </p:nvSpPr>
        <p:spPr>
          <a:xfrm>
            <a:off x="6093302" y="3339975"/>
            <a:ext cx="1005840" cy="411480"/>
          </a:xfrm>
          <a:prstGeom prst="rect">
            <a:avLst/>
          </a:prstGeom>
          <a:solidFill>
            <a:schemeClr val="bg1"/>
          </a:solidFill>
          <a:effectLst>
            <a:outerShdw blurRad="63500" sx="102000" sy="102000" algn="ctr" rotWithShape="0">
              <a:prstClr val="black">
                <a:alpha val="40000"/>
              </a:prstClr>
            </a:outerShdw>
          </a:effectLst>
        </p:spPr>
        <p:txBody>
          <a:bodyPr wrap="square" rtlCol="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effectLst/>
                <a:uLnTx/>
                <a:uFillTx/>
                <a:latin typeface="+mj-lt"/>
                <a:ea typeface="+mn-ea"/>
                <a:cs typeface="+mn-cs"/>
              </a:rPr>
              <a:t>Effect size</a:t>
            </a:r>
          </a:p>
          <a:p>
            <a:pPr marL="0" marR="0" lvl="0" indent="0" algn="ctr" defTabSz="914400" rtl="0" eaLnBrk="0" fontAlgn="base" latinLnBrk="0" hangingPunct="0">
              <a:lnSpc>
                <a:spcPct val="100000"/>
              </a:lnSpc>
              <a:spcBef>
                <a:spcPct val="0"/>
              </a:spcBef>
              <a:spcAft>
                <a:spcPct val="0"/>
              </a:spcAft>
              <a:buClrTx/>
              <a:buSzTx/>
              <a:buFontTx/>
              <a:buNone/>
              <a:tabLst/>
              <a:defRPr/>
            </a:pPr>
            <a:r>
              <a:rPr lang="fr-FR" sz="1300" b="1" dirty="0">
                <a:latin typeface="+mj-lt"/>
              </a:rPr>
              <a:t>20</a:t>
            </a:r>
            <a:r>
              <a:rPr kumimoji="0" lang="fr-FR" sz="1300" b="1" i="0" u="none" strike="noStrike" kern="1200" cap="none" spc="0" normalizeH="0" baseline="0" noProof="0" dirty="0">
                <a:ln>
                  <a:noFill/>
                </a:ln>
                <a:effectLst/>
                <a:uLnTx/>
                <a:uFillTx/>
                <a:latin typeface="+mj-lt"/>
                <a:ea typeface="+mn-ea"/>
                <a:cs typeface="+mn-cs"/>
              </a:rPr>
              <a:t>%</a:t>
            </a:r>
          </a:p>
        </p:txBody>
      </p:sp>
      <p:sp>
        <p:nvSpPr>
          <p:cNvPr id="23" name="Freeform: Shape 22">
            <a:extLst>
              <a:ext uri="{FF2B5EF4-FFF2-40B4-BE49-F238E27FC236}">
                <a16:creationId xmlns:a16="http://schemas.microsoft.com/office/drawing/2014/main" id="{B1CC60BA-7781-6136-9A16-3149EB22B3C7}"/>
              </a:ext>
            </a:extLst>
          </p:cNvPr>
          <p:cNvSpPr/>
          <p:nvPr/>
        </p:nvSpPr>
        <p:spPr bwMode="auto">
          <a:xfrm>
            <a:off x="6090826" y="3844226"/>
            <a:ext cx="1012031" cy="92868"/>
          </a:xfrm>
          <a:custGeom>
            <a:avLst/>
            <a:gdLst>
              <a:gd name="connsiteX0" fmla="*/ 1012031 w 1012031"/>
              <a:gd name="connsiteY0" fmla="*/ 90487 h 92868"/>
              <a:gd name="connsiteX1" fmla="*/ 1012031 w 1012031"/>
              <a:gd name="connsiteY1" fmla="*/ 0 h 92868"/>
              <a:gd name="connsiteX2" fmla="*/ 0 w 1012031"/>
              <a:gd name="connsiteY2" fmla="*/ 0 h 92868"/>
              <a:gd name="connsiteX3" fmla="*/ 0 w 1012031"/>
              <a:gd name="connsiteY3" fmla="*/ 92868 h 92868"/>
            </a:gdLst>
            <a:ahLst/>
            <a:cxnLst>
              <a:cxn ang="0">
                <a:pos x="connsiteX0" y="connsiteY0"/>
              </a:cxn>
              <a:cxn ang="0">
                <a:pos x="connsiteX1" y="connsiteY1"/>
              </a:cxn>
              <a:cxn ang="0">
                <a:pos x="connsiteX2" y="connsiteY2"/>
              </a:cxn>
              <a:cxn ang="0">
                <a:pos x="connsiteX3" y="connsiteY3"/>
              </a:cxn>
            </a:cxnLst>
            <a:rect l="l" t="t" r="r" b="b"/>
            <a:pathLst>
              <a:path w="1012031" h="92868">
                <a:moveTo>
                  <a:pt x="1012031" y="90487"/>
                </a:moveTo>
                <a:lnTo>
                  <a:pt x="1012031" y="0"/>
                </a:lnTo>
                <a:lnTo>
                  <a:pt x="0" y="0"/>
                </a:lnTo>
                <a:lnTo>
                  <a:pt x="0" y="92868"/>
                </a:lnTo>
              </a:path>
            </a:pathLst>
          </a:cu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pitchFamily="34" charset="0"/>
            </a:endParaRPr>
          </a:p>
        </p:txBody>
      </p:sp>
      <p:graphicFrame>
        <p:nvGraphicFramePr>
          <p:cNvPr id="25" name="Tableau 77">
            <a:extLst>
              <a:ext uri="{FF2B5EF4-FFF2-40B4-BE49-F238E27FC236}">
                <a16:creationId xmlns:a16="http://schemas.microsoft.com/office/drawing/2014/main" id="{7E3A9F3E-598C-3ED1-2C9B-0DA23CCDF26C}"/>
              </a:ext>
            </a:extLst>
          </p:cNvPr>
          <p:cNvGraphicFramePr>
            <a:graphicFrameLocks noGrp="1"/>
          </p:cNvGraphicFramePr>
          <p:nvPr>
            <p:extLst>
              <p:ext uri="{D42A27DB-BD31-4B8C-83A1-F6EECF244321}">
                <p14:modId xmlns:p14="http://schemas.microsoft.com/office/powerpoint/2010/main" val="638909541"/>
              </p:ext>
            </p:extLst>
          </p:nvPr>
        </p:nvGraphicFramePr>
        <p:xfrm>
          <a:off x="7182035" y="3088132"/>
          <a:ext cx="1005840" cy="253397"/>
        </p:xfrm>
        <a:graphic>
          <a:graphicData uri="http://schemas.openxmlformats.org/drawingml/2006/table">
            <a:tbl>
              <a:tblPr firstRow="1" bandRow="1">
                <a:tableStyleId>{5940675A-B579-460E-94D1-54222C63F5DA}</a:tableStyleId>
              </a:tblPr>
              <a:tblGrid>
                <a:gridCol w="1005840">
                  <a:extLst>
                    <a:ext uri="{9D8B030D-6E8A-4147-A177-3AD203B41FA5}">
                      <a16:colId xmlns:a16="http://schemas.microsoft.com/office/drawing/2014/main" val="3315219845"/>
                    </a:ext>
                  </a:extLst>
                </a:gridCol>
              </a:tblGrid>
              <a:tr h="253397">
                <a:tc>
                  <a:txBody>
                    <a:bodyPr/>
                    <a:lstStyle/>
                    <a:p>
                      <a:pPr algn="ctr"/>
                      <a:r>
                        <a:rPr lang="fr-FR" sz="1000" b="1" dirty="0">
                          <a:solidFill>
                            <a:schemeClr val="tx1"/>
                          </a:solidFill>
                        </a:rPr>
                        <a:t>PP</a:t>
                      </a:r>
                      <a:endParaRPr lang="en-US" sz="1000" b="1" noProof="0" dirty="0">
                        <a:solidFill>
                          <a:schemeClr val="tx1"/>
                        </a:solidFill>
                      </a:endParaRPr>
                    </a:p>
                  </a:txBody>
                  <a:tcPr marL="95024" marR="95024" marT="47512" marB="47512">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03816063"/>
                  </a:ext>
                </a:extLst>
              </a:tr>
            </a:tbl>
          </a:graphicData>
        </a:graphic>
      </p:graphicFrame>
      <p:sp>
        <p:nvSpPr>
          <p:cNvPr id="27" name="TextBox 26">
            <a:extLst>
              <a:ext uri="{FF2B5EF4-FFF2-40B4-BE49-F238E27FC236}">
                <a16:creationId xmlns:a16="http://schemas.microsoft.com/office/drawing/2014/main" id="{F95F4C4D-0AE0-BF60-5E21-F923D497698F}"/>
              </a:ext>
            </a:extLst>
          </p:cNvPr>
          <p:cNvSpPr txBox="1"/>
          <p:nvPr/>
        </p:nvSpPr>
        <p:spPr>
          <a:xfrm>
            <a:off x="7182035" y="3342987"/>
            <a:ext cx="1005840" cy="411480"/>
          </a:xfrm>
          <a:prstGeom prst="rect">
            <a:avLst/>
          </a:prstGeom>
          <a:solidFill>
            <a:schemeClr val="bg1"/>
          </a:solidFill>
          <a:effectLst>
            <a:outerShdw blurRad="63500" sx="102000" sy="102000" algn="ctr" rotWithShape="0">
              <a:prstClr val="black">
                <a:alpha val="40000"/>
              </a:prstClr>
            </a:outerShdw>
          </a:effectLst>
        </p:spPr>
        <p:txBody>
          <a:bodyPr wrap="square" rtlCol="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000" b="0" i="0" u="none" strike="noStrike" kern="1200" cap="none" spc="0" normalizeH="0" baseline="0" noProof="0" dirty="0">
                <a:ln>
                  <a:noFill/>
                </a:ln>
                <a:effectLst/>
                <a:uLnTx/>
                <a:uFillTx/>
                <a:latin typeface="+mj-lt"/>
                <a:ea typeface="+mn-ea"/>
                <a:cs typeface="+mn-cs"/>
              </a:rPr>
              <a:t>Effect size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300" b="1" i="0" u="none" strike="noStrike" kern="1200" cap="none" spc="0" normalizeH="0" baseline="0" noProof="0" dirty="0">
                <a:ln>
                  <a:noFill/>
                </a:ln>
                <a:effectLst/>
                <a:uLnTx/>
                <a:uFillTx/>
                <a:latin typeface="+mj-lt"/>
                <a:ea typeface="+mn-ea"/>
                <a:cs typeface="+mn-cs"/>
              </a:rPr>
              <a:t>16.6%</a:t>
            </a:r>
          </a:p>
        </p:txBody>
      </p:sp>
      <p:sp>
        <p:nvSpPr>
          <p:cNvPr id="32" name="Freeform: Shape 31">
            <a:extLst>
              <a:ext uri="{FF2B5EF4-FFF2-40B4-BE49-F238E27FC236}">
                <a16:creationId xmlns:a16="http://schemas.microsoft.com/office/drawing/2014/main" id="{4A810248-03DA-8A27-FAC0-C830A33947A1}"/>
              </a:ext>
            </a:extLst>
          </p:cNvPr>
          <p:cNvSpPr/>
          <p:nvPr/>
        </p:nvSpPr>
        <p:spPr bwMode="auto">
          <a:xfrm>
            <a:off x="7179559" y="3847238"/>
            <a:ext cx="1012031" cy="92868"/>
          </a:xfrm>
          <a:custGeom>
            <a:avLst/>
            <a:gdLst>
              <a:gd name="connsiteX0" fmla="*/ 1012031 w 1012031"/>
              <a:gd name="connsiteY0" fmla="*/ 90487 h 92868"/>
              <a:gd name="connsiteX1" fmla="*/ 1012031 w 1012031"/>
              <a:gd name="connsiteY1" fmla="*/ 0 h 92868"/>
              <a:gd name="connsiteX2" fmla="*/ 0 w 1012031"/>
              <a:gd name="connsiteY2" fmla="*/ 0 h 92868"/>
              <a:gd name="connsiteX3" fmla="*/ 0 w 1012031"/>
              <a:gd name="connsiteY3" fmla="*/ 92868 h 92868"/>
            </a:gdLst>
            <a:ahLst/>
            <a:cxnLst>
              <a:cxn ang="0">
                <a:pos x="connsiteX0" y="connsiteY0"/>
              </a:cxn>
              <a:cxn ang="0">
                <a:pos x="connsiteX1" y="connsiteY1"/>
              </a:cxn>
              <a:cxn ang="0">
                <a:pos x="connsiteX2" y="connsiteY2"/>
              </a:cxn>
              <a:cxn ang="0">
                <a:pos x="connsiteX3" y="connsiteY3"/>
              </a:cxn>
            </a:cxnLst>
            <a:rect l="l" t="t" r="r" b="b"/>
            <a:pathLst>
              <a:path w="1012031" h="92868">
                <a:moveTo>
                  <a:pt x="1012031" y="90487"/>
                </a:moveTo>
                <a:lnTo>
                  <a:pt x="1012031" y="0"/>
                </a:lnTo>
                <a:lnTo>
                  <a:pt x="0" y="0"/>
                </a:lnTo>
                <a:lnTo>
                  <a:pt x="0" y="92868"/>
                </a:lnTo>
              </a:path>
            </a:pathLst>
          </a:cu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pitchFamily="34" charset="0"/>
            </a:endParaRPr>
          </a:p>
        </p:txBody>
      </p:sp>
      <p:pic>
        <p:nvPicPr>
          <p:cNvPr id="35" name="Picture 34" descr="A black background with colorful text&#10;&#10;Description automatically generated">
            <a:extLst>
              <a:ext uri="{FF2B5EF4-FFF2-40B4-BE49-F238E27FC236}">
                <a16:creationId xmlns:a16="http://schemas.microsoft.com/office/drawing/2014/main" id="{C75BC972-B252-925D-7963-8F76A65CE09E}"/>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9156539" y="324107"/>
            <a:ext cx="1175805" cy="499519"/>
          </a:xfrm>
          <a:prstGeom prst="rect">
            <a:avLst/>
          </a:prstGeom>
        </p:spPr>
      </p:pic>
      <p:sp>
        <p:nvSpPr>
          <p:cNvPr id="33" name="TextBox 32">
            <a:extLst>
              <a:ext uri="{FF2B5EF4-FFF2-40B4-BE49-F238E27FC236}">
                <a16:creationId xmlns:a16="http://schemas.microsoft.com/office/drawing/2014/main" id="{69B1361F-83FF-D687-6EA2-A2F16436C578}"/>
              </a:ext>
            </a:extLst>
          </p:cNvPr>
          <p:cNvSpPr txBox="1"/>
          <p:nvPr/>
        </p:nvSpPr>
        <p:spPr>
          <a:xfrm>
            <a:off x="8759080" y="3398902"/>
            <a:ext cx="1313676" cy="830997"/>
          </a:xfrm>
          <a:prstGeom prst="rect">
            <a:avLst/>
          </a:prstGeom>
          <a:noFill/>
          <a:ln>
            <a:solidFill>
              <a:schemeClr val="tx1"/>
            </a:solidFill>
          </a:ln>
        </p:spPr>
        <p:txBody>
          <a:bodyPr wrap="square" rtlCol="0">
            <a:spAutoFit/>
          </a:bodyPr>
          <a:lstStyle/>
          <a:p>
            <a:pPr algn="ctr"/>
            <a:r>
              <a:rPr lang="en-GB" sz="1600" b="1" dirty="0">
                <a:solidFill>
                  <a:srgbClr val="385723"/>
                </a:solidFill>
              </a:rPr>
              <a:t>Endpoint not disclosed</a:t>
            </a:r>
            <a:endParaRPr lang="en-US" sz="1600" b="1" dirty="0">
              <a:solidFill>
                <a:srgbClr val="385723"/>
              </a:solidFill>
            </a:endParaRPr>
          </a:p>
        </p:txBody>
      </p:sp>
    </p:spTree>
    <p:extLst>
      <p:ext uri="{BB962C8B-B14F-4D97-AF65-F5344CB8AC3E}">
        <p14:creationId xmlns:p14="http://schemas.microsoft.com/office/powerpoint/2010/main" val="8425121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260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259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26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26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262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3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5258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3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3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3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4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4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4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4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4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4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4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5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51"/>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52"/>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53"/>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55"/>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57"/>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58"/>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027"/>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028"/>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030"/>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52624"/>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52625"/>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52626"/>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52627"/>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52628"/>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52629"/>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52630"/>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52631"/>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52632"/>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152645"/>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8"/>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9"/>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16"/>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17"/>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152582"/>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152583"/>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7"/>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19"/>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20"/>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21"/>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22"/>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23"/>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25"/>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27"/>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32"/>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7" grpId="0">
        <p:bldAsOne/>
      </p:bldGraphic>
      <p:bldGraphic spid="24" grpId="0">
        <p:bldAsOne/>
      </p:bldGraphic>
      <p:bldGraphic spid="26" grpId="0">
        <p:bldAsOne/>
      </p:bldGraphic>
      <p:bldGraphic spid="152601" grpId="0">
        <p:bldAsOne/>
      </p:bldGraphic>
      <p:bldP spid="115" grpId="0" animBg="1"/>
      <p:bldP spid="131" grpId="0" animBg="1"/>
      <p:bldP spid="135" grpId="0" animBg="1"/>
      <p:bldP spid="146" grpId="0"/>
      <p:bldP spid="147" grpId="0"/>
      <p:bldP spid="148" grpId="0"/>
      <p:bldP spid="149" grpId="0"/>
      <p:bldP spid="150" grpId="0"/>
      <p:bldP spid="151" grpId="0"/>
      <p:bldP spid="1024" grpId="0" animBg="1"/>
      <p:bldP spid="1027" grpId="0" animBg="1"/>
      <p:bldP spid="1028" grpId="0" animBg="1"/>
      <p:bldP spid="1030" grpId="0" animBg="1"/>
      <p:bldP spid="152619" grpId="0"/>
      <p:bldP spid="152620" grpId="0"/>
      <p:bldP spid="152621" grpId="0"/>
      <p:bldP spid="152624" grpId="0"/>
      <p:bldP spid="152625" grpId="0"/>
      <p:bldP spid="152626" grpId="0"/>
      <p:bldP spid="152627" grpId="0"/>
      <p:bldP spid="152628" grpId="0"/>
      <p:bldP spid="152629" grpId="0"/>
      <p:bldP spid="152630" grpId="0"/>
      <p:bldP spid="152631" grpId="0"/>
      <p:bldP spid="152632" grpId="0"/>
      <p:bldP spid="152645" grpId="0"/>
      <p:bldP spid="8" grpId="0"/>
      <p:bldP spid="9" grpId="0"/>
      <p:bldP spid="16" grpId="0"/>
      <p:bldP spid="17" grpId="0"/>
      <p:bldP spid="30" grpId="0" animBg="1"/>
      <p:bldP spid="152582" grpId="0" animBg="1"/>
      <p:bldP spid="152583" grpId="0" animBg="1"/>
      <p:bldGraphic spid="7" grpId="0">
        <p:bldAsOne/>
      </p:bldGraphic>
      <p:bldP spid="19" grpId="0"/>
      <p:bldP spid="20" grpId="0"/>
      <p:bldP spid="22" grpId="0" animBg="1"/>
      <p:bldP spid="23" grpId="0" animBg="1"/>
      <p:bldP spid="27" grpId="0" animBg="1"/>
      <p:bldP spid="32" grpId="0" animBg="1"/>
      <p:bldP spid="3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VERSION" val="2"/>
</p:tagLst>
</file>

<file path=ppt/tags/tag11.xml><?xml version="1.0" encoding="utf-8"?>
<p:tagLst xmlns:a="http://schemas.openxmlformats.org/drawingml/2006/main" xmlns:r="http://schemas.openxmlformats.org/officeDocument/2006/relationships" xmlns:p="http://schemas.openxmlformats.org/presentationml/2006/main">
  <p:tag name="VERSION" val="2"/>
</p:tagLst>
</file>

<file path=ppt/tags/tag12.xml><?xml version="1.0" encoding="utf-8"?>
<p:tagLst xmlns:a="http://schemas.openxmlformats.org/drawingml/2006/main" xmlns:r="http://schemas.openxmlformats.org/officeDocument/2006/relationships" xmlns:p="http://schemas.openxmlformats.org/presentationml/2006/main">
  <p:tag name="VERSION" val="2"/>
</p:tagLst>
</file>

<file path=ppt/tags/tag13.xml><?xml version="1.0" encoding="utf-8"?>
<p:tagLst xmlns:a="http://schemas.openxmlformats.org/drawingml/2006/main" xmlns:r="http://schemas.openxmlformats.org/officeDocument/2006/relationships" xmlns:p="http://schemas.openxmlformats.org/presentationml/2006/main">
  <p:tag name="VERSION" val="2"/>
</p:tagLst>
</file>

<file path=ppt/tags/tag14.xml><?xml version="1.0" encoding="utf-8"?>
<p:tagLst xmlns:a="http://schemas.openxmlformats.org/drawingml/2006/main" xmlns:r="http://schemas.openxmlformats.org/officeDocument/2006/relationships" xmlns:p="http://schemas.openxmlformats.org/presentationml/2006/main">
  <p:tag name="VERSION" val="2"/>
</p:tagLst>
</file>

<file path=ppt/tags/tag15.xml><?xml version="1.0" encoding="utf-8"?>
<p:tagLst xmlns:a="http://schemas.openxmlformats.org/drawingml/2006/main" xmlns:r="http://schemas.openxmlformats.org/officeDocument/2006/relationships" xmlns:p="http://schemas.openxmlformats.org/presentationml/2006/main">
  <p:tag name="VERSION" val="2"/>
</p:tagLst>
</file>

<file path=ppt/tags/tag16.xml><?xml version="1.0" encoding="utf-8"?>
<p:tagLst xmlns:a="http://schemas.openxmlformats.org/drawingml/2006/main" xmlns:r="http://schemas.openxmlformats.org/officeDocument/2006/relationships" xmlns:p="http://schemas.openxmlformats.org/presentationml/2006/main">
  <p:tag name="VERSION" val="2"/>
</p:tagLst>
</file>

<file path=ppt/tags/tag17.xml><?xml version="1.0" encoding="utf-8"?>
<p:tagLst xmlns:a="http://schemas.openxmlformats.org/drawingml/2006/main" xmlns:r="http://schemas.openxmlformats.org/officeDocument/2006/relationships" xmlns:p="http://schemas.openxmlformats.org/presentationml/2006/main">
  <p:tag name="VERSION" val="2"/>
</p:tagLst>
</file>

<file path=ppt/tags/tag18.xml><?xml version="1.0" encoding="utf-8"?>
<p:tagLst xmlns:a="http://schemas.openxmlformats.org/drawingml/2006/main" xmlns:r="http://schemas.openxmlformats.org/officeDocument/2006/relationships" xmlns:p="http://schemas.openxmlformats.org/presentationml/2006/main">
  <p:tag name="VERSION" val="2"/>
</p:tagLst>
</file>

<file path=ppt/tags/tag19.xml><?xml version="1.0" encoding="utf-8"?>
<p:tagLst xmlns:a="http://schemas.openxmlformats.org/drawingml/2006/main" xmlns:r="http://schemas.openxmlformats.org/officeDocument/2006/relationships" xmlns:p="http://schemas.openxmlformats.org/presentationml/2006/main">
  <p:tag name="VERSION" val="2"/>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VERSION" val="2"/>
</p:tagLst>
</file>

<file path=ppt/tags/tag21.xml><?xml version="1.0" encoding="utf-8"?>
<p:tagLst xmlns:a="http://schemas.openxmlformats.org/drawingml/2006/main" xmlns:r="http://schemas.openxmlformats.org/officeDocument/2006/relationships" xmlns:p="http://schemas.openxmlformats.org/presentationml/2006/main">
  <p:tag name="VERSION" val="2"/>
</p:tagLst>
</file>

<file path=ppt/tags/tag22.xml><?xml version="1.0" encoding="utf-8"?>
<p:tagLst xmlns:a="http://schemas.openxmlformats.org/drawingml/2006/main" xmlns:r="http://schemas.openxmlformats.org/officeDocument/2006/relationships" xmlns:p="http://schemas.openxmlformats.org/presentationml/2006/main">
  <p:tag name="VERSION" val="2"/>
</p:tagLst>
</file>

<file path=ppt/tags/tag23.xml><?xml version="1.0" encoding="utf-8"?>
<p:tagLst xmlns:a="http://schemas.openxmlformats.org/drawingml/2006/main" xmlns:r="http://schemas.openxmlformats.org/officeDocument/2006/relationships" xmlns:p="http://schemas.openxmlformats.org/presentationml/2006/main">
  <p:tag name="VERSION" val="2"/>
</p:tagLst>
</file>

<file path=ppt/tags/tag24.xml><?xml version="1.0" encoding="utf-8"?>
<p:tagLst xmlns:a="http://schemas.openxmlformats.org/drawingml/2006/main" xmlns:r="http://schemas.openxmlformats.org/officeDocument/2006/relationships" xmlns:p="http://schemas.openxmlformats.org/presentationml/2006/main">
  <p:tag name="VERSION" val="2"/>
</p:tagLst>
</file>

<file path=ppt/tags/tag25.xml><?xml version="1.0" encoding="utf-8"?>
<p:tagLst xmlns:a="http://schemas.openxmlformats.org/drawingml/2006/main" xmlns:r="http://schemas.openxmlformats.org/officeDocument/2006/relationships" xmlns:p="http://schemas.openxmlformats.org/presentationml/2006/main">
  <p:tag name="VERSION" val="2"/>
</p:tagLst>
</file>

<file path=ppt/tags/tag26.xml><?xml version="1.0" encoding="utf-8"?>
<p:tagLst xmlns:a="http://schemas.openxmlformats.org/drawingml/2006/main" xmlns:r="http://schemas.openxmlformats.org/officeDocument/2006/relationships" xmlns:p="http://schemas.openxmlformats.org/presentationml/2006/main">
  <p:tag name="VERSION" val="2"/>
</p:tagLst>
</file>

<file path=ppt/tags/tag27.xml><?xml version="1.0" encoding="utf-8"?>
<p:tagLst xmlns:a="http://schemas.openxmlformats.org/drawingml/2006/main" xmlns:r="http://schemas.openxmlformats.org/officeDocument/2006/relationships" xmlns:p="http://schemas.openxmlformats.org/presentationml/2006/main">
  <p:tag name="VERSION" val="2"/>
</p:tagLst>
</file>

<file path=ppt/tags/tag28.xml><?xml version="1.0" encoding="utf-8"?>
<p:tagLst xmlns:a="http://schemas.openxmlformats.org/drawingml/2006/main" xmlns:r="http://schemas.openxmlformats.org/officeDocument/2006/relationships" xmlns:p="http://schemas.openxmlformats.org/presentationml/2006/main">
  <p:tag name="VERSION" val="2"/>
</p:tagLst>
</file>

<file path=ppt/tags/tag29.xml><?xml version="1.0" encoding="utf-8"?>
<p:tagLst xmlns:a="http://schemas.openxmlformats.org/drawingml/2006/main" xmlns:r="http://schemas.openxmlformats.org/officeDocument/2006/relationships" xmlns:p="http://schemas.openxmlformats.org/presentationml/2006/main">
  <p:tag name="VERSION" val="2"/>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VERSION" val="2"/>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U5wxWKS0U1L0.pE1l4mge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U5wxWKS0U1L0.pE1l4mge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USERDATASHEETID" val="2fa6fcd9-2079-4c13-b460-798a25b692db"/>
  <p:tag name="PITCHPROCHARTTYPE" val="Line.Standard Line"/>
  <p:tag name="AVERAGELINEVISIBILITY" val="False"/>
  <p:tag name="AVERAGERANGEVISIBILITY" val="False"/>
  <p:tag name="PIETOTALSVISIBILITY" val="False"/>
  <p:tag name="VERSIONCONVERTED" val="3"/>
  <p:tag name="CHARTDATASHEETID" val="2fa6fcd9-2079-4c13-b460-798a25b692db"/>
  <p:tag name="PITCHPROUNIQUECHARTTOKEN" val="5f6844c8-19ce-4f09-83db-02cdf8f8b805"/>
  <p:tag name="VERSION" val="2"/>
</p:tagLst>
</file>

<file path=ppt/tags/tag37.xml><?xml version="1.0" encoding="utf-8"?>
<p:tagLst xmlns:a="http://schemas.openxmlformats.org/drawingml/2006/main" xmlns:r="http://schemas.openxmlformats.org/officeDocument/2006/relationships" xmlns:p="http://schemas.openxmlformats.org/presentationml/2006/main">
  <p:tag name="USERDATASHEETID" val="2fa6fcd9-2079-4c13-b460-798a25b692db"/>
  <p:tag name="PITCHPROCHARTTYPE" val="Line.Standard Line"/>
  <p:tag name="AVERAGELINEVISIBILITY" val="False"/>
  <p:tag name="AVERAGERANGEVISIBILITY" val="False"/>
  <p:tag name="PIETOTALSVISIBILITY" val="False"/>
  <p:tag name="VERSIONCONVERTED" val="3"/>
  <p:tag name="CHARTDATASHEETID" val="2fa6fcd9-2079-4c13-b460-798a25b692db"/>
  <p:tag name="VERSION" val="2"/>
  <p:tag name="PITCHPROUNIQUECHARTTOKEN" val="2df057de-87e3-43d3-8d8c-c78e62d3d18c"/>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fBgYbHplmqnvo4uqqzajs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ssk8WKAeIkXkPb.7eIpj1w"/>
</p:tagLst>
</file>

<file path=ppt/tags/tag40.xml><?xml version="1.0" encoding="utf-8"?>
<p:tagLst xmlns:a="http://schemas.openxmlformats.org/drawingml/2006/main" xmlns:r="http://schemas.openxmlformats.org/officeDocument/2006/relationships" xmlns:p="http://schemas.openxmlformats.org/presentationml/2006/main">
  <p:tag name="VERSION" val="2"/>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U5wxWKS0U1L0.pE1l4mge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U5wxWKS0U1L0.pE1l4mgew"/>
</p:tagLst>
</file>

<file path=ppt/tags/tag45.xml><?xml version="1.0" encoding="utf-8"?>
<p:tagLst xmlns:a="http://schemas.openxmlformats.org/drawingml/2006/main" xmlns:r="http://schemas.openxmlformats.org/officeDocument/2006/relationships" xmlns:p="http://schemas.openxmlformats.org/presentationml/2006/main">
  <p:tag name="NUM" val="6"/>
</p:tagLst>
</file>

<file path=ppt/tags/tag46.xml><?xml version="1.0" encoding="utf-8"?>
<p:tagLst xmlns:a="http://schemas.openxmlformats.org/drawingml/2006/main" xmlns:r="http://schemas.openxmlformats.org/officeDocument/2006/relationships" xmlns:p="http://schemas.openxmlformats.org/presentationml/2006/main">
  <p:tag name="NUM" val="12"/>
</p:tagLst>
</file>

<file path=ppt/tags/tag47.xml><?xml version="1.0" encoding="utf-8"?>
<p:tagLst xmlns:a="http://schemas.openxmlformats.org/drawingml/2006/main" xmlns:r="http://schemas.openxmlformats.org/officeDocument/2006/relationships" xmlns:p="http://schemas.openxmlformats.org/presentationml/2006/main">
  <p:tag name="NUM" val="6"/>
</p:tagLst>
</file>

<file path=ppt/tags/tag48.xml><?xml version="1.0" encoding="utf-8"?>
<p:tagLst xmlns:a="http://schemas.openxmlformats.org/drawingml/2006/main" xmlns:r="http://schemas.openxmlformats.org/officeDocument/2006/relationships" xmlns:p="http://schemas.openxmlformats.org/presentationml/2006/main">
  <p:tag name="NUM" val="12"/>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ssk8WKAeIkXkPb.7eIpj1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U5wxWKS0U1L0.pE1l4mgew"/>
</p:tagLst>
</file>

<file path=ppt/tags/tag9.xml><?xml version="1.0" encoding="utf-8"?>
<p:tagLst xmlns:a="http://schemas.openxmlformats.org/drawingml/2006/main" xmlns:r="http://schemas.openxmlformats.org/officeDocument/2006/relationships" xmlns:p="http://schemas.openxmlformats.org/presentationml/2006/main">
  <p:tag name="VERSION" val="2"/>
</p:tagLst>
</file>

<file path=ppt/theme/theme1.xml><?xml version="1.0" encoding="utf-8"?>
<a:theme xmlns:a="http://schemas.openxmlformats.org/drawingml/2006/main" name="BLANK PRESENT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0_BLANK PRESENT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BLANK PRESENT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BLANK PRESENT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2_BLANK PRESENT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101917939F4CE4FBEE05295429AA3AF" ma:contentTypeVersion="0" ma:contentTypeDescription="Create a new document." ma:contentTypeScope="" ma:versionID="58312e4b22d8b330b27a42ff63aa9bfd">
  <xsd:schema xmlns:xsd="http://www.w3.org/2001/XMLSchema" xmlns:xs="http://www.w3.org/2001/XMLSchema" xmlns:p="http://schemas.microsoft.com/office/2006/metadata/properties" targetNamespace="http://schemas.microsoft.com/office/2006/metadata/properties" ma:root="true" ma:fieldsID="553f2d8843fd2aa64b81f9e8c63a661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67E7B59-941C-4360-85B7-C6EE7822A26C}">
  <ds:schemaRefs>
    <ds:schemaRef ds:uri="http://schemas.microsoft.com/office/2006/metadata/propertie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elements/1.1/"/>
    <ds:schemaRef ds:uri="http://www.w3.org/XML/1998/namespace"/>
    <ds:schemaRef ds:uri="http://purl.org/dc/terms/"/>
  </ds:schemaRefs>
</ds:datastoreItem>
</file>

<file path=customXml/itemProps2.xml><?xml version="1.0" encoding="utf-8"?>
<ds:datastoreItem xmlns:ds="http://schemas.openxmlformats.org/officeDocument/2006/customXml" ds:itemID="{384E09E7-7B08-488E-AEBB-CD1E47FC64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EA79BD0C-AA12-43D1-A67D-E0DF63DE9EF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9010</TotalTime>
  <Words>6218</Words>
  <Application>Microsoft Office PowerPoint</Application>
  <PresentationFormat>Custom</PresentationFormat>
  <Paragraphs>916</Paragraphs>
  <Slides>24</Slides>
  <Notes>14</Notes>
  <HiddenSlides>0</HiddenSlides>
  <MMClips>0</MMClips>
  <ScaleCrop>false</ScaleCrop>
  <HeadingPairs>
    <vt:vector size="8" baseType="variant">
      <vt:variant>
        <vt:lpstr>Fonts Used</vt:lpstr>
      </vt:variant>
      <vt:variant>
        <vt:i4>12</vt:i4>
      </vt:variant>
      <vt:variant>
        <vt:lpstr>Theme</vt:lpstr>
      </vt:variant>
      <vt:variant>
        <vt:i4>5</vt:i4>
      </vt:variant>
      <vt:variant>
        <vt:lpstr>Embedded OLE Servers</vt:lpstr>
      </vt:variant>
      <vt:variant>
        <vt:i4>1</vt:i4>
      </vt:variant>
      <vt:variant>
        <vt:lpstr>Slide Titles</vt:lpstr>
      </vt:variant>
      <vt:variant>
        <vt:i4>24</vt:i4>
      </vt:variant>
    </vt:vector>
  </HeadingPairs>
  <TitlesOfParts>
    <vt:vector size="42" baseType="lpstr">
      <vt:lpstr>MS PGothic</vt:lpstr>
      <vt:lpstr>Arial</vt:lpstr>
      <vt:lpstr>Arial (body)</vt:lpstr>
      <vt:lpstr>Arial Narrow</vt:lpstr>
      <vt:lpstr>Barlow</vt:lpstr>
      <vt:lpstr>Calibri</vt:lpstr>
      <vt:lpstr>Helvetica Neue</vt:lpstr>
      <vt:lpstr>Open Sans Light</vt:lpstr>
      <vt:lpstr>Symbol</vt:lpstr>
      <vt:lpstr>Times New Roman</vt:lpstr>
      <vt:lpstr>Wingdings</vt:lpstr>
      <vt:lpstr>Wingdings 3</vt:lpstr>
      <vt:lpstr>BLANK PRESENTATION</vt:lpstr>
      <vt:lpstr>20_BLANK PRESENTATION</vt:lpstr>
      <vt:lpstr>5_BLANK PRESENTATION</vt:lpstr>
      <vt:lpstr>1_BLANK PRESENTATION</vt:lpstr>
      <vt:lpstr>12_BLANK PRESENTATION</vt:lpstr>
      <vt:lpstr>think-cell Slide</vt:lpstr>
      <vt:lpstr>PowerPoint Presentation</vt:lpstr>
      <vt:lpstr>Disclaimer</vt:lpstr>
      <vt:lpstr>PowerPoint Presentation</vt:lpstr>
      <vt:lpstr>The PPAR story has evolved: two novel agents are now approved in PBC Regulatory authorities have shifted to a more positive stance on the class</vt:lpstr>
      <vt:lpstr>Clinicians and industry have recognized the value of PPAR agonists Prescriptions and M&amp;A support the potential of this class of drugs</vt:lpstr>
      <vt:lpstr>PowerPoint Presentation</vt:lpstr>
      <vt:lpstr>PowerPoint Presentation</vt:lpstr>
      <vt:lpstr>The Phase IIb NATIVE trial published in NEJM Evaluated 800 &amp; 1200mg, oral, once-daily, 247 patients</vt:lpstr>
      <vt:lpstr>Resolution of MASH and fibrosis improvement ≥ least 1 stage Compares favourably to other oral and injectable compounds </vt:lpstr>
      <vt:lpstr>Fibrosis improvement ≥ 1 stage with no worsening of MASH  Compares favourably to other oral and injectable compounds</vt:lpstr>
      <vt:lpstr>MASH resolution with no worsening of fibrosis  Compares favourably to other oral and injectable compounds</vt:lpstr>
      <vt:lpstr>Statistically significant decrease in liver enzymes Liver biomarkers show rapid and sustained improvement</vt:lpstr>
      <vt:lpstr>Statistically significant change in lipid profile Improvements in HDL-cholesterol &amp; triglycerides without a change in LDL-cholesterol</vt:lpstr>
      <vt:lpstr>Clear benefit in MASH patients with T2D, across multiple studies Significant reductions in HbA1c and fasting glucose</vt:lpstr>
      <vt:lpstr>Weight gain is observed in ~33% of patients Weight gain comes with improvements in metabolic, cardiometabolic, or liver markers</vt:lpstr>
      <vt:lpstr>Lanifibranor has a differentiated weight gain profile relative to pioglitazone Weight gain plateaus with lanifibranor after 24-36 weeks</vt:lpstr>
      <vt:lpstr>SGLT2 inhibitor empaglifozin mitigates lanifibranor weight gain  Meta-analysis data suggest that GLP-1s have a similar effect when combined with PPARs</vt:lpstr>
      <vt:lpstr>SGLT2 inhibitor empaglifozin mitigates lanifibranor weight gain  Meta-analysis data suggest that GLP-1s have a similar effect when combined with PPARs</vt:lpstr>
      <vt:lpstr>Lanifibranor is well-positioned in the MASH market  Multiple competitive advantages vs. other therapies</vt:lpstr>
      <vt:lpstr>MASH with advanced fibrosis represents a high unmet medical need Patients with MASH and type 2 diabetes are at higher risk</vt:lpstr>
      <vt:lpstr>KOL discussions suggest that lanifibranor has significant potential  Could play a key role in the highest unmet need segments in MASH</vt:lpstr>
      <vt:lpstr>PowerPoint Presentation</vt:lpstr>
      <vt:lpstr>NATiV3 data is expected in 2026 Lanifibranor could be the second oral liver-directed agent for the treatment of MASH if approved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Southcott</dc:creator>
  <cp:lastModifiedBy>Pascaline Clerc</cp:lastModifiedBy>
  <cp:revision>906</cp:revision>
  <cp:lastPrinted>2024-04-03T09:17:03Z</cp:lastPrinted>
  <dcterms:modified xsi:type="dcterms:W3CDTF">2025-01-22T12:32:46Z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0x0101002101917939F4CE4FBEE05295429AA3AF</vt:lpwstr>
  </property>
</Properties>
</file>